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1" r:id="rId3"/>
    <p:sldId id="273" r:id="rId4"/>
    <p:sldId id="274" r:id="rId5"/>
    <p:sldId id="277" r:id="rId6"/>
    <p:sldId id="278" r:id="rId7"/>
    <p:sldId id="279" r:id="rId8"/>
    <p:sldId id="280" r:id="rId9"/>
    <p:sldId id="270" r:id="rId10"/>
  </p:sldIdLst>
  <p:sldSz cx="12192000" cy="6858000"/>
  <p:notesSz cx="7104063" cy="102346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3" initials="l" lastIdx="13" clrIdx="0"/>
  <p:cmAuthor id="7" name="1206988966@qq.com" initials="1" lastIdx="1" clrIdx="2"/>
  <p:cmAuthor id="1" name="Liujie (Faunia)" initials="L(" lastIdx="3" clrIdx="0"/>
  <p:cmAuthor id="8" name="姜伟光" initials="姜" lastIdx="1" clrIdx="0"/>
  <p:cmAuthor id="2" name="Tao" initials="T" lastIdx="1" clrIdx="0"/>
  <p:cmAuthor id="3" name="客厅" initials="客厅" lastIdx="1" clrIdx="2"/>
  <p:cmAuthor id="4" name="lenovo" initials="l" lastIdx="1" clrIdx="3"/>
  <p:cmAuthor id="5" name="talkwebcaiwuwu" initials="t" lastIdx="2" clrIdx="4"/>
  <p:cmAuthor id="6" name="ming qiu" initials="m" lastIdx="17" clrIdx="1"/>
  <p:cmAuthor id="76" name="Wurui (Ray)" initials="W(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0C5"/>
    <a:srgbClr val="086AA8"/>
    <a:srgbClr val="051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952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953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1048954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9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6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979D-131D-4DD9-934D-BB722E5FEF1C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947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4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02D1D-4786-46F8-8BBB-5CBD7662AA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15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48872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873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874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875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048876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48877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7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8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8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82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91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9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9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4858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58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58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59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048591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8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8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93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83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048894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895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896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897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048898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48899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00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1048918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919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920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921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048922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4892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9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6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927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928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9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930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9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9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488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8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87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888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935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8936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8937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8938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048939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8940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41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9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9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488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8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8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9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9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04890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90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90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90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048909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48910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9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04857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57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57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857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048580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48581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2022/7/25</a:t>
            </a:fld>
            <a:endParaRPr lang="zh-CN" altLang="en-US"/>
          </a:p>
        </p:txBody>
      </p:sp>
      <p:sp>
        <p:nvSpPr>
          <p:cNvPr id="104858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7"/>
          <p:cNvSpPr/>
          <p:nvPr/>
        </p:nvSpPr>
        <p:spPr>
          <a:xfrm>
            <a:off x="3411792" y="2358459"/>
            <a:ext cx="4283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OH-Lua-SIG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8" name="TextBox 8"/>
          <p:cNvSpPr/>
          <p:nvPr/>
        </p:nvSpPr>
        <p:spPr>
          <a:xfrm>
            <a:off x="3842390" y="4143422"/>
            <a:ext cx="4493539" cy="1012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申请人：李洪刚、王炜、连志安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60679" y="229235"/>
            <a:ext cx="10702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LUA SIG</a:t>
            </a:r>
            <a:r>
              <a:rPr lang="zh-CN" altLang="en-US" dirty="0"/>
              <a:t>背景介绍：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4C4878-EBDF-A2B2-1B8C-2A306152764A}"/>
              </a:ext>
            </a:extLst>
          </p:cNvPr>
          <p:cNvSpPr txBox="1"/>
          <p:nvPr/>
        </p:nvSpPr>
        <p:spPr>
          <a:xfrm>
            <a:off x="575035" y="1027522"/>
            <a:ext cx="10774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Lua</a:t>
            </a:r>
            <a:r>
              <a:rPr lang="zh-CN" altLang="en-US" dirty="0"/>
              <a:t>在</a:t>
            </a:r>
            <a:r>
              <a:rPr lang="en-US" altLang="zh-CN" dirty="0"/>
              <a:t>PC</a:t>
            </a:r>
            <a:r>
              <a:rPr lang="zh-CN" altLang="en-US" dirty="0"/>
              <a:t>端取得了巨大成功，特别是在引擎开发都将其内置为首选开发语言。</a:t>
            </a:r>
            <a:r>
              <a:rPr lang="en-US" altLang="zh-CN" dirty="0"/>
              <a:t>Lua SIG</a:t>
            </a:r>
            <a:r>
              <a:rPr lang="zh-CN" altLang="en-US" dirty="0"/>
              <a:t>项目最直接目的是为</a:t>
            </a:r>
            <a:r>
              <a:rPr lang="en-US" altLang="zh-CN" dirty="0" err="1"/>
              <a:t>OpenHarmony</a:t>
            </a:r>
            <a:r>
              <a:rPr lang="zh-CN" altLang="en-US" dirty="0"/>
              <a:t>引入脚本编程，使其具体动态热更新程序的能力，在</a:t>
            </a:r>
            <a:r>
              <a:rPr lang="en-US" altLang="zh-CN" dirty="0" err="1"/>
              <a:t>OpenHarmony</a:t>
            </a:r>
            <a:r>
              <a:rPr lang="zh-CN" altLang="en-US" dirty="0"/>
              <a:t>直接运行</a:t>
            </a:r>
            <a:r>
              <a:rPr lang="en-US" altLang="zh-CN" dirty="0"/>
              <a:t>Lua</a:t>
            </a:r>
            <a:r>
              <a:rPr lang="zh-CN" altLang="en-US" dirty="0"/>
              <a:t>脚本，操作硬件资源，实现</a:t>
            </a:r>
            <a:r>
              <a:rPr lang="en-US" altLang="zh-CN" dirty="0"/>
              <a:t>IOT</a:t>
            </a:r>
            <a:r>
              <a:rPr lang="zh-CN" altLang="en-US" dirty="0"/>
              <a:t>快速开发，我们将之称为</a:t>
            </a:r>
            <a:r>
              <a:rPr lang="en-US" altLang="zh-CN" dirty="0" err="1"/>
              <a:t>LuaNode</a:t>
            </a:r>
            <a:r>
              <a:rPr lang="zh-CN" altLang="en-US" dirty="0"/>
              <a:t>物联网节点编程。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  </a:t>
            </a:r>
            <a:r>
              <a:rPr lang="en-US" altLang="zh-CN" dirty="0" err="1"/>
              <a:t>LuaNode</a:t>
            </a:r>
            <a:r>
              <a:rPr lang="zh-CN" altLang="en-US" dirty="0"/>
              <a:t>开源项目中主要包含四部分内容：轻量级的</a:t>
            </a:r>
            <a:r>
              <a:rPr lang="en-US" altLang="zh-CN" dirty="0"/>
              <a:t>Lua</a:t>
            </a:r>
            <a:r>
              <a:rPr lang="zh-CN" altLang="en-US" dirty="0"/>
              <a:t>解释器、开发应用必备的基础库、设备基础能力的适配接口标准以及</a:t>
            </a:r>
            <a:r>
              <a:rPr lang="en-US" altLang="zh-CN" dirty="0"/>
              <a:t>Lua</a:t>
            </a:r>
            <a:r>
              <a:rPr lang="zh-CN" altLang="en-US" dirty="0"/>
              <a:t>在</a:t>
            </a:r>
            <a:r>
              <a:rPr lang="en-US" altLang="zh-CN" dirty="0" err="1"/>
              <a:t>OpenHarmony</a:t>
            </a:r>
            <a:r>
              <a:rPr lang="zh-CN" altLang="en-US" dirty="0"/>
              <a:t>上的硬件适配实现，这四块内容基本可以覆盖大多数</a:t>
            </a:r>
            <a:r>
              <a:rPr lang="en-US" altLang="zh-CN" dirty="0"/>
              <a:t>IoT</a:t>
            </a:r>
            <a:r>
              <a:rPr lang="zh-CN" altLang="en-US" dirty="0"/>
              <a:t>设备的最基础开发的需要。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  </a:t>
            </a:r>
            <a:r>
              <a:rPr lang="en-US" altLang="zh-CN" dirty="0" err="1"/>
              <a:t>LuaNode</a:t>
            </a:r>
            <a:r>
              <a:rPr lang="zh-CN" altLang="en-US" dirty="0"/>
              <a:t>是四博智联</a:t>
            </a:r>
            <a:r>
              <a:rPr lang="en-US" altLang="zh-CN" dirty="0"/>
              <a:t>IoT</a:t>
            </a:r>
            <a:r>
              <a:rPr lang="zh-CN" altLang="en-US" dirty="0"/>
              <a:t>团队联合南京润和最新研发的一套低代码编程框架，兼容</a:t>
            </a:r>
            <a:r>
              <a:rPr lang="en-US" altLang="zh-CN" dirty="0"/>
              <a:t>Lua</a:t>
            </a:r>
            <a:r>
              <a:rPr lang="zh-CN" altLang="en-US" dirty="0"/>
              <a:t>编程规范，依托</a:t>
            </a:r>
            <a:r>
              <a:rPr lang="en-US" altLang="zh-CN" dirty="0"/>
              <a:t>Lua</a:t>
            </a:r>
            <a:r>
              <a:rPr lang="zh-CN" altLang="en-US" dirty="0"/>
              <a:t>平台软硬件积木提供</a:t>
            </a:r>
            <a:r>
              <a:rPr lang="en-US" altLang="zh-CN" dirty="0"/>
              <a:t>AI</a:t>
            </a:r>
            <a:r>
              <a:rPr lang="zh-CN" altLang="en-US" dirty="0"/>
              <a:t>、支付、蓝牙配网、云连接、</a:t>
            </a:r>
            <a:r>
              <a:rPr lang="en-US" altLang="zh-CN" dirty="0"/>
              <a:t>UI</a:t>
            </a:r>
            <a:r>
              <a:rPr lang="zh-CN" altLang="en-US" dirty="0"/>
              <a:t>等物联网场景常用的能力，从而解决了物联网应用开发难的问题。有了</a:t>
            </a:r>
            <a:r>
              <a:rPr lang="en-US" altLang="zh-CN" dirty="0" err="1"/>
              <a:t>LuaNode</a:t>
            </a:r>
            <a:r>
              <a:rPr lang="zh-CN" altLang="en-US" dirty="0"/>
              <a:t>轻应用框架，物联网编程不再局限于专业软件开发人员，一般的技术员也可以快速实现复杂的物联网需求。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669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60680" y="229235"/>
            <a:ext cx="428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Lua SIG </a:t>
            </a:r>
            <a:r>
              <a:rPr lang="zh-CN" altLang="en-US" dirty="0"/>
              <a:t>工作目标</a:t>
            </a:r>
          </a:p>
        </p:txBody>
      </p:sp>
      <p:grpSp>
        <p:nvGrpSpPr>
          <p:cNvPr id="146" name="组合 145"/>
          <p:cNvGrpSpPr/>
          <p:nvPr/>
        </p:nvGrpSpPr>
        <p:grpSpPr>
          <a:xfrm>
            <a:off x="4065586" y="2003180"/>
            <a:ext cx="3533167" cy="3475107"/>
            <a:chOff x="4332896" y="2734821"/>
            <a:chExt cx="2698716" cy="2721434"/>
          </a:xfrm>
          <a:noFill/>
        </p:grpSpPr>
        <p:sp>
          <p:nvSpPr>
            <p:cNvPr id="148" name="空心弧 147"/>
            <p:cNvSpPr/>
            <p:nvPr/>
          </p:nvSpPr>
          <p:spPr>
            <a:xfrm>
              <a:off x="4335179" y="2734821"/>
              <a:ext cx="2675371" cy="2708551"/>
            </a:xfrm>
            <a:prstGeom prst="blockArc">
              <a:avLst>
                <a:gd name="adj1" fmla="val 14236686"/>
                <a:gd name="adj2" fmla="val 18225628"/>
                <a:gd name="adj3" fmla="val 7553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9" name="空心弧 148"/>
            <p:cNvSpPr/>
            <p:nvPr/>
          </p:nvSpPr>
          <p:spPr>
            <a:xfrm>
              <a:off x="4340765" y="2739038"/>
              <a:ext cx="2675371" cy="2708551"/>
            </a:xfrm>
            <a:prstGeom prst="blockArc">
              <a:avLst>
                <a:gd name="adj1" fmla="val 10070580"/>
                <a:gd name="adj2" fmla="val 13959790"/>
                <a:gd name="adj3" fmla="val 7174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0" name="空心弧 149"/>
            <p:cNvSpPr/>
            <p:nvPr/>
          </p:nvSpPr>
          <p:spPr>
            <a:xfrm flipH="1">
              <a:off x="4345099" y="2743372"/>
              <a:ext cx="2675371" cy="2708551"/>
            </a:xfrm>
            <a:prstGeom prst="blockArc">
              <a:avLst>
                <a:gd name="adj1" fmla="val 10060375"/>
                <a:gd name="adj2" fmla="val 13982058"/>
                <a:gd name="adj3" fmla="val 7733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1" name="空心弧 150"/>
            <p:cNvSpPr/>
            <p:nvPr/>
          </p:nvSpPr>
          <p:spPr>
            <a:xfrm rot="8352218">
              <a:off x="4332896" y="2743372"/>
              <a:ext cx="2675371" cy="2708551"/>
            </a:xfrm>
            <a:prstGeom prst="blockArc">
              <a:avLst>
                <a:gd name="adj1" fmla="val 14226905"/>
                <a:gd name="adj2" fmla="val 18500135"/>
                <a:gd name="adj3" fmla="val 7414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2" name="空心弧 151"/>
            <p:cNvSpPr/>
            <p:nvPr/>
          </p:nvSpPr>
          <p:spPr>
            <a:xfrm rot="13128674">
              <a:off x="4356241" y="2747704"/>
              <a:ext cx="2675371" cy="2708551"/>
            </a:xfrm>
            <a:prstGeom prst="blockArc">
              <a:avLst>
                <a:gd name="adj1" fmla="val 13999299"/>
                <a:gd name="adj2" fmla="val 18289601"/>
                <a:gd name="adj3" fmla="val 7659"/>
              </a:avLst>
            </a:prstGeom>
            <a:grpFill/>
            <a:ln w="12700" cap="flat" cmpd="sng" algn="ctr">
              <a:solidFill>
                <a:srgbClr val="C7000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4309380" y="2240520"/>
            <a:ext cx="3044385" cy="2995782"/>
            <a:chOff x="4332896" y="2734821"/>
            <a:chExt cx="2698716" cy="2721434"/>
          </a:xfrm>
        </p:grpSpPr>
        <p:sp>
          <p:nvSpPr>
            <p:cNvPr id="154" name="空心弧 153"/>
            <p:cNvSpPr/>
            <p:nvPr/>
          </p:nvSpPr>
          <p:spPr>
            <a:xfrm>
              <a:off x="4335178" y="2734821"/>
              <a:ext cx="2675371" cy="2708551"/>
            </a:xfrm>
            <a:prstGeom prst="blockArc">
              <a:avLst>
                <a:gd name="adj1" fmla="val 14209653"/>
                <a:gd name="adj2" fmla="val 18250602"/>
                <a:gd name="adj3" fmla="val 7513"/>
              </a:avLst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5" name="空心弧 154"/>
            <p:cNvSpPr/>
            <p:nvPr/>
          </p:nvSpPr>
          <p:spPr>
            <a:xfrm>
              <a:off x="4340765" y="2739038"/>
              <a:ext cx="2675371" cy="2708551"/>
            </a:xfrm>
            <a:prstGeom prst="blockArc">
              <a:avLst>
                <a:gd name="adj1" fmla="val 10038400"/>
                <a:gd name="adj2" fmla="val 13984362"/>
                <a:gd name="adj3" fmla="val 7231"/>
              </a:avLst>
            </a:prstGeom>
            <a:solidFill>
              <a:srgbClr val="ED95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6" name="空心弧 155"/>
            <p:cNvSpPr/>
            <p:nvPr/>
          </p:nvSpPr>
          <p:spPr>
            <a:xfrm flipH="1">
              <a:off x="4345099" y="2743372"/>
              <a:ext cx="2675371" cy="2708551"/>
            </a:xfrm>
            <a:prstGeom prst="blockArc">
              <a:avLst>
                <a:gd name="adj1" fmla="val 10038400"/>
                <a:gd name="adj2" fmla="val 13984362"/>
                <a:gd name="adj3" fmla="val 7231"/>
              </a:avLst>
            </a:prstGeom>
            <a:solidFill>
              <a:srgbClr val="FFDA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7" name="空心弧 156"/>
            <p:cNvSpPr/>
            <p:nvPr/>
          </p:nvSpPr>
          <p:spPr>
            <a:xfrm rot="8352218">
              <a:off x="4332896" y="2743372"/>
              <a:ext cx="2675371" cy="2708551"/>
            </a:xfrm>
            <a:prstGeom prst="blockArc">
              <a:avLst>
                <a:gd name="adj1" fmla="val 14209653"/>
                <a:gd name="adj2" fmla="val 18511807"/>
                <a:gd name="adj3" fmla="val 7280"/>
              </a:avLst>
            </a:prstGeom>
            <a:solidFill>
              <a:srgbClr val="59575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8" name="空心弧 157"/>
            <p:cNvSpPr/>
            <p:nvPr/>
          </p:nvSpPr>
          <p:spPr>
            <a:xfrm rot="13128674">
              <a:off x="4356241" y="2747704"/>
              <a:ext cx="2675371" cy="2708551"/>
            </a:xfrm>
            <a:prstGeom prst="blockArc">
              <a:avLst>
                <a:gd name="adj1" fmla="val 13980167"/>
                <a:gd name="adj2" fmla="val 18300452"/>
                <a:gd name="adj3" fmla="val 7698"/>
              </a:avLst>
            </a:prstGeom>
            <a:solidFill>
              <a:srgbClr val="D700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59" name="椭圆 158"/>
          <p:cNvSpPr/>
          <p:nvPr/>
        </p:nvSpPr>
        <p:spPr>
          <a:xfrm>
            <a:off x="5505372" y="1791957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0" name="Shape 273"/>
          <p:cNvSpPr/>
          <p:nvPr/>
        </p:nvSpPr>
        <p:spPr>
          <a:xfrm>
            <a:off x="789257" y="4797025"/>
            <a:ext cx="3965868" cy="416035"/>
          </a:xfrm>
          <a:prstGeom prst="rect">
            <a:avLst/>
          </a:prstGeom>
          <a:ln w="12700">
            <a:miter lim="400000"/>
          </a:ln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AAC167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热更新：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Lua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语言天生具备动态更新能力</a:t>
            </a:r>
            <a:endParaRPr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61" name="Shape 274"/>
          <p:cNvSpPr/>
          <p:nvPr/>
        </p:nvSpPr>
        <p:spPr>
          <a:xfrm>
            <a:off x="4291624" y="764671"/>
            <a:ext cx="2833464" cy="416035"/>
          </a:xfrm>
          <a:prstGeom prst="rect">
            <a:avLst/>
          </a:prstGeom>
          <a:ln w="12700">
            <a:miter lim="400000"/>
          </a:ln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009BDE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工作目标</a:t>
            </a:r>
            <a:endParaRPr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62" name="Shape 276"/>
          <p:cNvSpPr/>
          <p:nvPr/>
        </p:nvSpPr>
        <p:spPr>
          <a:xfrm>
            <a:off x="7664698" y="4745655"/>
            <a:ext cx="4024538" cy="416037"/>
          </a:xfrm>
          <a:prstGeom prst="rect">
            <a:avLst/>
          </a:prstGeom>
          <a:ln w="12700">
            <a:miter lim="400000"/>
          </a:ln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F3982B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扩大开发者社区：大幅增加开发者人数</a:t>
            </a:r>
            <a:endParaRPr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63" name="Shape 280"/>
          <p:cNvSpPr/>
          <p:nvPr/>
        </p:nvSpPr>
        <p:spPr>
          <a:xfrm>
            <a:off x="7966393" y="2722665"/>
            <a:ext cx="3288997" cy="405720"/>
          </a:xfrm>
          <a:prstGeom prst="rect">
            <a:avLst/>
          </a:prstGeom>
          <a:ln w="12700">
            <a:miter lim="400000"/>
          </a:ln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CC615E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多应用：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补齐行业应用</a:t>
            </a:r>
            <a:endParaRPr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cxnSp>
        <p:nvCxnSpPr>
          <p:cNvPr id="164" name="直接连接符 163"/>
          <p:cNvCxnSpPr/>
          <p:nvPr/>
        </p:nvCxnSpPr>
        <p:spPr>
          <a:xfrm flipV="1">
            <a:off x="882764" y="5221944"/>
            <a:ext cx="3058718" cy="1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65" name="弧形 164"/>
          <p:cNvSpPr/>
          <p:nvPr/>
        </p:nvSpPr>
        <p:spPr>
          <a:xfrm>
            <a:off x="5505372" y="1774002"/>
            <a:ext cx="613152" cy="603151"/>
          </a:xfrm>
          <a:prstGeom prst="arc">
            <a:avLst>
              <a:gd name="adj1" fmla="val 11262650"/>
              <a:gd name="adj2" fmla="val 21134637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6" name="椭圆 165"/>
          <p:cNvSpPr/>
          <p:nvPr/>
        </p:nvSpPr>
        <p:spPr>
          <a:xfrm rot="12893878">
            <a:off x="4433629" y="4679682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7" name="弧形 166"/>
          <p:cNvSpPr/>
          <p:nvPr/>
        </p:nvSpPr>
        <p:spPr>
          <a:xfrm rot="12893878">
            <a:off x="4433629" y="4666676"/>
            <a:ext cx="613152" cy="603151"/>
          </a:xfrm>
          <a:prstGeom prst="arc">
            <a:avLst>
              <a:gd name="adj1" fmla="val 11909647"/>
              <a:gd name="adj2" fmla="val 21134637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8" name="椭圆 167"/>
          <p:cNvSpPr/>
          <p:nvPr/>
        </p:nvSpPr>
        <p:spPr>
          <a:xfrm rot="12893878">
            <a:off x="6662319" y="4650551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69" name="弧形 168"/>
          <p:cNvSpPr/>
          <p:nvPr/>
        </p:nvSpPr>
        <p:spPr>
          <a:xfrm rot="7839365">
            <a:off x="6662276" y="4632506"/>
            <a:ext cx="603076" cy="613228"/>
          </a:xfrm>
          <a:prstGeom prst="arc">
            <a:avLst>
              <a:gd name="adj1" fmla="val 11909647"/>
              <a:gd name="adj2" fmla="val 21342502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0" name="椭圆 169"/>
          <p:cNvSpPr/>
          <p:nvPr/>
        </p:nvSpPr>
        <p:spPr>
          <a:xfrm rot="12893878">
            <a:off x="7066115" y="2822135"/>
            <a:ext cx="613152" cy="603076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1" name="弧形 170"/>
          <p:cNvSpPr/>
          <p:nvPr/>
        </p:nvSpPr>
        <p:spPr>
          <a:xfrm rot="7839365">
            <a:off x="7074686" y="2802285"/>
            <a:ext cx="603076" cy="613228"/>
          </a:xfrm>
          <a:prstGeom prst="arc">
            <a:avLst>
              <a:gd name="adj1" fmla="val 7681220"/>
              <a:gd name="adj2" fmla="val 17354353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72" name="直接连接符 171"/>
          <p:cNvCxnSpPr/>
          <p:nvPr/>
        </p:nvCxnSpPr>
        <p:spPr>
          <a:xfrm>
            <a:off x="1206216" y="3136571"/>
            <a:ext cx="2605116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73" name="直接连接符 172"/>
          <p:cNvCxnSpPr/>
          <p:nvPr/>
        </p:nvCxnSpPr>
        <p:spPr>
          <a:xfrm>
            <a:off x="4879683" y="1190952"/>
            <a:ext cx="1732755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74" name="直接连接符 173"/>
          <p:cNvCxnSpPr/>
          <p:nvPr/>
        </p:nvCxnSpPr>
        <p:spPr>
          <a:xfrm>
            <a:off x="7746747" y="3124673"/>
            <a:ext cx="2849852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175" name="直接连接符 174"/>
          <p:cNvCxnSpPr/>
          <p:nvPr/>
        </p:nvCxnSpPr>
        <p:spPr>
          <a:xfrm>
            <a:off x="7467976" y="5167246"/>
            <a:ext cx="3540835" cy="0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rgbClr val="C7000B"/>
                </a:gs>
                <a:gs pos="100000">
                  <a:srgbClr val="C7000B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6" name="矩形 175"/>
          <p:cNvSpPr/>
          <p:nvPr/>
        </p:nvSpPr>
        <p:spPr>
          <a:xfrm>
            <a:off x="1206216" y="2801529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662838" y="4855696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4978586" y="857410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7777463" y="2820299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7478687" y="4806950"/>
            <a:ext cx="81222" cy="251047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81" name="弧形 180"/>
          <p:cNvSpPr/>
          <p:nvPr/>
        </p:nvSpPr>
        <p:spPr>
          <a:xfrm rot="13760635" flipH="1">
            <a:off x="3938859" y="2866927"/>
            <a:ext cx="603076" cy="613228"/>
          </a:xfrm>
          <a:prstGeom prst="arc">
            <a:avLst>
              <a:gd name="adj1" fmla="val 7436627"/>
              <a:gd name="adj2" fmla="val 17584762"/>
            </a:avLst>
          </a:prstGeom>
          <a:noFill/>
          <a:ln w="12700" cap="flat" cmpd="sng" algn="ctr">
            <a:solidFill>
              <a:srgbClr val="C7000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1400" kern="0">
              <a:solidFill>
                <a:srgbClr val="1D1D1A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grpSp>
        <p:nvGrpSpPr>
          <p:cNvPr id="182" name="组合 181"/>
          <p:cNvGrpSpPr/>
          <p:nvPr/>
        </p:nvGrpSpPr>
        <p:grpSpPr>
          <a:xfrm>
            <a:off x="4441807" y="4660910"/>
            <a:ext cx="613152" cy="603076"/>
            <a:chOff x="2988979" y="3184038"/>
            <a:chExt cx="613152" cy="603076"/>
          </a:xfrm>
        </p:grpSpPr>
        <p:sp>
          <p:nvSpPr>
            <p:cNvPr id="183" name="椭圆 182"/>
            <p:cNvSpPr/>
            <p:nvPr/>
          </p:nvSpPr>
          <p:spPr>
            <a:xfrm rot="8706122" flipH="1">
              <a:off x="2988979" y="3184038"/>
              <a:ext cx="613152" cy="60307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4" name="Freeform 18"/>
            <p:cNvSpPr>
              <a:spLocks noEditPoints="1"/>
            </p:cNvSpPr>
            <p:nvPr/>
          </p:nvSpPr>
          <p:spPr bwMode="auto">
            <a:xfrm>
              <a:off x="3086891" y="3280340"/>
              <a:ext cx="417329" cy="410472"/>
            </a:xfrm>
            <a:custGeom>
              <a:avLst/>
              <a:gdLst>
                <a:gd name="T0" fmla="*/ 1611 w 3221"/>
                <a:gd name="T1" fmla="*/ 0 h 3221"/>
                <a:gd name="T2" fmla="*/ 0 w 3221"/>
                <a:gd name="T3" fmla="*/ 1611 h 3221"/>
                <a:gd name="T4" fmla="*/ 1611 w 3221"/>
                <a:gd name="T5" fmla="*/ 3221 h 3221"/>
                <a:gd name="T6" fmla="*/ 3221 w 3221"/>
                <a:gd name="T7" fmla="*/ 1611 h 3221"/>
                <a:gd name="T8" fmla="*/ 1611 w 3221"/>
                <a:gd name="T9" fmla="*/ 0 h 3221"/>
                <a:gd name="T10" fmla="*/ 1611 w 3221"/>
                <a:gd name="T11" fmla="*/ 0 h 3221"/>
                <a:gd name="T12" fmla="*/ 1611 w 3221"/>
                <a:gd name="T13" fmla="*/ 3106 h 3221"/>
                <a:gd name="T14" fmla="*/ 115 w 3221"/>
                <a:gd name="T15" fmla="*/ 1611 h 3221"/>
                <a:gd name="T16" fmla="*/ 1611 w 3221"/>
                <a:gd name="T17" fmla="*/ 115 h 3221"/>
                <a:gd name="T18" fmla="*/ 3106 w 3221"/>
                <a:gd name="T19" fmla="*/ 1611 h 3221"/>
                <a:gd name="T20" fmla="*/ 1611 w 3221"/>
                <a:gd name="T21" fmla="*/ 3106 h 3221"/>
                <a:gd name="T22" fmla="*/ 1611 w 3221"/>
                <a:gd name="T23" fmla="*/ 3106 h 3221"/>
                <a:gd name="T24" fmla="*/ 1611 w 3221"/>
                <a:gd name="T25" fmla="*/ 3106 h 3221"/>
                <a:gd name="T26" fmla="*/ 1611 w 3221"/>
                <a:gd name="T27" fmla="*/ 3106 h 3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1" h="3221">
                  <a:moveTo>
                    <a:pt x="1611" y="0"/>
                  </a:moveTo>
                  <a:cubicBezTo>
                    <a:pt x="721" y="0"/>
                    <a:pt x="0" y="721"/>
                    <a:pt x="0" y="1611"/>
                  </a:cubicBezTo>
                  <a:cubicBezTo>
                    <a:pt x="0" y="2500"/>
                    <a:pt x="721" y="3221"/>
                    <a:pt x="1611" y="3221"/>
                  </a:cubicBezTo>
                  <a:cubicBezTo>
                    <a:pt x="2500" y="3221"/>
                    <a:pt x="3221" y="2500"/>
                    <a:pt x="3221" y="1611"/>
                  </a:cubicBezTo>
                  <a:cubicBezTo>
                    <a:pt x="3221" y="721"/>
                    <a:pt x="2500" y="0"/>
                    <a:pt x="1611" y="0"/>
                  </a:cubicBezTo>
                  <a:cubicBezTo>
                    <a:pt x="1611" y="0"/>
                    <a:pt x="1611" y="0"/>
                    <a:pt x="1611" y="0"/>
                  </a:cubicBezTo>
                  <a:close/>
                  <a:moveTo>
                    <a:pt x="1611" y="3106"/>
                  </a:moveTo>
                  <a:cubicBezTo>
                    <a:pt x="786" y="3106"/>
                    <a:pt x="115" y="2435"/>
                    <a:pt x="115" y="1611"/>
                  </a:cubicBezTo>
                  <a:cubicBezTo>
                    <a:pt x="115" y="786"/>
                    <a:pt x="786" y="115"/>
                    <a:pt x="1611" y="115"/>
                  </a:cubicBezTo>
                  <a:cubicBezTo>
                    <a:pt x="2435" y="115"/>
                    <a:pt x="3106" y="786"/>
                    <a:pt x="3106" y="1611"/>
                  </a:cubicBezTo>
                  <a:cubicBezTo>
                    <a:pt x="3106" y="2435"/>
                    <a:pt x="2435" y="3106"/>
                    <a:pt x="1611" y="3106"/>
                  </a:cubicBezTo>
                  <a:cubicBezTo>
                    <a:pt x="1611" y="3106"/>
                    <a:pt x="1611" y="3106"/>
                    <a:pt x="1611" y="3106"/>
                  </a:cubicBezTo>
                  <a:close/>
                  <a:moveTo>
                    <a:pt x="1611" y="3106"/>
                  </a:moveTo>
                  <a:cubicBezTo>
                    <a:pt x="1611" y="3106"/>
                    <a:pt x="1611" y="3106"/>
                    <a:pt x="1611" y="3106"/>
                  </a:cubicBezTo>
                </a:path>
              </a:pathLst>
            </a:custGeom>
            <a:solidFill>
              <a:srgbClr val="C70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zh-CN" altLang="en-US" sz="140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185" name="图片 1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640" y="3340731"/>
              <a:ext cx="291830" cy="289690"/>
            </a:xfrm>
            <a:prstGeom prst="rect">
              <a:avLst/>
            </a:prstGeom>
          </p:spPr>
        </p:pic>
      </p:grpSp>
      <p:pic>
        <p:nvPicPr>
          <p:cNvPr id="186" name="图片 1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54" y="1904535"/>
            <a:ext cx="351251" cy="340692"/>
          </a:xfrm>
          <a:prstGeom prst="rect">
            <a:avLst/>
          </a:prstGeom>
        </p:spPr>
      </p:pic>
      <p:pic>
        <p:nvPicPr>
          <p:cNvPr id="187" name="图片 1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52" y="2935619"/>
            <a:ext cx="319387" cy="317046"/>
          </a:xfrm>
          <a:prstGeom prst="rect">
            <a:avLst/>
          </a:prstGeom>
        </p:spPr>
      </p:pic>
      <p:sp>
        <p:nvSpPr>
          <p:cNvPr id="188" name="内容占位符 10"/>
          <p:cNvSpPr txBox="1"/>
          <p:nvPr/>
        </p:nvSpPr>
        <p:spPr>
          <a:xfrm>
            <a:off x="4696483" y="1187406"/>
            <a:ext cx="6992753" cy="4915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OpenHarmony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引入脚本编程，直接操作硬件资源，实现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IOT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快速开发；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OpenHarmony</a:t>
            </a:r>
            <a:r>
              <a:rPr lang="zh-CN" altLang="en-US" sz="1400" dirty="0">
                <a:solidFill>
                  <a:prstClr val="black"/>
                </a:solidFill>
              </a:rPr>
              <a:t>引入一个物联网云平台，可以对接小度、小爱、天猫精灵等生态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9" name="内容占位符 10"/>
          <p:cNvSpPr txBox="1"/>
          <p:nvPr/>
        </p:nvSpPr>
        <p:spPr>
          <a:xfrm>
            <a:off x="1189345" y="3143494"/>
            <a:ext cx="2685366" cy="62548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将脚本开发引入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OpenHarmony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生态，让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Lua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直接操作硬件资源，可以快速出各种创意产品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0" name="内容占位符 10"/>
          <p:cNvSpPr txBox="1"/>
          <p:nvPr/>
        </p:nvSpPr>
        <p:spPr>
          <a:xfrm>
            <a:off x="956414" y="5284350"/>
            <a:ext cx="3414159" cy="11371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prstClr val="black"/>
                </a:solidFill>
              </a:rPr>
              <a:t>嵌入式设备固件的更新一直以来都是一大难题，通过引入</a:t>
            </a:r>
            <a:r>
              <a:rPr lang="en-US" altLang="zh-CN" sz="1200" dirty="0">
                <a:solidFill>
                  <a:prstClr val="black"/>
                </a:solidFill>
              </a:rPr>
              <a:t>Lua</a:t>
            </a:r>
            <a:r>
              <a:rPr lang="zh-CN" altLang="en-US" sz="1200" dirty="0">
                <a:solidFill>
                  <a:prstClr val="black"/>
                </a:solidFill>
              </a:rPr>
              <a:t>动态语言，可以灵活更新设备的程序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1" name="内容占位符 10"/>
          <p:cNvSpPr txBox="1"/>
          <p:nvPr/>
        </p:nvSpPr>
        <p:spPr>
          <a:xfrm>
            <a:off x="7330004" y="5202312"/>
            <a:ext cx="3575641" cy="127081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Lua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作为极为流行动态开发语言，在开发者社区，特别是游戏开发者中具有广泛的影响力，将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Lua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引入到</a:t>
            </a:r>
            <a:r>
              <a:rPr lang="en-US" altLang="zh-CN" sz="1200" dirty="0" err="1">
                <a:solidFill>
                  <a:prstClr val="black"/>
                </a:solidFill>
              </a:rPr>
              <a:t>OpenHarmony</a:t>
            </a:r>
            <a:r>
              <a:rPr lang="zh-CN" altLang="en-US" sz="1200" dirty="0">
                <a:solidFill>
                  <a:prstClr val="black"/>
                </a:solidFill>
              </a:rPr>
              <a:t>中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可以极大扩大整个生态的开发者人</a:t>
            </a:r>
            <a:r>
              <a:rPr lang="zh-CN" altLang="en-US" sz="1200" dirty="0">
                <a:solidFill>
                  <a:prstClr val="black"/>
                </a:solidFill>
              </a:rPr>
              <a:t>数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2" name="内容占位符 10"/>
          <p:cNvSpPr txBox="1"/>
          <p:nvPr/>
        </p:nvSpPr>
        <p:spPr>
          <a:xfrm>
            <a:off x="7777463" y="3151674"/>
            <a:ext cx="3128182" cy="7713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050" dirty="0"/>
              <a:t>丰富的垂直解决方案，</a:t>
            </a:r>
            <a:r>
              <a:rPr lang="en-US" altLang="zh-CN" sz="1050" dirty="0" err="1"/>
              <a:t>LuaNode</a:t>
            </a:r>
            <a:r>
              <a:rPr lang="zh-CN" altLang="en-US" sz="1050" dirty="0"/>
              <a:t>云端解决方案中心包含大量软硬一体应用案例，覆盖连云、控端、</a:t>
            </a:r>
            <a:r>
              <a:rPr lang="en-US" altLang="zh-CN" sz="1050" dirty="0"/>
              <a:t>AI</a:t>
            </a:r>
            <a:r>
              <a:rPr lang="zh-CN" altLang="en-US" sz="1050" dirty="0"/>
              <a:t>、</a:t>
            </a:r>
            <a:r>
              <a:rPr lang="en-US" altLang="zh-CN" sz="1050" dirty="0"/>
              <a:t>UI</a:t>
            </a:r>
            <a:r>
              <a:rPr lang="zh-CN" altLang="en-US" sz="1050" dirty="0"/>
              <a:t>等</a:t>
            </a:r>
            <a:r>
              <a:rPr lang="en-US" altLang="zh-CN" sz="1050" dirty="0"/>
              <a:t>IoT</a:t>
            </a:r>
            <a:r>
              <a:rPr lang="zh-CN" altLang="en-US" sz="1050" dirty="0"/>
              <a:t>设备常见应用。开发者可以基于这些案例快速定制物联网产品。</a:t>
            </a:r>
            <a:endParaRPr lang="en-US" altLang="zh-CN" sz="1200" dirty="0">
              <a:solidFill>
                <a:prstClr val="black"/>
              </a:solidFill>
              <a:latin typeface="Huawei Sans" panose="020B0604020202020204"/>
              <a:ea typeface="微软雅黑" panose="020B0503020204020204" pitchFamily="34" charset="-122"/>
            </a:endParaRPr>
          </a:p>
        </p:txBody>
      </p:sp>
      <p:sp>
        <p:nvSpPr>
          <p:cNvPr id="193" name="TextBox 27"/>
          <p:cNvSpPr txBox="1"/>
          <p:nvPr/>
        </p:nvSpPr>
        <p:spPr>
          <a:xfrm>
            <a:off x="4976717" y="3514353"/>
            <a:ext cx="1862818" cy="369356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ctr" defTabSz="1219200"/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OpenHarmony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iconfont-11253-5325649"/>
          <p:cNvSpPr/>
          <p:nvPr/>
        </p:nvSpPr>
        <p:spPr>
          <a:xfrm>
            <a:off x="6789221" y="4800599"/>
            <a:ext cx="369525" cy="269537"/>
          </a:xfrm>
          <a:custGeom>
            <a:avLst/>
            <a:gdLst>
              <a:gd name="T0" fmla="*/ 4314 w 10001"/>
              <a:gd name="T1" fmla="*/ 444 h 7830"/>
              <a:gd name="T2" fmla="*/ 8740 w 10001"/>
              <a:gd name="T3" fmla="*/ 1260 h 7830"/>
              <a:gd name="T4" fmla="*/ 9757 w 10001"/>
              <a:gd name="T5" fmla="*/ 1361 h 7830"/>
              <a:gd name="T6" fmla="*/ 10001 w 10001"/>
              <a:gd name="T7" fmla="*/ 4964 h 7830"/>
              <a:gd name="T8" fmla="*/ 9157 w 10001"/>
              <a:gd name="T9" fmla="*/ 5206 h 7830"/>
              <a:gd name="T10" fmla="*/ 8791 w 10001"/>
              <a:gd name="T11" fmla="*/ 5399 h 7830"/>
              <a:gd name="T12" fmla="*/ 5454 w 10001"/>
              <a:gd name="T13" fmla="*/ 1494 h 7830"/>
              <a:gd name="T14" fmla="*/ 3642 w 10001"/>
              <a:gd name="T15" fmla="*/ 2251 h 7830"/>
              <a:gd name="T16" fmla="*/ 2504 w 10001"/>
              <a:gd name="T17" fmla="*/ 1868 h 7830"/>
              <a:gd name="T18" fmla="*/ 295 w 10001"/>
              <a:gd name="T19" fmla="*/ 5196 h 7830"/>
              <a:gd name="T20" fmla="*/ 1180 w 10001"/>
              <a:gd name="T21" fmla="*/ 4752 h 7830"/>
              <a:gd name="T22" fmla="*/ 2797 w 10001"/>
              <a:gd name="T23" fmla="*/ 5095 h 7830"/>
              <a:gd name="T24" fmla="*/ 3988 w 10001"/>
              <a:gd name="T25" fmla="*/ 6155 h 7830"/>
              <a:gd name="T26" fmla="*/ 4639 w 10001"/>
              <a:gd name="T27" fmla="*/ 7567 h 7830"/>
              <a:gd name="T28" fmla="*/ 4588 w 10001"/>
              <a:gd name="T29" fmla="*/ 7669 h 7830"/>
              <a:gd name="T30" fmla="*/ 5411 w 10001"/>
              <a:gd name="T31" fmla="*/ 7134 h 7830"/>
              <a:gd name="T32" fmla="*/ 5421 w 10001"/>
              <a:gd name="T33" fmla="*/ 7124 h 7830"/>
              <a:gd name="T34" fmla="*/ 6154 w 10001"/>
              <a:gd name="T35" fmla="*/ 7234 h 7830"/>
              <a:gd name="T36" fmla="*/ 6367 w 10001"/>
              <a:gd name="T37" fmla="*/ 6689 h 7830"/>
              <a:gd name="T38" fmla="*/ 6419 w 10001"/>
              <a:gd name="T39" fmla="*/ 6729 h 7830"/>
              <a:gd name="T40" fmla="*/ 7334 w 10001"/>
              <a:gd name="T41" fmla="*/ 6264 h 7830"/>
              <a:gd name="T42" fmla="*/ 7344 w 10001"/>
              <a:gd name="T43" fmla="*/ 6255 h 7830"/>
              <a:gd name="T44" fmla="*/ 8036 w 10001"/>
              <a:gd name="T45" fmla="*/ 6376 h 7830"/>
              <a:gd name="T46" fmla="*/ 8159 w 10001"/>
              <a:gd name="T47" fmla="*/ 5569 h 7830"/>
              <a:gd name="T48" fmla="*/ 5199 w 10001"/>
              <a:gd name="T49" fmla="*/ 1998 h 7830"/>
              <a:gd name="T50" fmla="*/ 3825 w 10001"/>
              <a:gd name="T51" fmla="*/ 2674 h 7830"/>
              <a:gd name="T52" fmla="*/ 1984 w 10001"/>
              <a:gd name="T53" fmla="*/ 2270 h 7830"/>
              <a:gd name="T54" fmla="*/ 2024 w 10001"/>
              <a:gd name="T55" fmla="*/ 1393 h 7830"/>
              <a:gd name="T56" fmla="*/ 244 w 10001"/>
              <a:gd name="T57" fmla="*/ 1383 h 7830"/>
              <a:gd name="T58" fmla="*/ 0 w 10001"/>
              <a:gd name="T59" fmla="*/ 4975 h 7830"/>
              <a:gd name="T60" fmla="*/ 2126 w 10001"/>
              <a:gd name="T61" fmla="*/ 4954 h 7830"/>
              <a:gd name="T62" fmla="*/ 1180 w 10001"/>
              <a:gd name="T63" fmla="*/ 5509 h 7830"/>
              <a:gd name="T64" fmla="*/ 1251 w 10001"/>
              <a:gd name="T65" fmla="*/ 6134 h 7830"/>
              <a:gd name="T66" fmla="*/ 1801 w 10001"/>
              <a:gd name="T67" fmla="*/ 6214 h 7830"/>
              <a:gd name="T68" fmla="*/ 1831 w 10001"/>
              <a:gd name="T69" fmla="*/ 6244 h 7830"/>
              <a:gd name="T70" fmla="*/ 2035 w 10001"/>
              <a:gd name="T71" fmla="*/ 6708 h 7830"/>
              <a:gd name="T72" fmla="*/ 2554 w 10001"/>
              <a:gd name="T73" fmla="*/ 6768 h 7830"/>
              <a:gd name="T74" fmla="*/ 2726 w 10001"/>
              <a:gd name="T75" fmla="*/ 7181 h 7830"/>
              <a:gd name="T76" fmla="*/ 3245 w 10001"/>
              <a:gd name="T77" fmla="*/ 7241 h 7830"/>
              <a:gd name="T78" fmla="*/ 3275 w 10001"/>
              <a:gd name="T79" fmla="*/ 7261 h 7830"/>
              <a:gd name="T80" fmla="*/ 3468 w 10001"/>
              <a:gd name="T81" fmla="*/ 7554 h 7830"/>
              <a:gd name="T82" fmla="*/ 4150 w 10001"/>
              <a:gd name="T83" fmla="*/ 7423 h 7830"/>
              <a:gd name="T84" fmla="*/ 4130 w 10001"/>
              <a:gd name="T85" fmla="*/ 6736 h 7830"/>
              <a:gd name="T86" fmla="*/ 3611 w 10001"/>
              <a:gd name="T87" fmla="*/ 6645 h 7830"/>
              <a:gd name="T88" fmla="*/ 3184 w 10001"/>
              <a:gd name="T89" fmla="*/ 6161 h 7830"/>
              <a:gd name="T90" fmla="*/ 2949 w 10001"/>
              <a:gd name="T91" fmla="*/ 6141 h 7830"/>
              <a:gd name="T92" fmla="*/ 2319 w 10001"/>
              <a:gd name="T93" fmla="*/ 5576 h 7830"/>
              <a:gd name="T94" fmla="*/ 2126 w 10001"/>
              <a:gd name="T95" fmla="*/ 4954 h 7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01" h="7830">
                <a:moveTo>
                  <a:pt x="2574" y="1755"/>
                </a:moveTo>
                <a:lnTo>
                  <a:pt x="4314" y="444"/>
                </a:lnTo>
                <a:cubicBezTo>
                  <a:pt x="4791" y="91"/>
                  <a:pt x="5422" y="0"/>
                  <a:pt x="5972" y="211"/>
                </a:cubicBezTo>
                <a:lnTo>
                  <a:pt x="8740" y="1260"/>
                </a:lnTo>
                <a:cubicBezTo>
                  <a:pt x="8924" y="1331"/>
                  <a:pt x="9116" y="1361"/>
                  <a:pt x="9300" y="1361"/>
                </a:cubicBezTo>
                <a:lnTo>
                  <a:pt x="9757" y="1361"/>
                </a:lnTo>
                <a:cubicBezTo>
                  <a:pt x="9890" y="1361"/>
                  <a:pt x="10001" y="1463"/>
                  <a:pt x="10001" y="1594"/>
                </a:cubicBezTo>
                <a:lnTo>
                  <a:pt x="10001" y="4964"/>
                </a:lnTo>
                <a:cubicBezTo>
                  <a:pt x="10001" y="5095"/>
                  <a:pt x="9889" y="5206"/>
                  <a:pt x="9757" y="5206"/>
                </a:cubicBezTo>
                <a:lnTo>
                  <a:pt x="9157" y="5206"/>
                </a:lnTo>
                <a:cubicBezTo>
                  <a:pt x="9076" y="5206"/>
                  <a:pt x="8985" y="5236"/>
                  <a:pt x="8924" y="5288"/>
                </a:cubicBezTo>
                <a:lnTo>
                  <a:pt x="8791" y="5399"/>
                </a:lnTo>
                <a:cubicBezTo>
                  <a:pt x="8761" y="5429"/>
                  <a:pt x="8710" y="5419"/>
                  <a:pt x="8679" y="5389"/>
                </a:cubicBezTo>
                <a:lnTo>
                  <a:pt x="5454" y="1494"/>
                </a:lnTo>
                <a:cubicBezTo>
                  <a:pt x="5372" y="1393"/>
                  <a:pt x="5230" y="1373"/>
                  <a:pt x="5117" y="1434"/>
                </a:cubicBezTo>
                <a:lnTo>
                  <a:pt x="3642" y="2251"/>
                </a:lnTo>
                <a:cubicBezTo>
                  <a:pt x="3347" y="2413"/>
                  <a:pt x="2991" y="2433"/>
                  <a:pt x="2676" y="2301"/>
                </a:cubicBezTo>
                <a:cubicBezTo>
                  <a:pt x="2514" y="2230"/>
                  <a:pt x="2432" y="2039"/>
                  <a:pt x="2504" y="1868"/>
                </a:cubicBezTo>
                <a:cubicBezTo>
                  <a:pt x="2502" y="1826"/>
                  <a:pt x="2532" y="1786"/>
                  <a:pt x="2574" y="1755"/>
                </a:cubicBezTo>
                <a:close/>
                <a:moveTo>
                  <a:pt x="295" y="5196"/>
                </a:moveTo>
                <a:lnTo>
                  <a:pt x="814" y="5196"/>
                </a:lnTo>
                <a:lnTo>
                  <a:pt x="1180" y="4752"/>
                </a:lnTo>
                <a:cubicBezTo>
                  <a:pt x="1505" y="4359"/>
                  <a:pt x="2095" y="4309"/>
                  <a:pt x="2492" y="4631"/>
                </a:cubicBezTo>
                <a:cubicBezTo>
                  <a:pt x="2635" y="4752"/>
                  <a:pt x="2746" y="4914"/>
                  <a:pt x="2797" y="5095"/>
                </a:cubicBezTo>
                <a:cubicBezTo>
                  <a:pt x="3112" y="5176"/>
                  <a:pt x="3358" y="5417"/>
                  <a:pt x="3449" y="5731"/>
                </a:cubicBezTo>
                <a:cubicBezTo>
                  <a:pt x="3672" y="5801"/>
                  <a:pt x="3876" y="5944"/>
                  <a:pt x="3988" y="6155"/>
                </a:cubicBezTo>
                <a:cubicBezTo>
                  <a:pt x="4181" y="6185"/>
                  <a:pt x="4364" y="6276"/>
                  <a:pt x="4506" y="6417"/>
                </a:cubicBezTo>
                <a:cubicBezTo>
                  <a:pt x="4801" y="6730"/>
                  <a:pt x="4863" y="7195"/>
                  <a:pt x="4639" y="7567"/>
                </a:cubicBezTo>
                <a:lnTo>
                  <a:pt x="4588" y="7659"/>
                </a:lnTo>
                <a:lnTo>
                  <a:pt x="4588" y="7669"/>
                </a:lnTo>
                <a:cubicBezTo>
                  <a:pt x="4831" y="7830"/>
                  <a:pt x="5158" y="7780"/>
                  <a:pt x="5330" y="7537"/>
                </a:cubicBezTo>
                <a:cubicBezTo>
                  <a:pt x="5411" y="7416"/>
                  <a:pt x="5443" y="7275"/>
                  <a:pt x="5411" y="7134"/>
                </a:cubicBezTo>
                <a:lnTo>
                  <a:pt x="5411" y="7124"/>
                </a:lnTo>
                <a:lnTo>
                  <a:pt x="5421" y="7124"/>
                </a:lnTo>
                <a:lnTo>
                  <a:pt x="5462" y="7164"/>
                </a:lnTo>
                <a:cubicBezTo>
                  <a:pt x="5646" y="7345"/>
                  <a:pt x="5941" y="7376"/>
                  <a:pt x="6154" y="7234"/>
                </a:cubicBezTo>
                <a:cubicBezTo>
                  <a:pt x="6326" y="7112"/>
                  <a:pt x="6407" y="6901"/>
                  <a:pt x="6367" y="6699"/>
                </a:cubicBezTo>
                <a:lnTo>
                  <a:pt x="6367" y="6689"/>
                </a:lnTo>
                <a:lnTo>
                  <a:pt x="6377" y="6689"/>
                </a:lnTo>
                <a:lnTo>
                  <a:pt x="6419" y="6729"/>
                </a:lnTo>
                <a:cubicBezTo>
                  <a:pt x="6601" y="6910"/>
                  <a:pt x="6886" y="6940"/>
                  <a:pt x="7110" y="6799"/>
                </a:cubicBezTo>
                <a:cubicBezTo>
                  <a:pt x="7282" y="6678"/>
                  <a:pt x="7375" y="6466"/>
                  <a:pt x="7334" y="6264"/>
                </a:cubicBezTo>
                <a:lnTo>
                  <a:pt x="7334" y="6255"/>
                </a:lnTo>
                <a:lnTo>
                  <a:pt x="7344" y="6255"/>
                </a:lnTo>
                <a:lnTo>
                  <a:pt x="7385" y="6295"/>
                </a:lnTo>
                <a:cubicBezTo>
                  <a:pt x="7557" y="6466"/>
                  <a:pt x="7832" y="6496"/>
                  <a:pt x="8036" y="6376"/>
                </a:cubicBezTo>
                <a:cubicBezTo>
                  <a:pt x="8290" y="6225"/>
                  <a:pt x="8372" y="5903"/>
                  <a:pt x="8220" y="5650"/>
                </a:cubicBezTo>
                <a:cubicBezTo>
                  <a:pt x="8200" y="5620"/>
                  <a:pt x="8179" y="5590"/>
                  <a:pt x="8159" y="5569"/>
                </a:cubicBezTo>
                <a:lnTo>
                  <a:pt x="7834" y="5175"/>
                </a:lnTo>
                <a:lnTo>
                  <a:pt x="5199" y="1998"/>
                </a:lnTo>
                <a:cubicBezTo>
                  <a:pt x="5169" y="1968"/>
                  <a:pt x="5127" y="1958"/>
                  <a:pt x="5086" y="1978"/>
                </a:cubicBezTo>
                <a:lnTo>
                  <a:pt x="3825" y="2674"/>
                </a:lnTo>
                <a:cubicBezTo>
                  <a:pt x="3418" y="2896"/>
                  <a:pt x="2940" y="2936"/>
                  <a:pt x="2503" y="2775"/>
                </a:cubicBezTo>
                <a:cubicBezTo>
                  <a:pt x="2259" y="2694"/>
                  <a:pt x="2075" y="2503"/>
                  <a:pt x="1984" y="2270"/>
                </a:cubicBezTo>
                <a:cubicBezTo>
                  <a:pt x="1913" y="2028"/>
                  <a:pt x="1942" y="1765"/>
                  <a:pt x="2075" y="1554"/>
                </a:cubicBezTo>
                <a:cubicBezTo>
                  <a:pt x="2105" y="1494"/>
                  <a:pt x="2085" y="1423"/>
                  <a:pt x="2024" y="1393"/>
                </a:cubicBezTo>
                <a:cubicBezTo>
                  <a:pt x="2004" y="1383"/>
                  <a:pt x="1982" y="1383"/>
                  <a:pt x="1963" y="1383"/>
                </a:cubicBezTo>
                <a:lnTo>
                  <a:pt x="244" y="1383"/>
                </a:lnTo>
                <a:cubicBezTo>
                  <a:pt x="111" y="1383"/>
                  <a:pt x="0" y="1484"/>
                  <a:pt x="0" y="1615"/>
                </a:cubicBezTo>
                <a:lnTo>
                  <a:pt x="0" y="4975"/>
                </a:lnTo>
                <a:cubicBezTo>
                  <a:pt x="51" y="5095"/>
                  <a:pt x="163" y="5196"/>
                  <a:pt x="295" y="5196"/>
                </a:cubicBezTo>
                <a:close/>
                <a:moveTo>
                  <a:pt x="2126" y="4954"/>
                </a:moveTo>
                <a:cubicBezTo>
                  <a:pt x="1923" y="4843"/>
                  <a:pt x="1679" y="4894"/>
                  <a:pt x="1536" y="5075"/>
                </a:cubicBezTo>
                <a:lnTo>
                  <a:pt x="1180" y="5509"/>
                </a:lnTo>
                <a:cubicBezTo>
                  <a:pt x="1028" y="5700"/>
                  <a:pt x="1048" y="5983"/>
                  <a:pt x="1241" y="6134"/>
                </a:cubicBezTo>
                <a:lnTo>
                  <a:pt x="1251" y="6134"/>
                </a:lnTo>
                <a:lnTo>
                  <a:pt x="1303" y="6174"/>
                </a:lnTo>
                <a:cubicBezTo>
                  <a:pt x="1445" y="6285"/>
                  <a:pt x="1649" y="6295"/>
                  <a:pt x="1801" y="6214"/>
                </a:cubicBezTo>
                <a:cubicBezTo>
                  <a:pt x="1811" y="6204"/>
                  <a:pt x="1821" y="6214"/>
                  <a:pt x="1831" y="6224"/>
                </a:cubicBezTo>
                <a:lnTo>
                  <a:pt x="1831" y="6244"/>
                </a:lnTo>
                <a:cubicBezTo>
                  <a:pt x="1801" y="6405"/>
                  <a:pt x="1861" y="6576"/>
                  <a:pt x="1994" y="6678"/>
                </a:cubicBezTo>
                <a:lnTo>
                  <a:pt x="2035" y="6708"/>
                </a:lnTo>
                <a:cubicBezTo>
                  <a:pt x="2178" y="6819"/>
                  <a:pt x="2360" y="6829"/>
                  <a:pt x="2524" y="6758"/>
                </a:cubicBezTo>
                <a:cubicBezTo>
                  <a:pt x="2534" y="6748"/>
                  <a:pt x="2554" y="6758"/>
                  <a:pt x="2554" y="6768"/>
                </a:cubicBezTo>
                <a:lnTo>
                  <a:pt x="2554" y="6778"/>
                </a:lnTo>
                <a:cubicBezTo>
                  <a:pt x="2534" y="6929"/>
                  <a:pt x="2605" y="7080"/>
                  <a:pt x="2726" y="7181"/>
                </a:cubicBezTo>
                <a:lnTo>
                  <a:pt x="2756" y="7201"/>
                </a:lnTo>
                <a:cubicBezTo>
                  <a:pt x="2899" y="7313"/>
                  <a:pt x="3081" y="7333"/>
                  <a:pt x="3245" y="7241"/>
                </a:cubicBezTo>
                <a:cubicBezTo>
                  <a:pt x="3255" y="7231"/>
                  <a:pt x="3275" y="7241"/>
                  <a:pt x="3275" y="7251"/>
                </a:cubicBezTo>
                <a:lnTo>
                  <a:pt x="3275" y="7261"/>
                </a:lnTo>
                <a:cubicBezTo>
                  <a:pt x="3295" y="7373"/>
                  <a:pt x="3356" y="7474"/>
                  <a:pt x="3448" y="7544"/>
                </a:cubicBezTo>
                <a:lnTo>
                  <a:pt x="3468" y="7554"/>
                </a:lnTo>
                <a:cubicBezTo>
                  <a:pt x="3671" y="7705"/>
                  <a:pt x="3956" y="7675"/>
                  <a:pt x="4109" y="7473"/>
                </a:cubicBezTo>
                <a:cubicBezTo>
                  <a:pt x="4119" y="7453"/>
                  <a:pt x="4139" y="7433"/>
                  <a:pt x="4150" y="7423"/>
                </a:cubicBezTo>
                <a:lnTo>
                  <a:pt x="4211" y="7311"/>
                </a:lnTo>
                <a:cubicBezTo>
                  <a:pt x="4324" y="7120"/>
                  <a:pt x="4293" y="6888"/>
                  <a:pt x="4130" y="6736"/>
                </a:cubicBezTo>
                <a:cubicBezTo>
                  <a:pt x="3998" y="6615"/>
                  <a:pt x="3805" y="6585"/>
                  <a:pt x="3631" y="6655"/>
                </a:cubicBezTo>
                <a:cubicBezTo>
                  <a:pt x="3621" y="6655"/>
                  <a:pt x="3621" y="6655"/>
                  <a:pt x="3611" y="6645"/>
                </a:cubicBezTo>
                <a:lnTo>
                  <a:pt x="3611" y="6635"/>
                </a:lnTo>
                <a:cubicBezTo>
                  <a:pt x="3621" y="6393"/>
                  <a:pt x="3428" y="6181"/>
                  <a:pt x="3184" y="6161"/>
                </a:cubicBezTo>
                <a:cubicBezTo>
                  <a:pt x="3123" y="6161"/>
                  <a:pt x="3061" y="6171"/>
                  <a:pt x="3000" y="6191"/>
                </a:cubicBezTo>
                <a:cubicBezTo>
                  <a:pt x="2929" y="6201"/>
                  <a:pt x="2949" y="6141"/>
                  <a:pt x="2949" y="6141"/>
                </a:cubicBezTo>
                <a:cubicBezTo>
                  <a:pt x="3040" y="5909"/>
                  <a:pt x="2939" y="5658"/>
                  <a:pt x="2705" y="5556"/>
                </a:cubicBezTo>
                <a:cubicBezTo>
                  <a:pt x="2583" y="5506"/>
                  <a:pt x="2430" y="5516"/>
                  <a:pt x="2319" y="5576"/>
                </a:cubicBezTo>
                <a:cubicBezTo>
                  <a:pt x="2268" y="5586"/>
                  <a:pt x="2278" y="5536"/>
                  <a:pt x="2278" y="5536"/>
                </a:cubicBezTo>
                <a:cubicBezTo>
                  <a:pt x="2411" y="5348"/>
                  <a:pt x="2340" y="5075"/>
                  <a:pt x="2126" y="4954"/>
                </a:cubicBezTo>
                <a:close/>
                <a:moveTo>
                  <a:pt x="2126" y="4954"/>
                </a:moveTo>
                <a:close/>
              </a:path>
            </a:pathLst>
          </a:custGeom>
          <a:solidFill>
            <a:srgbClr val="E900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3941482" y="2872003"/>
            <a:ext cx="613152" cy="603076"/>
            <a:chOff x="2707532" y="3683776"/>
            <a:chExt cx="613152" cy="603076"/>
          </a:xfrm>
        </p:grpSpPr>
        <p:sp>
          <p:nvSpPr>
            <p:cNvPr id="196" name="椭圆 195"/>
            <p:cNvSpPr/>
            <p:nvPr/>
          </p:nvSpPr>
          <p:spPr>
            <a:xfrm>
              <a:off x="2707532" y="3683776"/>
              <a:ext cx="613152" cy="603076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400" ker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197" name="图片 1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750" y="3855389"/>
              <a:ext cx="304717" cy="259851"/>
            </a:xfrm>
            <a:prstGeom prst="rect">
              <a:avLst/>
            </a:prstGeom>
          </p:spPr>
        </p:pic>
      </p:grpSp>
      <p:sp>
        <p:nvSpPr>
          <p:cNvPr id="198" name="Shape 273"/>
          <p:cNvSpPr/>
          <p:nvPr/>
        </p:nvSpPr>
        <p:spPr>
          <a:xfrm>
            <a:off x="1317267" y="2739275"/>
            <a:ext cx="2572738" cy="416035"/>
          </a:xfrm>
          <a:prstGeom prst="rect">
            <a:avLst/>
          </a:prstGeom>
          <a:ln w="12700">
            <a:miter lim="400000"/>
          </a:ln>
        </p:spPr>
        <p:txBody>
          <a:bodyPr lIns="22489" tIns="22489" rIns="22489" bIns="22489" anchor="ctr"/>
          <a:lstStyle>
            <a:lvl1pPr defTabSz="457200">
              <a:defRPr sz="3000">
                <a:solidFill>
                  <a:srgbClr val="AAC167"/>
                </a:solidFill>
                <a:latin typeface="Akkurat Pro Bold"/>
                <a:ea typeface="Akkurat Pro Bold"/>
                <a:cs typeface="Akkurat Pro Bold"/>
                <a:sym typeface="Akkurat Pro Bold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快速开发：动态语言编程</a:t>
            </a:r>
            <a:endParaRPr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60680" y="229235"/>
            <a:ext cx="62392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400"/>
            </a:lvl1pPr>
          </a:lstStyle>
          <a:p>
            <a:r>
              <a:rPr lang="zh-CN" altLang="en-US" dirty="0"/>
              <a:t>构筑</a:t>
            </a:r>
            <a:r>
              <a:rPr lang="en-US" altLang="zh-CN" dirty="0"/>
              <a:t>OH Lua</a:t>
            </a:r>
            <a:r>
              <a:rPr lang="zh-CN" altLang="en-US" dirty="0"/>
              <a:t>动态语言开发能力</a:t>
            </a:r>
          </a:p>
        </p:txBody>
      </p:sp>
      <p:sp>
        <p:nvSpPr>
          <p:cNvPr id="56" name="Rectangle 100"/>
          <p:cNvSpPr/>
          <p:nvPr/>
        </p:nvSpPr>
        <p:spPr>
          <a:xfrm>
            <a:off x="1199318" y="2916499"/>
            <a:ext cx="4832208" cy="1546917"/>
          </a:xfrm>
          <a:prstGeom prst="rect">
            <a:avLst/>
          </a:prstGeom>
          <a:solidFill>
            <a:srgbClr val="DDF1F8"/>
          </a:solidFill>
          <a:ln w="254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t"/>
          <a:lstStyle/>
          <a:p>
            <a:pPr algn="ctr" defTabSz="914400" eaLnBrk="0" hangingPunct="0">
              <a:defRPr/>
            </a:pPr>
            <a:r>
              <a:rPr lang="en-US" altLang="zh-CN" sz="1400" b="1" kern="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IoT</a:t>
            </a:r>
            <a:r>
              <a:rPr lang="zh-CN" altLang="en-US" sz="1400" b="1" kern="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边缘</a:t>
            </a:r>
            <a:endParaRPr lang="en-US" sz="1400" b="1" kern="0" dirty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ectangle 57"/>
          <p:cNvSpPr/>
          <p:nvPr/>
        </p:nvSpPr>
        <p:spPr>
          <a:xfrm>
            <a:off x="1322487" y="4110393"/>
            <a:ext cx="447689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设备接入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(MQTT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ONVIF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Modbus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bacnet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CoAP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OPC)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876932" y="3349976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协议转换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Rectangle 57"/>
          <p:cNvSpPr/>
          <p:nvPr/>
        </p:nvSpPr>
        <p:spPr>
          <a:xfrm>
            <a:off x="4431377" y="3730185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统一物模型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Rectangle 57"/>
          <p:cNvSpPr/>
          <p:nvPr/>
        </p:nvSpPr>
        <p:spPr>
          <a:xfrm>
            <a:off x="1358183" y="3349976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终端管理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Rectangle 57"/>
          <p:cNvSpPr/>
          <p:nvPr/>
        </p:nvSpPr>
        <p:spPr>
          <a:xfrm>
            <a:off x="2876932" y="3730185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安全增强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Rectangle 57"/>
          <p:cNvSpPr/>
          <p:nvPr/>
        </p:nvSpPr>
        <p:spPr>
          <a:xfrm>
            <a:off x="1322487" y="2969767"/>
            <a:ext cx="447689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兼容各大生态平台：</a:t>
            </a:r>
            <a:r>
              <a:rPr lang="zh-CN" altLang="en-US" sz="1200" kern="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小度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小爱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天猫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/ Google/ Amazon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49425" y="3435527"/>
            <a:ext cx="7666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/>
            <a:r>
              <a:rPr kumimoji="1" lang="en-US" altLang="zh-CN" dirty="0" err="1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CozyLife</a:t>
            </a:r>
            <a:endParaRPr kumimoji="1" lang="zh-CN" altLang="en-US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199318" y="4877973"/>
            <a:ext cx="4832208" cy="1327618"/>
          </a:xfrm>
          <a:prstGeom prst="rect">
            <a:avLst/>
          </a:prstGeom>
          <a:solidFill>
            <a:srgbClr val="DDF1F8"/>
          </a:solidFill>
          <a:ln w="254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t"/>
          <a:lstStyle/>
          <a:p>
            <a:pPr algn="ctr" defTabSz="914400" eaLnBrk="0" hangingPunct="0"/>
            <a:endParaRPr lang="zh-CN" altLang="en-US" sz="1400" b="1" kern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58183" y="5026252"/>
            <a:ext cx="4441194" cy="266278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接入协议栈</a:t>
            </a:r>
          </a:p>
        </p:txBody>
      </p:sp>
      <p:sp>
        <p:nvSpPr>
          <p:cNvPr id="66" name="矩形 65"/>
          <p:cNvSpPr/>
          <p:nvPr/>
        </p:nvSpPr>
        <p:spPr>
          <a:xfrm>
            <a:off x="2917632" y="5446694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内生安全</a:t>
            </a:r>
          </a:p>
        </p:txBody>
      </p:sp>
      <p:sp>
        <p:nvSpPr>
          <p:cNvPr id="67" name="矩形 66"/>
          <p:cNvSpPr/>
          <p:nvPr/>
        </p:nvSpPr>
        <p:spPr>
          <a:xfrm>
            <a:off x="4454229" y="5446694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身份认证</a:t>
            </a:r>
          </a:p>
        </p:txBody>
      </p:sp>
      <p:sp>
        <p:nvSpPr>
          <p:cNvPr id="68" name="矩形 67"/>
          <p:cNvSpPr/>
          <p:nvPr/>
        </p:nvSpPr>
        <p:spPr>
          <a:xfrm>
            <a:off x="4454229" y="5801857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设备驱动</a:t>
            </a:r>
          </a:p>
        </p:txBody>
      </p:sp>
      <p:sp>
        <p:nvSpPr>
          <p:cNvPr id="69" name="矩形 68"/>
          <p:cNvSpPr/>
          <p:nvPr/>
        </p:nvSpPr>
        <p:spPr>
          <a:xfrm>
            <a:off x="1381035" y="5801857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即插即用</a:t>
            </a:r>
          </a:p>
        </p:txBody>
      </p:sp>
      <p:sp>
        <p:nvSpPr>
          <p:cNvPr id="70" name="矩形 69"/>
          <p:cNvSpPr/>
          <p:nvPr/>
        </p:nvSpPr>
        <p:spPr>
          <a:xfrm>
            <a:off x="2917632" y="5801857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通信能力增强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535939" y="5115578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/>
            <a:r>
              <a:rPr kumimoji="1" lang="zh-CN" altLang="en-US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物联</a:t>
            </a:r>
            <a:endParaRPr kumimoji="1" lang="en-US" altLang="zh-CN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400"/>
            <a:r>
              <a:rPr kumimoji="1" lang="zh-CN" altLang="en-US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终端</a:t>
            </a:r>
            <a:endParaRPr kumimoji="1" lang="zh-CN" altLang="en-US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05779" y="1801365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/>
            <a:r>
              <a:rPr kumimoji="1" lang="en-US" altLang="zh-CN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IoT</a:t>
            </a:r>
          </a:p>
          <a:p>
            <a:pPr algn="ctr" defTabSz="914400"/>
            <a:r>
              <a:rPr kumimoji="1" lang="zh-CN" altLang="en-US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平台</a:t>
            </a:r>
          </a:p>
        </p:txBody>
      </p:sp>
      <p:sp>
        <p:nvSpPr>
          <p:cNvPr id="73" name="Freeform 6"/>
          <p:cNvSpPr/>
          <p:nvPr/>
        </p:nvSpPr>
        <p:spPr bwMode="auto">
          <a:xfrm>
            <a:off x="2125830" y="1056715"/>
            <a:ext cx="3020556" cy="1128547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-1" fmla="*/ 8448 w 10000"/>
              <a:gd name="connsiteY0-2" fmla="*/ 9807 h 10000"/>
              <a:gd name="connsiteX1-3" fmla="*/ 1220 w 10000"/>
              <a:gd name="connsiteY1-4" fmla="*/ 9711 h 10000"/>
              <a:gd name="connsiteX2-5" fmla="*/ 199 w 10000"/>
              <a:gd name="connsiteY2-6" fmla="*/ 6988 h 10000"/>
              <a:gd name="connsiteX3-7" fmla="*/ 1470 w 10000"/>
              <a:gd name="connsiteY3-8" fmla="*/ 4211 h 10000"/>
              <a:gd name="connsiteX4-9" fmla="*/ 3806 w 10000"/>
              <a:gd name="connsiteY4-10" fmla="*/ 627 h 10000"/>
              <a:gd name="connsiteX5-11" fmla="*/ 6684 w 10000"/>
              <a:gd name="connsiteY5-12" fmla="*/ 2940 h 10000"/>
              <a:gd name="connsiteX6-13" fmla="*/ 8621 w 10000"/>
              <a:gd name="connsiteY6-14" fmla="*/ 2867 h 10000"/>
              <a:gd name="connsiteX7-15" fmla="*/ 9353 w 10000"/>
              <a:gd name="connsiteY7-16" fmla="*/ 5815 h 10000"/>
              <a:gd name="connsiteX8-17" fmla="*/ 9841 w 10000"/>
              <a:gd name="connsiteY8-18" fmla="*/ 8096 h 10000"/>
              <a:gd name="connsiteX9-19" fmla="*/ 8448 w 10000"/>
              <a:gd name="connsiteY9-20" fmla="*/ 9807 h 10000"/>
              <a:gd name="connsiteX0-21" fmla="*/ 8448 w 10000"/>
              <a:gd name="connsiteY0-22" fmla="*/ 9807 h 10000"/>
              <a:gd name="connsiteX1-23" fmla="*/ 1220 w 10000"/>
              <a:gd name="connsiteY1-24" fmla="*/ 9711 h 10000"/>
              <a:gd name="connsiteX2-25" fmla="*/ 199 w 10000"/>
              <a:gd name="connsiteY2-26" fmla="*/ 6988 h 10000"/>
              <a:gd name="connsiteX3-27" fmla="*/ 1638 w 10000"/>
              <a:gd name="connsiteY3-28" fmla="*/ 4336 h 10000"/>
              <a:gd name="connsiteX4-29" fmla="*/ 3806 w 10000"/>
              <a:gd name="connsiteY4-30" fmla="*/ 627 h 10000"/>
              <a:gd name="connsiteX5-31" fmla="*/ 6684 w 10000"/>
              <a:gd name="connsiteY5-32" fmla="*/ 2940 h 10000"/>
              <a:gd name="connsiteX6-33" fmla="*/ 8621 w 10000"/>
              <a:gd name="connsiteY6-34" fmla="*/ 2867 h 10000"/>
              <a:gd name="connsiteX7-35" fmla="*/ 9353 w 10000"/>
              <a:gd name="connsiteY7-36" fmla="*/ 5815 h 10000"/>
              <a:gd name="connsiteX8-37" fmla="*/ 9841 w 10000"/>
              <a:gd name="connsiteY8-38" fmla="*/ 8096 h 10000"/>
              <a:gd name="connsiteX9-39" fmla="*/ 8448 w 10000"/>
              <a:gd name="connsiteY9-40" fmla="*/ 9807 h 10000"/>
              <a:gd name="connsiteX0-41" fmla="*/ 8448 w 10000"/>
              <a:gd name="connsiteY0-42" fmla="*/ 9807 h 10000"/>
              <a:gd name="connsiteX1-43" fmla="*/ 1220 w 10000"/>
              <a:gd name="connsiteY1-44" fmla="*/ 9711 h 10000"/>
              <a:gd name="connsiteX2-45" fmla="*/ 199 w 10000"/>
              <a:gd name="connsiteY2-46" fmla="*/ 6988 h 10000"/>
              <a:gd name="connsiteX3-47" fmla="*/ 1638 w 10000"/>
              <a:gd name="connsiteY3-48" fmla="*/ 4336 h 10000"/>
              <a:gd name="connsiteX4-49" fmla="*/ 3806 w 10000"/>
              <a:gd name="connsiteY4-50" fmla="*/ 627 h 10000"/>
              <a:gd name="connsiteX5-51" fmla="*/ 6684 w 10000"/>
              <a:gd name="connsiteY5-52" fmla="*/ 2940 h 10000"/>
              <a:gd name="connsiteX6-53" fmla="*/ 8621 w 10000"/>
              <a:gd name="connsiteY6-54" fmla="*/ 2867 h 10000"/>
              <a:gd name="connsiteX7-55" fmla="*/ 9054 w 10000"/>
              <a:gd name="connsiteY7-56" fmla="*/ 5692 h 10000"/>
              <a:gd name="connsiteX8-57" fmla="*/ 9841 w 10000"/>
              <a:gd name="connsiteY8-58" fmla="*/ 8096 h 10000"/>
              <a:gd name="connsiteX9-59" fmla="*/ 8448 w 10000"/>
              <a:gd name="connsiteY9-60" fmla="*/ 980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tIns="143967" rtlCol="0" anchor="ctr"/>
          <a:lstStyle/>
          <a:p>
            <a:pPr algn="ctr" defTabSz="1219200">
              <a:lnSpc>
                <a:spcPct val="150000"/>
              </a:lnSpc>
              <a:defRPr/>
            </a:pPr>
            <a:endParaRPr lang="zh-CN" alt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Rectangle 57"/>
          <p:cNvSpPr/>
          <p:nvPr/>
        </p:nvSpPr>
        <p:spPr>
          <a:xfrm>
            <a:off x="2328491" y="1366817"/>
            <a:ext cx="525258" cy="581451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设备管理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Rectangle 57"/>
          <p:cNvSpPr/>
          <p:nvPr/>
        </p:nvSpPr>
        <p:spPr>
          <a:xfrm>
            <a:off x="2932069" y="1685967"/>
            <a:ext cx="994067" cy="24469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物联协议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Rectangle 57"/>
          <p:cNvSpPr/>
          <p:nvPr/>
        </p:nvSpPr>
        <p:spPr>
          <a:xfrm>
            <a:off x="2932069" y="1366817"/>
            <a:ext cx="994067" cy="24469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物联模型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Rectangle 57"/>
          <p:cNvSpPr/>
          <p:nvPr/>
        </p:nvSpPr>
        <p:spPr>
          <a:xfrm>
            <a:off x="4004456" y="1685967"/>
            <a:ext cx="994067" cy="24469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安全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 57"/>
          <p:cNvSpPr/>
          <p:nvPr/>
        </p:nvSpPr>
        <p:spPr>
          <a:xfrm>
            <a:off x="4004456" y="1366817"/>
            <a:ext cx="994067" cy="244697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…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Rectangle 57"/>
          <p:cNvSpPr/>
          <p:nvPr/>
        </p:nvSpPr>
        <p:spPr>
          <a:xfrm>
            <a:off x="4431377" y="3349976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数据处理、分发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0" name="直接连接符 79"/>
          <p:cNvCxnSpPr>
            <a:stCxn id="56" idx="2"/>
            <a:endCxn id="64" idx="0"/>
          </p:cNvCxnSpPr>
          <p:nvPr/>
        </p:nvCxnSpPr>
        <p:spPr>
          <a:xfrm>
            <a:off x="3615422" y="4463416"/>
            <a:ext cx="0" cy="414557"/>
          </a:xfrm>
          <a:prstGeom prst="line">
            <a:avLst/>
          </a:prstGeom>
          <a:noFill/>
          <a:ln w="6350" cap="flat" cmpd="sng" algn="ctr">
            <a:solidFill>
              <a:srgbClr val="DDDDDD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1" name="直接连接符 80"/>
          <p:cNvCxnSpPr>
            <a:stCxn id="56" idx="0"/>
          </p:cNvCxnSpPr>
          <p:nvPr/>
        </p:nvCxnSpPr>
        <p:spPr>
          <a:xfrm flipH="1" flipV="1">
            <a:off x="3538330" y="2142622"/>
            <a:ext cx="77092" cy="773877"/>
          </a:xfrm>
          <a:prstGeom prst="line">
            <a:avLst/>
          </a:prstGeom>
          <a:noFill/>
          <a:ln w="6350" cap="flat" cmpd="sng" algn="ctr">
            <a:solidFill>
              <a:srgbClr val="E9002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2" name="Rectangle 57"/>
          <p:cNvSpPr/>
          <p:nvPr/>
        </p:nvSpPr>
        <p:spPr>
          <a:xfrm>
            <a:off x="7049860" y="2139291"/>
            <a:ext cx="1368000" cy="570446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物模型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Rectangle 57"/>
          <p:cNvSpPr/>
          <p:nvPr/>
        </p:nvSpPr>
        <p:spPr>
          <a:xfrm>
            <a:off x="7049860" y="3003581"/>
            <a:ext cx="1368000" cy="570446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协议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Rectangle 57"/>
          <p:cNvSpPr/>
          <p:nvPr/>
        </p:nvSpPr>
        <p:spPr>
          <a:xfrm>
            <a:off x="7049860" y="3867871"/>
            <a:ext cx="1368000" cy="570446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DDE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Data Dispatch Engine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Rectangle 57"/>
          <p:cNvSpPr/>
          <p:nvPr/>
        </p:nvSpPr>
        <p:spPr>
          <a:xfrm>
            <a:off x="7049860" y="4732161"/>
            <a:ext cx="1368000" cy="570446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终端管理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Rectangle 57"/>
          <p:cNvSpPr/>
          <p:nvPr/>
        </p:nvSpPr>
        <p:spPr>
          <a:xfrm>
            <a:off x="7049860" y="5596452"/>
            <a:ext cx="1368000" cy="570446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安全增强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7" name="直接箭头连接符 86"/>
          <p:cNvCxnSpPr>
            <a:stCxn id="56" idx="3"/>
            <a:endCxn id="82" idx="1"/>
          </p:cNvCxnSpPr>
          <p:nvPr/>
        </p:nvCxnSpPr>
        <p:spPr>
          <a:xfrm flipV="1">
            <a:off x="6031526" y="2424514"/>
            <a:ext cx="1018334" cy="1265444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88" name="直接箭头连接符 87"/>
          <p:cNvCxnSpPr>
            <a:stCxn id="73" idx="8"/>
            <a:endCxn id="82" idx="1"/>
          </p:cNvCxnSpPr>
          <p:nvPr/>
        </p:nvCxnSpPr>
        <p:spPr>
          <a:xfrm>
            <a:off x="5098359" y="1970387"/>
            <a:ext cx="1951501" cy="454127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89" name="直接箭头连接符 88"/>
          <p:cNvCxnSpPr>
            <a:stCxn id="56" idx="3"/>
            <a:endCxn id="83" idx="1"/>
          </p:cNvCxnSpPr>
          <p:nvPr/>
        </p:nvCxnSpPr>
        <p:spPr>
          <a:xfrm flipV="1">
            <a:off x="6031526" y="3288804"/>
            <a:ext cx="1018334" cy="401154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90" name="直接箭头连接符 89"/>
          <p:cNvCxnSpPr>
            <a:stCxn id="73" idx="8"/>
            <a:endCxn id="83" idx="1"/>
          </p:cNvCxnSpPr>
          <p:nvPr/>
        </p:nvCxnSpPr>
        <p:spPr>
          <a:xfrm>
            <a:off x="5098359" y="1970387"/>
            <a:ext cx="1951501" cy="1318417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91" name="直接箭头连接符 90"/>
          <p:cNvCxnSpPr>
            <a:stCxn id="56" idx="3"/>
            <a:endCxn id="84" idx="1"/>
          </p:cNvCxnSpPr>
          <p:nvPr/>
        </p:nvCxnSpPr>
        <p:spPr>
          <a:xfrm>
            <a:off x="6031526" y="3689958"/>
            <a:ext cx="1018334" cy="463136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92" name="直接箭头连接符 91"/>
          <p:cNvCxnSpPr>
            <a:stCxn id="64" idx="3"/>
            <a:endCxn id="83" idx="1"/>
          </p:cNvCxnSpPr>
          <p:nvPr/>
        </p:nvCxnSpPr>
        <p:spPr>
          <a:xfrm flipV="1">
            <a:off x="6031526" y="3288804"/>
            <a:ext cx="1018334" cy="2252978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93" name="直接箭头连接符 92"/>
          <p:cNvCxnSpPr>
            <a:stCxn id="56" idx="3"/>
            <a:endCxn id="85" idx="1"/>
          </p:cNvCxnSpPr>
          <p:nvPr/>
        </p:nvCxnSpPr>
        <p:spPr>
          <a:xfrm>
            <a:off x="6031526" y="3689958"/>
            <a:ext cx="1018334" cy="1327426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94" name="直接箭头连接符 93"/>
          <p:cNvCxnSpPr>
            <a:stCxn id="64" idx="3"/>
            <a:endCxn id="85" idx="1"/>
          </p:cNvCxnSpPr>
          <p:nvPr/>
        </p:nvCxnSpPr>
        <p:spPr>
          <a:xfrm flipV="1">
            <a:off x="6031526" y="5017384"/>
            <a:ext cx="1018334" cy="524398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95" name="直接箭头连接符 94"/>
          <p:cNvCxnSpPr>
            <a:stCxn id="56" idx="3"/>
            <a:endCxn id="86" idx="1"/>
          </p:cNvCxnSpPr>
          <p:nvPr/>
        </p:nvCxnSpPr>
        <p:spPr>
          <a:xfrm>
            <a:off x="6031526" y="3689958"/>
            <a:ext cx="1018334" cy="2191717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sp>
        <p:nvSpPr>
          <p:cNvPr id="96" name="文本框 95"/>
          <p:cNvSpPr txBox="1"/>
          <p:nvPr/>
        </p:nvSpPr>
        <p:spPr>
          <a:xfrm>
            <a:off x="7907040" y="1211708"/>
            <a:ext cx="20691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kumimoji="1" lang="en-US" altLang="zh-CN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OH</a:t>
            </a:r>
            <a:r>
              <a:rPr kumimoji="1" lang="zh-CN" altLang="en-US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行业物联能力</a:t>
            </a:r>
          </a:p>
        </p:txBody>
      </p:sp>
      <p:sp>
        <p:nvSpPr>
          <p:cNvPr id="97" name="Rectangle 57"/>
          <p:cNvSpPr/>
          <p:nvPr/>
        </p:nvSpPr>
        <p:spPr>
          <a:xfrm>
            <a:off x="1358183" y="3711119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通信能力增强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420807" y="4755774"/>
            <a:ext cx="36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CN" altLang="en-US" sz="1400" kern="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终端发现、终端准入、安全、版本升级（</a:t>
            </a:r>
            <a:r>
              <a:rPr lang="en-US" altLang="zh-CN" sz="1400" kern="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OTA</a:t>
            </a:r>
            <a:r>
              <a:rPr lang="zh-CN" altLang="en-US" sz="1400" kern="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zh-CN" altLang="en-US" sz="1400" dirty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374151" y="3119527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40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南北向通信协议、协议转换</a:t>
            </a:r>
          </a:p>
        </p:txBody>
      </p:sp>
      <p:sp>
        <p:nvSpPr>
          <p:cNvPr id="100" name="矩形 99"/>
          <p:cNvSpPr/>
          <p:nvPr/>
        </p:nvSpPr>
        <p:spPr>
          <a:xfrm>
            <a:off x="8436335" y="3687847"/>
            <a:ext cx="3646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通信增强：</a:t>
            </a:r>
            <a:r>
              <a:rPr lang="zh-CN" altLang="en-US" sz="12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双发选收</a:t>
            </a:r>
            <a:r>
              <a:rPr lang="en-US" altLang="zh-CN" sz="12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/FEC</a:t>
            </a:r>
            <a:r>
              <a:rPr lang="zh-CN" altLang="en-US" sz="12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高可靠通信；终端通信质量感知和随流检测；</a:t>
            </a:r>
            <a:endParaRPr lang="en-US" altLang="zh-CN" sz="1200" dirty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数据处理：</a:t>
            </a:r>
            <a:r>
              <a:rPr lang="zh-CN" altLang="en-US" sz="12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去重压缩、分发、缓存；</a:t>
            </a:r>
            <a:endParaRPr lang="en-US" altLang="zh-CN" sz="1200" dirty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本地联动</a:t>
            </a:r>
            <a:endParaRPr lang="zh-CN" altLang="en-US" sz="1200" dirty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374151" y="2289453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4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基于行业的场景化物模型</a:t>
            </a:r>
          </a:p>
        </p:txBody>
      </p:sp>
      <p:cxnSp>
        <p:nvCxnSpPr>
          <p:cNvPr id="102" name="直接箭头连接符 101"/>
          <p:cNvCxnSpPr>
            <a:stCxn id="64" idx="3"/>
            <a:endCxn id="84" idx="1"/>
          </p:cNvCxnSpPr>
          <p:nvPr/>
        </p:nvCxnSpPr>
        <p:spPr>
          <a:xfrm flipV="1">
            <a:off x="6031526" y="4153094"/>
            <a:ext cx="1018334" cy="1388688"/>
          </a:xfrm>
          <a:prstGeom prst="straightConnector1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  <a:tailEnd type="triangle"/>
          </a:ln>
          <a:effectLst/>
        </p:spPr>
      </p:cxnSp>
      <p:sp>
        <p:nvSpPr>
          <p:cNvPr id="103" name="Freeform 6"/>
          <p:cNvSpPr/>
          <p:nvPr/>
        </p:nvSpPr>
        <p:spPr bwMode="auto">
          <a:xfrm>
            <a:off x="4876542" y="975988"/>
            <a:ext cx="1596472" cy="693468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-1" fmla="*/ 8448 w 10000"/>
              <a:gd name="connsiteY0-2" fmla="*/ 9807 h 10000"/>
              <a:gd name="connsiteX1-3" fmla="*/ 1220 w 10000"/>
              <a:gd name="connsiteY1-4" fmla="*/ 9711 h 10000"/>
              <a:gd name="connsiteX2-5" fmla="*/ 199 w 10000"/>
              <a:gd name="connsiteY2-6" fmla="*/ 6988 h 10000"/>
              <a:gd name="connsiteX3-7" fmla="*/ 1470 w 10000"/>
              <a:gd name="connsiteY3-8" fmla="*/ 4211 h 10000"/>
              <a:gd name="connsiteX4-9" fmla="*/ 3806 w 10000"/>
              <a:gd name="connsiteY4-10" fmla="*/ 627 h 10000"/>
              <a:gd name="connsiteX5-11" fmla="*/ 6684 w 10000"/>
              <a:gd name="connsiteY5-12" fmla="*/ 2940 h 10000"/>
              <a:gd name="connsiteX6-13" fmla="*/ 8621 w 10000"/>
              <a:gd name="connsiteY6-14" fmla="*/ 2867 h 10000"/>
              <a:gd name="connsiteX7-15" fmla="*/ 9353 w 10000"/>
              <a:gd name="connsiteY7-16" fmla="*/ 5815 h 10000"/>
              <a:gd name="connsiteX8-17" fmla="*/ 9841 w 10000"/>
              <a:gd name="connsiteY8-18" fmla="*/ 8096 h 10000"/>
              <a:gd name="connsiteX9-19" fmla="*/ 8448 w 10000"/>
              <a:gd name="connsiteY9-20" fmla="*/ 9807 h 10000"/>
              <a:gd name="connsiteX0-21" fmla="*/ 8448 w 10000"/>
              <a:gd name="connsiteY0-22" fmla="*/ 9807 h 10000"/>
              <a:gd name="connsiteX1-23" fmla="*/ 1220 w 10000"/>
              <a:gd name="connsiteY1-24" fmla="*/ 9711 h 10000"/>
              <a:gd name="connsiteX2-25" fmla="*/ 199 w 10000"/>
              <a:gd name="connsiteY2-26" fmla="*/ 6988 h 10000"/>
              <a:gd name="connsiteX3-27" fmla="*/ 1638 w 10000"/>
              <a:gd name="connsiteY3-28" fmla="*/ 4336 h 10000"/>
              <a:gd name="connsiteX4-29" fmla="*/ 3806 w 10000"/>
              <a:gd name="connsiteY4-30" fmla="*/ 627 h 10000"/>
              <a:gd name="connsiteX5-31" fmla="*/ 6684 w 10000"/>
              <a:gd name="connsiteY5-32" fmla="*/ 2940 h 10000"/>
              <a:gd name="connsiteX6-33" fmla="*/ 8621 w 10000"/>
              <a:gd name="connsiteY6-34" fmla="*/ 2867 h 10000"/>
              <a:gd name="connsiteX7-35" fmla="*/ 9353 w 10000"/>
              <a:gd name="connsiteY7-36" fmla="*/ 5815 h 10000"/>
              <a:gd name="connsiteX8-37" fmla="*/ 9841 w 10000"/>
              <a:gd name="connsiteY8-38" fmla="*/ 8096 h 10000"/>
              <a:gd name="connsiteX9-39" fmla="*/ 8448 w 10000"/>
              <a:gd name="connsiteY9-40" fmla="*/ 9807 h 10000"/>
              <a:gd name="connsiteX0-41" fmla="*/ 8448 w 10000"/>
              <a:gd name="connsiteY0-42" fmla="*/ 9807 h 10000"/>
              <a:gd name="connsiteX1-43" fmla="*/ 1220 w 10000"/>
              <a:gd name="connsiteY1-44" fmla="*/ 9711 h 10000"/>
              <a:gd name="connsiteX2-45" fmla="*/ 199 w 10000"/>
              <a:gd name="connsiteY2-46" fmla="*/ 6988 h 10000"/>
              <a:gd name="connsiteX3-47" fmla="*/ 1638 w 10000"/>
              <a:gd name="connsiteY3-48" fmla="*/ 4336 h 10000"/>
              <a:gd name="connsiteX4-49" fmla="*/ 3806 w 10000"/>
              <a:gd name="connsiteY4-50" fmla="*/ 627 h 10000"/>
              <a:gd name="connsiteX5-51" fmla="*/ 6684 w 10000"/>
              <a:gd name="connsiteY5-52" fmla="*/ 2940 h 10000"/>
              <a:gd name="connsiteX6-53" fmla="*/ 8621 w 10000"/>
              <a:gd name="connsiteY6-54" fmla="*/ 2867 h 10000"/>
              <a:gd name="connsiteX7-55" fmla="*/ 9054 w 10000"/>
              <a:gd name="connsiteY7-56" fmla="*/ 5692 h 10000"/>
              <a:gd name="connsiteX8-57" fmla="*/ 9841 w 10000"/>
              <a:gd name="connsiteY8-58" fmla="*/ 8096 h 10000"/>
              <a:gd name="connsiteX9-59" fmla="*/ 8448 w 10000"/>
              <a:gd name="connsiteY9-60" fmla="*/ 9807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noFill/>
          <a:ln w="28575" cap="flat" cmpd="sng" algn="ctr">
            <a:solidFill>
              <a:srgbClr val="666666">
                <a:lumMod val="20000"/>
                <a:lumOff val="80000"/>
              </a:srgbClr>
            </a:solidFill>
            <a:prstDash val="solid"/>
          </a:ln>
          <a:effectLst>
            <a:outerShdw blurRad="279400" dist="165100" dir="2700000" algn="t" rotWithShape="0">
              <a:prstClr val="black">
                <a:alpha val="35000"/>
              </a:prstClr>
            </a:outerShdw>
          </a:effectLst>
        </p:spPr>
        <p:txBody>
          <a:bodyPr tIns="143967" rtlCol="0" anchor="ctr"/>
          <a:lstStyle/>
          <a:p>
            <a:pPr algn="ctr" defTabSz="1219200">
              <a:lnSpc>
                <a:spcPct val="150000"/>
              </a:lnSpc>
              <a:defRPr/>
            </a:pPr>
            <a:endParaRPr lang="zh-CN" altLang="en-US" sz="1200" kern="0" dirty="0">
              <a:solidFill>
                <a:prstClr val="black">
                  <a:lumMod val="65000"/>
                  <a:lumOff val="35000"/>
                </a:prstClr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4" name="图片 72" descr="交换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471" y="976546"/>
            <a:ext cx="489285" cy="401651"/>
          </a:xfrm>
          <a:prstGeom prst="rect">
            <a:avLst/>
          </a:prstGeom>
        </p:spPr>
      </p:pic>
      <p:cxnSp>
        <p:nvCxnSpPr>
          <p:cNvPr id="105" name="直接箭头连接符 104"/>
          <p:cNvCxnSpPr>
            <a:stCxn id="56" idx="0"/>
            <a:endCxn id="104" idx="2"/>
          </p:cNvCxnSpPr>
          <p:nvPr/>
        </p:nvCxnSpPr>
        <p:spPr>
          <a:xfrm flipH="1" flipV="1">
            <a:off x="1315114" y="1378197"/>
            <a:ext cx="2300308" cy="1538302"/>
          </a:xfrm>
          <a:prstGeom prst="straightConnector1">
            <a:avLst/>
          </a:prstGeom>
          <a:noFill/>
          <a:ln w="6350" cap="flat" cmpd="sng" algn="ctr">
            <a:solidFill>
              <a:srgbClr val="E9002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6" name="文本框 105"/>
          <p:cNvSpPr txBox="1"/>
          <p:nvPr/>
        </p:nvSpPr>
        <p:spPr>
          <a:xfrm>
            <a:off x="1668121" y="2215744"/>
            <a:ext cx="148117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kumimoji="1" lang="zh-CN" altLang="en-US" sz="105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认证、授权、地址分配等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3406704" y="2444081"/>
            <a:ext cx="121187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/>
            <a:r>
              <a:rPr kumimoji="1" lang="zh-CN" altLang="en-US" sz="105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终端注册、数据分发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380989" y="900372"/>
            <a:ext cx="6139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/>
            <a:r>
              <a:rPr kumimoji="1" lang="en-US" altLang="zh-CN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AAA/</a:t>
            </a:r>
          </a:p>
          <a:p>
            <a:pPr algn="ctr" defTabSz="914400"/>
            <a:r>
              <a:rPr kumimoji="1" lang="en-US" altLang="zh-CN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DHCP</a:t>
            </a:r>
            <a:endParaRPr kumimoji="1" lang="zh-CN" altLang="en-US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29883" y="37955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zh-CN" b="1" u="sng" dirty="0">
                <a:solidFill>
                  <a:srgbClr val="000000"/>
                </a:solidFill>
                <a:highlight>
                  <a:srgbClr val="FFFF00"/>
                </a:highlight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云中立</a:t>
            </a:r>
            <a:r>
              <a:rPr lang="zh-CN" altLang="en-US" b="1" u="sng" dirty="0">
                <a:solidFill>
                  <a:srgbClr val="000000"/>
                </a:solidFill>
                <a:highlight>
                  <a:srgbClr val="FFFF00"/>
                </a:highlight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平台</a:t>
            </a:r>
            <a:endParaRPr lang="zh-CN" altLang="en-US" dirty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387142" y="5446694"/>
            <a:ext cx="1368000" cy="288000"/>
          </a:xfrm>
          <a:prstGeom prst="rect">
            <a:avLst/>
          </a:prstGeom>
          <a:solidFill>
            <a:srgbClr val="61B23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终端管理</a:t>
            </a:r>
          </a:p>
        </p:txBody>
      </p:sp>
      <p:sp>
        <p:nvSpPr>
          <p:cNvPr id="111" name="矩形 110"/>
          <p:cNvSpPr/>
          <p:nvPr/>
        </p:nvSpPr>
        <p:spPr>
          <a:xfrm>
            <a:off x="8471648" y="5616287"/>
            <a:ext cx="3884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</a:rPr>
              <a:t>终端安全：终端指纹识别、终端行为识别；</a:t>
            </a:r>
            <a:endParaRPr lang="en-US" altLang="zh-CN" sz="1400" dirty="0">
              <a:solidFill>
                <a:srgbClr val="1D1D1A"/>
              </a:solidFill>
              <a:latin typeface="Huawei Sans" panose="020B0604020202020204"/>
              <a:ea typeface="微软雅黑" panose="020B0503020204020204" pitchFamily="34" charset="-122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D1D1A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内生安全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60680" y="229235"/>
            <a:ext cx="62392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Lua SIG </a:t>
            </a:r>
            <a:r>
              <a:rPr lang="zh-CN" altLang="en-US" dirty="0"/>
              <a:t>计划贡献内容</a:t>
            </a:r>
          </a:p>
        </p:txBody>
      </p:sp>
      <p:sp>
        <p:nvSpPr>
          <p:cNvPr id="8" name="圆角矩形 7"/>
          <p:cNvSpPr/>
          <p:nvPr/>
        </p:nvSpPr>
        <p:spPr bwMode="auto">
          <a:xfrm>
            <a:off x="6601463" y="6041122"/>
            <a:ext cx="1086764" cy="247596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05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基于现有修改</a:t>
            </a:r>
          </a:p>
        </p:txBody>
      </p:sp>
      <p:sp>
        <p:nvSpPr>
          <p:cNvPr id="9" name="圆角矩形 8"/>
          <p:cNvSpPr/>
          <p:nvPr/>
        </p:nvSpPr>
        <p:spPr bwMode="auto">
          <a:xfrm>
            <a:off x="7917703" y="6041122"/>
            <a:ext cx="1086764" cy="24759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05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SIG</a:t>
            </a:r>
            <a:r>
              <a:rPr lang="zh-CN" altLang="en-US" sz="105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新增部分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9233943" y="6041122"/>
            <a:ext cx="1086764" cy="247596"/>
          </a:xfrm>
          <a:prstGeom prst="roundRect">
            <a:avLst/>
          </a:prstGeom>
          <a:solidFill>
            <a:srgbClr val="FCC800">
              <a:lumMod val="60000"/>
              <a:lumOff val="40000"/>
            </a:srgbClr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SDK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方式提供</a:t>
            </a: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2489049" y="4805573"/>
            <a:ext cx="8007501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>
            <a:off x="2489049" y="5279247"/>
            <a:ext cx="8007501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连接符 12"/>
          <p:cNvCxnSpPr/>
          <p:nvPr/>
        </p:nvCxnSpPr>
        <p:spPr bwMode="auto">
          <a:xfrm>
            <a:off x="2535949" y="3475111"/>
            <a:ext cx="7960601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/>
          <p:cNvSpPr/>
          <p:nvPr/>
        </p:nvSpPr>
        <p:spPr>
          <a:xfrm>
            <a:off x="1153536" y="4266973"/>
            <a:ext cx="1184893" cy="1526530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1812" tIns="71812" rIns="71812" bIns="0" rtlCol="0" anchor="ctr" anchorCtr="0"/>
          <a:lstStyle/>
          <a:p>
            <a:pPr algn="ctr" defTabSz="911860">
              <a:buClr>
                <a:srgbClr val="C00000"/>
              </a:buClr>
              <a:buSzPct val="60000"/>
              <a:defRPr/>
            </a:pPr>
            <a:r>
              <a:rPr kumimoji="1" lang="zh-CN" altLang="en-US" kern="0" dirty="0">
                <a:solidFill>
                  <a:srgbClr val="FFFFFF"/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anose="020B0604020202020204" pitchFamily="34" charset="0"/>
                <a:sym typeface="Lucida Grande"/>
              </a:rPr>
              <a:t>物联</a:t>
            </a:r>
            <a:endParaRPr kumimoji="1" lang="en-US" altLang="zh-CN" kern="0" dirty="0">
              <a:solidFill>
                <a:srgbClr val="FFFFFF"/>
              </a:solidFill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anose="020B0604020202020204" pitchFamily="34" charset="0"/>
              <a:sym typeface="Lucida Grande"/>
            </a:endParaRPr>
          </a:p>
          <a:p>
            <a:pPr algn="ctr" defTabSz="911860">
              <a:buClr>
                <a:srgbClr val="C00000"/>
              </a:buClr>
              <a:buSzPct val="60000"/>
              <a:defRPr/>
            </a:pPr>
            <a:r>
              <a:rPr kumimoji="1" lang="zh-CN" altLang="en-US" kern="0" dirty="0">
                <a:solidFill>
                  <a:srgbClr val="FFFFFF"/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anose="020B0604020202020204" pitchFamily="34" charset="0"/>
                <a:sym typeface="Lucida Grande"/>
              </a:rPr>
              <a:t>终端</a:t>
            </a:r>
            <a:endParaRPr kumimoji="1" lang="en-US" altLang="zh-CN" kern="0" dirty="0">
              <a:solidFill>
                <a:srgbClr val="FFFFFF"/>
              </a:solidFill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anose="020B0604020202020204" pitchFamily="34" charset="0"/>
              <a:sym typeface="Lucida Grande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440419" y="4306280"/>
            <a:ext cx="8056131" cy="1513896"/>
          </a:xfrm>
          <a:prstGeom prst="rect">
            <a:avLst/>
          </a:prstGeom>
          <a:noFill/>
          <a:ln w="12700">
            <a:solidFill>
              <a:srgbClr val="B5B5B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6" tIns="45613" rIns="91226" bIns="45613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2800" kern="0">
              <a:solidFill>
                <a:srgbClr val="1D1D1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4134208" y="5371380"/>
            <a:ext cx="1326945" cy="34383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工业标识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2644398" y="5371379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接入安全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2644398" y="4403832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物联协议</a:t>
            </a:r>
          </a:p>
        </p:txBody>
      </p:sp>
      <p:sp>
        <p:nvSpPr>
          <p:cNvPr id="19" name="圆角矩形 18"/>
          <p:cNvSpPr/>
          <p:nvPr/>
        </p:nvSpPr>
        <p:spPr bwMode="auto">
          <a:xfrm>
            <a:off x="4136990" y="4398035"/>
            <a:ext cx="1643058" cy="34963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Modbus</a:t>
            </a: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行业标准</a:t>
            </a:r>
          </a:p>
        </p:txBody>
      </p:sp>
      <p:sp>
        <p:nvSpPr>
          <p:cNvPr id="20" name="矩形 19"/>
          <p:cNvSpPr/>
          <p:nvPr/>
        </p:nvSpPr>
        <p:spPr>
          <a:xfrm>
            <a:off x="1153536" y="1046504"/>
            <a:ext cx="1299889" cy="3111741"/>
          </a:xfrm>
          <a:prstGeom prst="rect">
            <a:avLst/>
          </a:prstGeom>
          <a:solidFill>
            <a:srgbClr val="C700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1812" tIns="71812" rIns="71812" bIns="0" rtlCol="0" anchor="ctr" anchorCtr="0"/>
          <a:lstStyle/>
          <a:p>
            <a:pPr algn="ctr" defTabSz="911860">
              <a:buClr>
                <a:srgbClr val="C00000"/>
              </a:buClr>
              <a:buSzPct val="60000"/>
              <a:defRPr/>
            </a:pPr>
            <a:r>
              <a:rPr kumimoji="1" lang="en-US" altLang="zh-CN" kern="0" dirty="0" err="1">
                <a:solidFill>
                  <a:srgbClr val="FFFFFF"/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anose="020B0604020202020204" pitchFamily="34" charset="0"/>
                <a:sym typeface="Lucida Grande"/>
              </a:rPr>
              <a:t>LuaNode</a:t>
            </a:r>
            <a:endParaRPr kumimoji="1" lang="en-US" altLang="zh-CN" kern="0" dirty="0">
              <a:solidFill>
                <a:srgbClr val="FFFFFF"/>
              </a:solidFill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anose="020B0604020202020204" pitchFamily="34" charset="0"/>
              <a:sym typeface="Lucida Grande"/>
            </a:endParaRPr>
          </a:p>
          <a:p>
            <a:pPr algn="ctr" defTabSz="911860">
              <a:buClr>
                <a:srgbClr val="C00000"/>
              </a:buClr>
              <a:buSzPct val="60000"/>
              <a:defRPr/>
            </a:pPr>
            <a:r>
              <a:rPr kumimoji="1" lang="zh-CN" altLang="en-US" kern="0" dirty="0">
                <a:solidFill>
                  <a:srgbClr val="FFFFFF"/>
                </a:solidFill>
                <a:latin typeface="方正兰亭中黑简体" panose="02000000000000000000" pitchFamily="2" charset="-122"/>
                <a:ea typeface="方正兰亭中黑简体" panose="02000000000000000000" pitchFamily="2" charset="-122"/>
                <a:cs typeface="Arial" panose="020B0604020202020204" pitchFamily="34" charset="0"/>
                <a:sym typeface="Lucida Grande"/>
              </a:rPr>
              <a:t>运行时</a:t>
            </a:r>
            <a:endParaRPr kumimoji="1" lang="en-US" altLang="zh-CN" kern="0" dirty="0">
              <a:solidFill>
                <a:srgbClr val="FFFFFF"/>
              </a:solidFill>
              <a:latin typeface="方正兰亭中黑简体" panose="02000000000000000000" pitchFamily="2" charset="-122"/>
              <a:ea typeface="方正兰亭中黑简体" panose="02000000000000000000" pitchFamily="2" charset="-122"/>
              <a:cs typeface="Arial" panose="020B0604020202020204" pitchFamily="34" charset="0"/>
              <a:sym typeface="Lucida Grande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2657406" y="3632844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Lua</a:t>
            </a: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解释器</a:t>
            </a:r>
          </a:p>
        </p:txBody>
      </p:sp>
      <p:sp>
        <p:nvSpPr>
          <p:cNvPr id="22" name="圆角矩形 21"/>
          <p:cNvSpPr/>
          <p:nvPr/>
        </p:nvSpPr>
        <p:spPr bwMode="auto">
          <a:xfrm>
            <a:off x="2657406" y="3025383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安全接入</a:t>
            </a:r>
          </a:p>
        </p:txBody>
      </p:sp>
      <p:sp>
        <p:nvSpPr>
          <p:cNvPr id="23" name="圆角矩形 22"/>
          <p:cNvSpPr/>
          <p:nvPr/>
        </p:nvSpPr>
        <p:spPr bwMode="auto">
          <a:xfrm>
            <a:off x="5757917" y="5371380"/>
            <a:ext cx="1326945" cy="338038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安全接入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2644398" y="4868021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通信增强</a:t>
            </a:r>
          </a:p>
        </p:txBody>
      </p:sp>
      <p:sp>
        <p:nvSpPr>
          <p:cNvPr id="25" name="圆角矩形 24"/>
          <p:cNvSpPr/>
          <p:nvPr/>
        </p:nvSpPr>
        <p:spPr bwMode="auto">
          <a:xfrm>
            <a:off x="4136988" y="4879473"/>
            <a:ext cx="1326945" cy="343837"/>
          </a:xfrm>
          <a:prstGeom prst="roundRect">
            <a:avLst/>
          </a:prstGeom>
          <a:solidFill>
            <a:srgbClr val="FCC800">
              <a:lumMod val="60000"/>
              <a:lumOff val="40000"/>
            </a:srgbClr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双发选收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5759770" y="4879473"/>
            <a:ext cx="1326945" cy="3323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业务加速</a:t>
            </a:r>
          </a:p>
        </p:txBody>
      </p:sp>
      <p:sp>
        <p:nvSpPr>
          <p:cNvPr id="27" name="圆角矩形 26"/>
          <p:cNvSpPr/>
          <p:nvPr/>
        </p:nvSpPr>
        <p:spPr bwMode="auto">
          <a:xfrm>
            <a:off x="4136990" y="3647860"/>
            <a:ext cx="663473" cy="333312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36000" tIns="45613" rIns="36000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MQTT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4885546" y="3647406"/>
            <a:ext cx="663473" cy="334221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36000" tIns="45613" rIns="36000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COAP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6382658" y="3636133"/>
            <a:ext cx="1299890" cy="340548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36000" tIns="45613" rIns="36000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Modbus-TCP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7767631" y="3636133"/>
            <a:ext cx="810750" cy="356767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AMQP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5634102" y="3647406"/>
            <a:ext cx="663473" cy="334221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36000" tIns="45613" rIns="36000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OPC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5756462" y="3023158"/>
            <a:ext cx="1328400" cy="338038"/>
          </a:xfrm>
          <a:prstGeom prst="roundRect">
            <a:avLst/>
          </a:prstGeom>
          <a:solidFill>
            <a:srgbClr val="FCC800">
              <a:lumMod val="60000"/>
              <a:lumOff val="40000"/>
            </a:srgbClr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终端行为识别</a:t>
            </a: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2535949" y="2860695"/>
            <a:ext cx="7960601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圆角矩形 33"/>
          <p:cNvSpPr/>
          <p:nvPr/>
        </p:nvSpPr>
        <p:spPr bwMode="auto">
          <a:xfrm>
            <a:off x="2657406" y="2344579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生态协同</a:t>
            </a:r>
          </a:p>
        </p:txBody>
      </p:sp>
      <p:sp>
        <p:nvSpPr>
          <p:cNvPr id="35" name="圆角矩形 34"/>
          <p:cNvSpPr/>
          <p:nvPr/>
        </p:nvSpPr>
        <p:spPr bwMode="auto">
          <a:xfrm>
            <a:off x="4134209" y="2336291"/>
            <a:ext cx="1328400" cy="338038"/>
          </a:xfrm>
          <a:prstGeom prst="roundRect">
            <a:avLst/>
          </a:prstGeom>
          <a:solidFill>
            <a:srgbClr val="FCC800">
              <a:lumMod val="60000"/>
              <a:lumOff val="40000"/>
            </a:srgbClr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小度</a:t>
            </a:r>
          </a:p>
        </p:txBody>
      </p:sp>
      <p:sp>
        <p:nvSpPr>
          <p:cNvPr id="36" name="圆角矩形 35"/>
          <p:cNvSpPr/>
          <p:nvPr/>
        </p:nvSpPr>
        <p:spPr bwMode="auto">
          <a:xfrm>
            <a:off x="9005334" y="4879473"/>
            <a:ext cx="1326945" cy="3323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随流检测</a:t>
            </a:r>
          </a:p>
        </p:txBody>
      </p:sp>
      <p:sp>
        <p:nvSpPr>
          <p:cNvPr id="37" name="圆角矩形 36"/>
          <p:cNvSpPr/>
          <p:nvPr/>
        </p:nvSpPr>
        <p:spPr bwMode="auto">
          <a:xfrm>
            <a:off x="5757432" y="2336291"/>
            <a:ext cx="1328400" cy="3380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小爱</a:t>
            </a:r>
          </a:p>
        </p:txBody>
      </p:sp>
      <p:sp>
        <p:nvSpPr>
          <p:cNvPr id="38" name="圆角矩形 37"/>
          <p:cNvSpPr/>
          <p:nvPr/>
        </p:nvSpPr>
        <p:spPr bwMode="auto">
          <a:xfrm>
            <a:off x="7402332" y="2307761"/>
            <a:ext cx="1328400" cy="3380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天猫</a:t>
            </a:r>
          </a:p>
        </p:txBody>
      </p:sp>
      <p:sp>
        <p:nvSpPr>
          <p:cNvPr id="39" name="圆角矩形 38"/>
          <p:cNvSpPr/>
          <p:nvPr/>
        </p:nvSpPr>
        <p:spPr bwMode="auto">
          <a:xfrm>
            <a:off x="7382552" y="4879473"/>
            <a:ext cx="1326945" cy="33238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FEC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7381626" y="5382629"/>
            <a:ext cx="1326945" cy="3380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内生安全</a:t>
            </a:r>
          </a:p>
        </p:txBody>
      </p:sp>
      <p:sp>
        <p:nvSpPr>
          <p:cNvPr id="41" name="圆角矩形 40"/>
          <p:cNvSpPr/>
          <p:nvPr/>
        </p:nvSpPr>
        <p:spPr bwMode="auto">
          <a:xfrm>
            <a:off x="7380171" y="3023158"/>
            <a:ext cx="1328400" cy="338038"/>
          </a:xfrm>
          <a:prstGeom prst="roundRect">
            <a:avLst/>
          </a:prstGeom>
          <a:solidFill>
            <a:srgbClr val="FCC800">
              <a:lumMod val="60000"/>
              <a:lumOff val="40000"/>
            </a:srgbClr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内生安全</a:t>
            </a:r>
          </a:p>
        </p:txBody>
      </p:sp>
      <p:sp>
        <p:nvSpPr>
          <p:cNvPr id="42" name="圆角矩形 41"/>
          <p:cNvSpPr/>
          <p:nvPr/>
        </p:nvSpPr>
        <p:spPr bwMode="auto">
          <a:xfrm>
            <a:off x="2657406" y="1742574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边端协同</a:t>
            </a:r>
          </a:p>
        </p:txBody>
      </p:sp>
      <p:sp>
        <p:nvSpPr>
          <p:cNvPr id="43" name="圆角矩形 42"/>
          <p:cNvSpPr/>
          <p:nvPr/>
        </p:nvSpPr>
        <p:spPr bwMode="auto">
          <a:xfrm>
            <a:off x="4134209" y="1761996"/>
            <a:ext cx="1335256" cy="3380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本地联动框架</a:t>
            </a:r>
          </a:p>
        </p:txBody>
      </p:sp>
      <p:sp>
        <p:nvSpPr>
          <p:cNvPr id="44" name="圆角矩形 43"/>
          <p:cNvSpPr/>
          <p:nvPr/>
        </p:nvSpPr>
        <p:spPr bwMode="auto">
          <a:xfrm>
            <a:off x="2657406" y="1193126"/>
            <a:ext cx="1266128" cy="343837"/>
          </a:xfrm>
          <a:prstGeom prst="roundRect">
            <a:avLst/>
          </a:prstGeom>
          <a:solidFill>
            <a:srgbClr val="595757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defRPr/>
            </a:pPr>
            <a:r>
              <a:rPr lang="zh-CN" altLang="en-US" sz="1200" kern="0" dirty="0">
                <a:solidFill>
                  <a:srgbClr val="FFFFFF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解决方案</a:t>
            </a:r>
          </a:p>
        </p:txBody>
      </p:sp>
      <p:sp>
        <p:nvSpPr>
          <p:cNvPr id="45" name="圆角矩形 44"/>
          <p:cNvSpPr/>
          <p:nvPr/>
        </p:nvSpPr>
        <p:spPr bwMode="auto">
          <a:xfrm>
            <a:off x="4134209" y="1187123"/>
            <a:ext cx="1335256" cy="3380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行业物模型库</a:t>
            </a:r>
          </a:p>
        </p:txBody>
      </p:sp>
      <p:sp>
        <p:nvSpPr>
          <p:cNvPr id="46" name="圆角矩形 45"/>
          <p:cNvSpPr/>
          <p:nvPr/>
        </p:nvSpPr>
        <p:spPr bwMode="auto">
          <a:xfrm>
            <a:off x="5622402" y="1187123"/>
            <a:ext cx="1547356" cy="3498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物模型转换框架</a:t>
            </a:r>
          </a:p>
        </p:txBody>
      </p:sp>
      <p:sp>
        <p:nvSpPr>
          <p:cNvPr id="47" name="矩形 46"/>
          <p:cNvSpPr/>
          <p:nvPr/>
        </p:nvSpPr>
        <p:spPr bwMode="auto">
          <a:xfrm>
            <a:off x="2440419" y="1046504"/>
            <a:ext cx="8056131" cy="3111741"/>
          </a:xfrm>
          <a:prstGeom prst="rect">
            <a:avLst/>
          </a:prstGeom>
          <a:noFill/>
          <a:ln w="12700">
            <a:solidFill>
              <a:srgbClr val="B5B5B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6" tIns="45613" rIns="91226" bIns="45613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n"/>
              <a:defRPr/>
            </a:pPr>
            <a:endParaRPr lang="zh-CN" altLang="en-US" sz="2800" kern="0">
              <a:solidFill>
                <a:srgbClr val="1D1D1A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圆角矩形 47"/>
          <p:cNvSpPr/>
          <p:nvPr/>
        </p:nvSpPr>
        <p:spPr bwMode="auto">
          <a:xfrm>
            <a:off x="9005334" y="5382629"/>
            <a:ext cx="1326945" cy="3380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APN6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49" name="圆角矩形 48"/>
          <p:cNvSpPr/>
          <p:nvPr/>
        </p:nvSpPr>
        <p:spPr bwMode="auto">
          <a:xfrm>
            <a:off x="5943122" y="4398035"/>
            <a:ext cx="1643058" cy="349634"/>
          </a:xfrm>
          <a:prstGeom prst="roundRect">
            <a:avLst/>
          </a:prstGeom>
          <a:solidFill>
            <a:srgbClr val="DDDDDD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Modbus-RTU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sp>
        <p:nvSpPr>
          <p:cNvPr id="50" name="圆角矩形 49"/>
          <p:cNvSpPr/>
          <p:nvPr/>
        </p:nvSpPr>
        <p:spPr bwMode="auto">
          <a:xfrm>
            <a:off x="9003879" y="2333393"/>
            <a:ext cx="1328400" cy="343837"/>
          </a:xfrm>
          <a:prstGeom prst="roundRect">
            <a:avLst/>
          </a:prstGeom>
          <a:solidFill>
            <a:srgbClr val="FCC800">
              <a:lumMod val="60000"/>
              <a:lumOff val="40000"/>
            </a:srgbClr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Google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等</a:t>
            </a:r>
          </a:p>
        </p:txBody>
      </p:sp>
      <p:sp>
        <p:nvSpPr>
          <p:cNvPr id="51" name="圆角矩形 50"/>
          <p:cNvSpPr/>
          <p:nvPr/>
        </p:nvSpPr>
        <p:spPr bwMode="auto">
          <a:xfrm>
            <a:off x="9003879" y="3030864"/>
            <a:ext cx="1328400" cy="3380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APN6</a:t>
            </a:r>
            <a:endParaRPr lang="zh-CN" altLang="en-US" sz="1200" kern="0" dirty="0">
              <a:solidFill>
                <a:srgbClr val="1D1D1A"/>
              </a:solidFill>
              <a:latin typeface="方正兰亭细黑简体" panose="02000000000000000000" pitchFamily="2" charset="-122"/>
              <a:ea typeface="方正兰亭细黑简体" panose="02000000000000000000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 bwMode="auto">
          <a:xfrm>
            <a:off x="2535949" y="2222520"/>
            <a:ext cx="7960601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连接符 52"/>
          <p:cNvCxnSpPr/>
          <p:nvPr/>
        </p:nvCxnSpPr>
        <p:spPr bwMode="auto">
          <a:xfrm>
            <a:off x="2535949" y="1631970"/>
            <a:ext cx="7960601" cy="0"/>
          </a:xfrm>
          <a:prstGeom prst="line">
            <a:avLst/>
          </a:prstGeom>
          <a:noFill/>
          <a:ln w="9525" cap="flat" cmpd="sng" algn="ctr">
            <a:solidFill>
              <a:srgbClr val="B5B5B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圆角矩形 53"/>
          <p:cNvSpPr/>
          <p:nvPr/>
        </p:nvSpPr>
        <p:spPr bwMode="auto">
          <a:xfrm>
            <a:off x="4134208" y="3027965"/>
            <a:ext cx="1326945" cy="343835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工业标识</a:t>
            </a:r>
          </a:p>
        </p:txBody>
      </p:sp>
      <p:sp>
        <p:nvSpPr>
          <p:cNvPr id="55" name="圆角矩形 54"/>
          <p:cNvSpPr/>
          <p:nvPr/>
        </p:nvSpPr>
        <p:spPr bwMode="auto">
          <a:xfrm>
            <a:off x="8689221" y="3636133"/>
            <a:ext cx="1643058" cy="34963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226" tIns="45613" rIns="91226" bIns="45613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zh-CN" altLang="en-US" sz="1200" kern="0" dirty="0">
                <a:solidFill>
                  <a:srgbClr val="1D1D1A"/>
                </a:solidFill>
                <a:latin typeface="方正兰亭细黑简体" panose="02000000000000000000" pitchFamily="2" charset="-122"/>
                <a:ea typeface="方正兰亭细黑简体" panose="02000000000000000000" pitchFamily="2" charset="-122"/>
              </a:rPr>
              <a:t>支持各协议的解释器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60679" y="229235"/>
            <a:ext cx="1070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Lua SIG</a:t>
            </a:r>
            <a:r>
              <a:rPr lang="zh-CN" altLang="en-US" dirty="0"/>
              <a:t>价值场景示例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zh-CN" altLang="en-US" b="1" dirty="0"/>
              <a:t>一个酒精检测仪，数据还能直接上云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C662B7-FE29-2549-7009-658F5E00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8" y="933008"/>
            <a:ext cx="4624112" cy="36130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10D7F0-E19E-1BEA-A2C9-84E3603E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978" y="4940222"/>
            <a:ext cx="3612843" cy="16796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93A8DD-3BD8-43D3-528F-EE00822C5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5" y="933008"/>
            <a:ext cx="4922947" cy="49697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60679" y="229235"/>
            <a:ext cx="1070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400"/>
            </a:lvl1pPr>
          </a:lstStyle>
          <a:p>
            <a:r>
              <a:rPr lang="en-US" altLang="zh-CN" dirty="0"/>
              <a:t>Lua SIG</a:t>
            </a:r>
            <a:r>
              <a:rPr lang="zh-CN" altLang="en-US" dirty="0"/>
              <a:t>价值场景示例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zh-CN" altLang="en-US" b="1" dirty="0"/>
              <a:t>智能垃圾桶</a:t>
            </a: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8219982-B203-EB37-DB72-28246B7D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7" y="644733"/>
            <a:ext cx="6692704" cy="48220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E7AA0FC-575B-6FA6-7888-2005AF626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231" y="2004548"/>
            <a:ext cx="4874891" cy="25179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58" name="TextBox 15"/>
          <p:cNvSpPr txBox="1"/>
          <p:nvPr/>
        </p:nvSpPr>
        <p:spPr>
          <a:xfrm>
            <a:off x="360680" y="229235"/>
            <a:ext cx="62392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2400"/>
            </a:lvl1pPr>
          </a:lstStyle>
          <a:p>
            <a:r>
              <a:rPr lang="en-US" altLang="zh-CN" dirty="0">
                <a:sym typeface="+mn-lt"/>
              </a:rPr>
              <a:t>Lua  SIG</a:t>
            </a:r>
            <a:r>
              <a:rPr lang="zh-CN" altLang="en-US" dirty="0">
                <a:sym typeface="+mn-lt"/>
              </a:rPr>
              <a:t>工作计划</a:t>
            </a:r>
            <a:endParaRPr lang="en-US" altLang="zh-CN" dirty="0">
              <a:sym typeface="+mn-lt"/>
            </a:endParaRPr>
          </a:p>
          <a:p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1282356" y="982044"/>
            <a:ext cx="2878209" cy="369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800" b="1" kern="100" dirty="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Step 1</a:t>
            </a:r>
            <a:r>
              <a:rPr lang="zh-CN" altLang="en-US" sz="1800" b="1" kern="100" dirty="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800" b="1" kern="100" dirty="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2022.5</a:t>
            </a:r>
            <a:r>
              <a:rPr lang="zh-CN" altLang="en-US" sz="1800" b="1" kern="100" dirty="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1800" b="1" kern="100" dirty="0">
              <a:solidFill>
                <a:srgbClr val="FFFFFF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282356" y="4361798"/>
            <a:ext cx="3095283" cy="1798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>
            <a:noAutofit/>
          </a:bodyPr>
          <a:lstStyle/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行业方案：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开发行业解决方案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生态对接：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对接小度、小爱等生态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>
            <a:off x="1282356" y="4278095"/>
            <a:ext cx="10073732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0" name="直接连接符 59"/>
          <p:cNvCxnSpPr/>
          <p:nvPr/>
        </p:nvCxnSpPr>
        <p:spPr bwMode="auto">
          <a:xfrm>
            <a:off x="1282356" y="2375249"/>
            <a:ext cx="10073732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dash"/>
          </a:ln>
          <a:effectLst/>
        </p:spPr>
      </p:cxnSp>
      <p:grpSp>
        <p:nvGrpSpPr>
          <p:cNvPr id="61" name="组合 60"/>
          <p:cNvGrpSpPr/>
          <p:nvPr/>
        </p:nvGrpSpPr>
        <p:grpSpPr>
          <a:xfrm>
            <a:off x="4508202" y="1092614"/>
            <a:ext cx="3602769" cy="5242327"/>
            <a:chOff x="4508202" y="910927"/>
            <a:chExt cx="3602769" cy="5756418"/>
          </a:xfrm>
        </p:grpSpPr>
        <p:cxnSp>
          <p:nvCxnSpPr>
            <p:cNvPr id="62" name="直接连接符 61"/>
            <p:cNvCxnSpPr/>
            <p:nvPr/>
          </p:nvCxnSpPr>
          <p:spPr bwMode="auto">
            <a:xfrm flipH="1">
              <a:off x="4508202" y="910927"/>
              <a:ext cx="0" cy="5756418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cxnSp>
          <p:nvCxnSpPr>
            <p:cNvPr id="63" name="直接连接符 62"/>
            <p:cNvCxnSpPr/>
            <p:nvPr/>
          </p:nvCxnSpPr>
          <p:spPr bwMode="auto">
            <a:xfrm flipH="1">
              <a:off x="8110971" y="910927"/>
              <a:ext cx="0" cy="5756418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</p:grpSp>
      <p:sp>
        <p:nvSpPr>
          <p:cNvPr id="64" name="矩形 63"/>
          <p:cNvSpPr/>
          <p:nvPr/>
        </p:nvSpPr>
        <p:spPr>
          <a:xfrm>
            <a:off x="8466237" y="969728"/>
            <a:ext cx="3022970" cy="369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Step 3</a:t>
            </a:r>
            <a:r>
              <a:rPr lang="zh-CN" altLang="en-US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2023+</a:t>
            </a:r>
            <a:r>
              <a:rPr lang="zh-CN" altLang="en-US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1800" b="1" kern="100" dirty="0">
              <a:solidFill>
                <a:srgbClr val="FFFFFF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96884" y="2256086"/>
            <a:ext cx="427226" cy="1588207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vert="eaVert" wrap="square" lIns="35978" tIns="35978" rIns="35978" bIns="35978" rtlCol="0" anchor="ctr" anchorCtr="1">
            <a:noAutofit/>
          </a:bodyPr>
          <a:lstStyle/>
          <a:p>
            <a:pPr defTabSz="914400">
              <a:lnSpc>
                <a:spcPct val="130000"/>
              </a:lnSpc>
              <a:buClr>
                <a:srgbClr val="CC99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600" b="1" kern="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运行环境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96884" y="4601914"/>
            <a:ext cx="427226" cy="1318648"/>
          </a:xfrm>
          <a:prstGeom prst="rect">
            <a:avLst/>
          </a:prstGeom>
          <a:solidFill>
            <a:srgbClr val="FFFFFF">
              <a:lumMod val="65000"/>
            </a:srgbClr>
          </a:solidFill>
        </p:spPr>
        <p:txBody>
          <a:bodyPr vert="eaVert" wrap="square" lIns="35978" tIns="35978" rIns="35978" bIns="35978" rtlCol="0" anchor="ctr" anchorCtr="1">
            <a:noAutofit/>
          </a:bodyPr>
          <a:lstStyle/>
          <a:p>
            <a:pPr defTabSz="914400">
              <a:lnSpc>
                <a:spcPct val="130000"/>
              </a:lnSpc>
              <a:buClr>
                <a:srgbClr val="CC9900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600" b="1" kern="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应用案例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1282356" y="2625461"/>
            <a:ext cx="3095283" cy="136715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 anchorCtr="0">
            <a:noAutofit/>
          </a:bodyPr>
          <a:lstStyle/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Lua</a:t>
            </a: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解释器：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运行脚本编程的解释器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硬件接口：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运动各种外设资源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通讯接口：</a:t>
            </a:r>
            <a:r>
              <a:rPr lang="en-US" altLang="zh-CN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TCP</a:t>
            </a: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HTTP</a:t>
            </a: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MQTT</a:t>
            </a: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等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接入协议：</a:t>
            </a:r>
            <a:r>
              <a:rPr lang="en-US" altLang="zh-CN" sz="1200" dirty="0" err="1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wifi</a:t>
            </a:r>
            <a:r>
              <a:rPr lang="zh-CN" altLang="en-US" sz="12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、蓝牙、</a:t>
            </a:r>
            <a:r>
              <a:rPr lang="en-US" altLang="zh-CN" sz="12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Eth</a:t>
            </a:r>
            <a:r>
              <a:rPr lang="zh-CN" altLang="en-US" sz="12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1200" dirty="0" err="1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ZigBee</a:t>
            </a:r>
            <a:endParaRPr lang="en-US" altLang="zh-CN" sz="12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251222" y="2625461"/>
            <a:ext cx="3237985" cy="14036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 anchorCtr="0">
            <a:noAutofit/>
          </a:bodyPr>
          <a:lstStyle/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产品化：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基于</a:t>
            </a:r>
            <a:r>
              <a:rPr lang="en-US" altLang="zh-CN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Lua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开发一系列商业化产品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生态化：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形成知名的生态体系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8251222" y="4361798"/>
            <a:ext cx="3237985" cy="1798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>
            <a:noAutofit/>
          </a:bodyPr>
          <a:lstStyle/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接口标准化：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方便新的外设接口引入</a:t>
            </a:r>
          </a:p>
        </p:txBody>
      </p:sp>
      <p:sp>
        <p:nvSpPr>
          <p:cNvPr id="71" name="矩形 70"/>
          <p:cNvSpPr/>
          <p:nvPr/>
        </p:nvSpPr>
        <p:spPr>
          <a:xfrm>
            <a:off x="4798101" y="982044"/>
            <a:ext cx="3022970" cy="36910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altLang="zh-CN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Step 2</a:t>
            </a:r>
            <a:r>
              <a:rPr lang="zh-CN" altLang="en-US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2022.12</a:t>
            </a:r>
            <a:r>
              <a:rPr lang="zh-CN" altLang="en-US" sz="1800" b="1" kern="100">
                <a:solidFill>
                  <a:srgbClr val="FFFFFF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1800" b="1" kern="100" dirty="0">
              <a:solidFill>
                <a:srgbClr val="FFFFFF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689961" y="2625461"/>
            <a:ext cx="3239250" cy="14036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>
            <a:noAutofit/>
          </a:bodyPr>
          <a:lstStyle/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开发工具增强：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开发更方便的</a:t>
            </a:r>
            <a:r>
              <a:rPr lang="en-US" altLang="zh-CN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VSCODE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插件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云增强：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增强云端的对接能力</a:t>
            </a:r>
            <a:endParaRPr lang="en-US" altLang="zh-CN" sz="12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589705" y="4278095"/>
            <a:ext cx="3239250" cy="1798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35978" tIns="35978" rIns="35978" bIns="35978" rtlCol="0" anchor="ctr" anchorCtr="0">
            <a:noAutofit/>
          </a:bodyPr>
          <a:lstStyle/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案例多样化：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 开发更多的使用案例</a:t>
            </a:r>
            <a:endParaRPr lang="en-US" altLang="zh-CN" sz="1400" b="1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44145" indent="-144145" defTabSz="9144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教材化：</a:t>
            </a:r>
            <a:r>
              <a:rPr lang="zh-CN" altLang="en-US" sz="1400" dirty="0">
                <a:solidFill>
                  <a:srgbClr val="000000"/>
                </a:solidFill>
                <a:latin typeface="Huawei Sans" panose="020B0604020202020204"/>
                <a:ea typeface="微软雅黑" panose="020B0503020204020204" pitchFamily="34" charset="-122"/>
                <a:cs typeface="+mn-ea"/>
                <a:sym typeface="+mn-lt"/>
              </a:rPr>
              <a:t>开发相应教程推广到高校</a:t>
            </a:r>
            <a:endParaRPr lang="en-US" altLang="zh-CN" sz="1400" dirty="0">
              <a:solidFill>
                <a:srgbClr val="000000"/>
              </a:solidFill>
              <a:latin typeface="Huawei Sans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96" name="图像" descr="C:/Users/coolzlay/AppData/Local/Temp/picturecompress_20210811080536/output_1.jpgoutput_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2540" y="-34290"/>
            <a:ext cx="12194540" cy="6927215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1048870" name="文本框 7"/>
          <p:cNvSpPr txBox="1"/>
          <p:nvPr/>
        </p:nvSpPr>
        <p:spPr>
          <a:xfrm>
            <a:off x="3443322" y="2276235"/>
            <a:ext cx="4635147" cy="12388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none" lIns="28210" tIns="28210" rIns="28210" bIns="28210" numCol="1" spcCol="38100" rtlCol="0" anchor="ctr">
            <a:spAutoFit/>
          </a:bodyPr>
          <a:lstStyle/>
          <a:p>
            <a:pPr algn="ctr" defTabSz="610870" hangingPunct="0">
              <a:lnSpc>
                <a:spcPct val="160000"/>
              </a:lnSpc>
            </a:pPr>
            <a:r>
              <a:rPr lang="zh-CN" altLang="en-US" sz="48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Yu Gothic Medium" panose="020B0500000000000000" charset="-128"/>
              </a:rPr>
              <a:t>拥抱开源新时代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波形">
      <a:fillStyleLst>
        <a:solidFill>
          <a:schemeClr val="phClr"/>
        </a:solidFill>
        <a:gradFill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</a:gradFill>
        <a:blipFill rotWithShape="1"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924</Words>
  <Application>Microsoft Office PowerPoint</Application>
  <PresentationFormat>宽屏</PresentationFormat>
  <Paragraphs>136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Huawei Sans</vt:lpstr>
      <vt:lpstr>方正兰亭细黑简体</vt:lpstr>
      <vt:lpstr>方正兰亭中黑简体</vt:lpstr>
      <vt:lpstr>微软雅黑</vt:lpstr>
      <vt:lpstr>Arial</vt:lpstr>
      <vt:lpstr>Calibri</vt:lpstr>
      <vt:lpstr>Candara</vt:lpstr>
      <vt:lpstr>Symbol</vt:lpstr>
      <vt:lpstr>Wingdings</vt:lpstr>
      <vt:lpstr>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Mr.Seven</dc:creator>
  <cp:lastModifiedBy>李 洪刚</cp:lastModifiedBy>
  <cp:revision>32</cp:revision>
  <dcterms:created xsi:type="dcterms:W3CDTF">2021-07-04T10:16:00Z</dcterms:created>
  <dcterms:modified xsi:type="dcterms:W3CDTF">2022-07-25T12:39:53Z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2052-11.1.0.11403</vt:lpwstr>
  </property>
  <property fmtid="{D5CDD505-2E9C-101B-9397-08002B2CF9AE}" pid="3" name="ICV">
    <vt:lpwstr>1352E074019D48B39E85BDAC7657FDF8</vt:lpwstr>
  </property>
  <property fmtid="{D5CDD505-2E9C-101B-9397-08002B2CF9AE}" pid="4" name="_2015_ms_pID_725343">
    <vt:lpwstr>(3)KRiyv+klHqXV5UhyoyWECKfIe/AVJKREKfGzSsSkg3GAAvJ80hr+Spr7CGr+C41/aZ5RzgJ8
MyUNftp8GZKnDVTa5PN4+rL/8vk7+zyWb2rhFScT5TIjz+ojeQrQbrB3o691wuopHVTpbX22
Xi82+N/mEcuu81aJ52NiN11HiEJJbxxRjm2ctCNY2umziD9su11z6ALGkJc0+0cYIxOTnIN4
DeZ5JfhavRTCHL0FBV</vt:lpwstr>
  </property>
  <property fmtid="{D5CDD505-2E9C-101B-9397-08002B2CF9AE}" pid="5" name="_2015_ms_pID_7253431">
    <vt:lpwstr>VYJyvYkvSRXZNflDGU0+s89EBVtJYkhNy2Xs/maYtzQgV7KA/R921c
4ETs7AfGTcTX7nZKo06yrzCnU9Jwx3+iY/E3Tux9n+rONv9KsITV4lGznfvoUaTeXxaPQWSq
EDpbj0dt/3z3MMH/rcooNL9/N9eeGSOGQRw3/jv0mpRsFYWcMzsLm4ZEsodUmIPHAb6HHG+m
l2JsQYKvjnkB1AW731dZOQJIthl7BftYRTTS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1636423647</vt:lpwstr>
  </property>
  <property fmtid="{D5CDD505-2E9C-101B-9397-08002B2CF9AE}" pid="10" name="_2015_ms_pID_7253432">
    <vt:lpwstr>oGumVRVhIRutJtTkjmp7PFY=</vt:lpwstr>
  </property>
</Properties>
</file>