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5" r:id="rId9"/>
    <p:sldId id="266" r:id="rId10"/>
    <p:sldId id="260" r:id="rId11"/>
    <p:sldId id="261" r:id="rId12"/>
  </p:sldIdLst>
  <p:sldSz cx="12192000" cy="6858000"/>
  <p:notesSz cx="7104063" cy="10234613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7"/>
  </p:normalViewPr>
  <p:slideViewPr>
    <p:cSldViewPr snapToGrid="0" snapToObjects="1">
      <p:cViewPr varScale="1">
        <p:scale>
          <a:sx n="90" d="100"/>
          <a:sy n="90" d="100"/>
        </p:scale>
        <p:origin x="232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979D-131D-4DD9-934D-BB722E5FEF1C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860925"/>
            <a:ext cx="5683250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02D1D-4786-46F8-8BBB-5CBD7662AAB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2021/11/11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ee.com/zhengyangliu" TargetMode="External"/><Relationship Id="rId2" Type="http://schemas.openxmlformats.org/officeDocument/2006/relationships/hyperlink" Target="https://gitee.com/honestqiao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gitee.com/JoyceLiu" TargetMode="External"/><Relationship Id="rId5" Type="http://schemas.openxmlformats.org/officeDocument/2006/relationships/hyperlink" Target="https://gitee.com/mihu525" TargetMode="External"/><Relationship Id="rId4" Type="http://schemas.openxmlformats.org/officeDocument/2006/relationships/hyperlink" Target="https://gitee.com/linux_fish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/>
          <p:nvPr/>
        </p:nvSpPr>
        <p:spPr>
          <a:xfrm>
            <a:off x="2981721" y="2358459"/>
            <a:ext cx="5823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OH-</a:t>
            </a:r>
            <a:r>
              <a:rPr lang="en-US" altLang="zh-CN" sz="4000" b="1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OpenBlockCC</a:t>
            </a:r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-SIG</a:t>
            </a:r>
          </a:p>
        </p:txBody>
      </p:sp>
      <p:sp>
        <p:nvSpPr>
          <p:cNvPr id="9" name="TextBox 8"/>
          <p:cNvSpPr/>
          <p:nvPr/>
        </p:nvSpPr>
        <p:spPr>
          <a:xfrm>
            <a:off x="5368878" y="4143422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 bwMode="auto">
          <a:xfrm>
            <a:off x="609600" y="-1068"/>
            <a:ext cx="10091951" cy="647016"/>
          </a:xfrm>
          <a:prstGeom prst="rect">
            <a:avLst/>
          </a:prstGeom>
        </p:spPr>
        <p:txBody>
          <a:bodyPr/>
          <a:lstStyle/>
          <a:p>
            <a:r>
              <a:rPr sz="2800">
                <a:solidFill>
                  <a:srgbClr val="2B3033"/>
                </a:solidFill>
              </a:rPr>
              <a:t>对接单位及其贡献模块详情表</a:t>
            </a:r>
          </a:p>
        </p:txBody>
      </p:sp>
      <p:graphicFrame>
        <p:nvGraphicFramePr>
          <p:cNvPr id="8" name="表格 7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10698191"/>
              </p:ext>
            </p:extLst>
          </p:nvPr>
        </p:nvGraphicFramePr>
        <p:xfrm>
          <a:off x="-14451" y="594272"/>
          <a:ext cx="12203217" cy="5668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1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5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9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59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59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559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5591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26839">
                <a:tc>
                  <a:txBody>
                    <a:bodyPr/>
                    <a:lstStyle/>
                    <a:p>
                      <a:pPr algn="ctr"/>
                      <a:r>
                        <a:rPr dirty="0" err="1"/>
                        <a:t>序号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单位/个人名称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对接人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贡献功</a:t>
                      </a:r>
                    </a:p>
                    <a:p>
                      <a:pPr algn="ctr"/>
                      <a:r>
                        <a:t>能模块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工作</a:t>
                      </a:r>
                    </a:p>
                    <a:p>
                      <a:pPr algn="ctr"/>
                      <a:r>
                        <a:t>范围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预计投</a:t>
                      </a:r>
                    </a:p>
                    <a:p>
                      <a:pPr algn="ctr"/>
                      <a:r>
                        <a:t>入人力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预计开</a:t>
                      </a:r>
                    </a:p>
                    <a:p>
                      <a:pPr algn="ctr"/>
                      <a:r>
                        <a:t>始时间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预计完</a:t>
                      </a:r>
                    </a:p>
                    <a:p>
                      <a:pPr algn="ctr"/>
                      <a:r>
                        <a:t>成时间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t>贡献能力具体描述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90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HonestQiao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乔楚</a:t>
                      </a:r>
                    </a:p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项目管理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整体管理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4544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OpenBlock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郑杨柳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图形界面对接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OpenBlock</a:t>
                      </a:r>
                      <a:r>
                        <a:rPr lang="zh-CN" altLang="en-US" dirty="0"/>
                        <a:t>创始人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82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鱼目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于海平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开发板对接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嵌入式开发经验丰富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82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4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迷糊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刘宇莹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开发板对接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嵌入式开发经验丰富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822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5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OpenBlock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刘春英</a:t>
                      </a:r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/>
                        <a:t>图形界面功能开发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/>
                        <a:t>OpenBlock</a:t>
                      </a:r>
                      <a:r>
                        <a:rPr lang="zh-CN" altLang="en-US" dirty="0"/>
                        <a:t>功能开发</a:t>
                      </a:r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Rectangle 1"/>
          <p:cNvSpPr/>
          <p:nvPr/>
        </p:nvSpPr>
        <p:spPr>
          <a:xfrm>
            <a:off x="4618458" y="2978778"/>
            <a:ext cx="2955087" cy="923330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lvl="0" algn="ctr" defTabSz="171450">
              <a:lnSpc>
                <a:spcPct val="125000"/>
              </a:lnSpc>
            </a:pPr>
            <a:r>
              <a:rPr lang="en-US" altLang="zh-CN" sz="4800" dirty="0">
                <a:solidFill>
                  <a:srgbClr val="18AFD2"/>
                </a:solidFill>
                <a:latin typeface="Arial Black" panose="020B0A04020102020204" charset="0"/>
                <a:ea typeface="微软雅黑" panose="020B0503020204020204" pitchFamily="34" charset="-122"/>
                <a:sym typeface="FZYouH_509R"/>
              </a:rPr>
              <a:t>THANKS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229317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TextBox 15"/>
          <p:cNvSpPr/>
          <p:nvPr/>
        </p:nvSpPr>
        <p:spPr>
          <a:xfrm>
            <a:off x="360874" y="229317"/>
            <a:ext cx="49252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OpenHarmony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OpenBlockCC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SIG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0070C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2" name="Title 11"/>
          <p:cNvSpPr/>
          <p:nvPr/>
        </p:nvSpPr>
        <p:spPr>
          <a:xfrm>
            <a:off x="407035" y="724535"/>
            <a:ext cx="10054590" cy="955675"/>
          </a:xfrm>
          <a:prstGeom prst="rect">
            <a:avLst/>
          </a:prstGeom>
        </p:spPr>
        <p:txBody>
          <a:bodyPr vert="horz" wrap="square" lIns="90000" tIns="45720" rIns="90000" bIns="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9000" b="1" i="0" u="none" strike="noStrike" kern="1200" cap="none" spc="300" normalizeH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sig定位（成立初衷，可为openharmony扩展哪些能力</a:t>
            </a:r>
            <a:r>
              <a:rPr kumimoji="0" sz="1800" b="1" i="0" u="none" strike="noStrike" kern="1200" cap="none" spc="300" normalizeH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）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2CD4C25-7CA9-5645-A13D-823EF5F74E0F}"/>
              </a:ext>
            </a:extLst>
          </p:cNvPr>
          <p:cNvSpPr txBox="1"/>
          <p:nvPr/>
        </p:nvSpPr>
        <p:spPr>
          <a:xfrm>
            <a:off x="546265" y="2161309"/>
            <a:ext cx="99153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核心要点：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本项目中图形编程界面部分</a:t>
            </a:r>
            <a:r>
              <a:rPr kumimoji="1" lang="en-US" altLang="zh-CN" dirty="0" err="1"/>
              <a:t>OpenBlock</a:t>
            </a:r>
            <a:r>
              <a:rPr kumimoji="1" lang="zh-CN" altLang="en-US" dirty="0"/>
              <a:t>核心基于</a:t>
            </a:r>
            <a:r>
              <a:rPr kumimoji="1" lang="en-US" altLang="zh-CN" dirty="0"/>
              <a:t>Scratch3.0</a:t>
            </a:r>
            <a:r>
              <a:rPr kumimoji="1" lang="zh-CN" altLang="en-US" dirty="0"/>
              <a:t>，完全开源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提供基于</a:t>
            </a:r>
            <a:r>
              <a:rPr kumimoji="1" lang="en-US" altLang="zh-CN" dirty="0"/>
              <a:t>WEB</a:t>
            </a:r>
            <a:r>
              <a:rPr kumimoji="1" lang="zh-CN" altLang="en-US" dirty="0"/>
              <a:t>的图形编程界面，独立运行的图形编程界面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支持</a:t>
            </a:r>
            <a:r>
              <a:rPr kumimoji="1" lang="en-US" altLang="zh-CN" dirty="0"/>
              <a:t>MCU</a:t>
            </a:r>
            <a:r>
              <a:rPr kumimoji="1" lang="zh-CN" altLang="en-US" dirty="0"/>
              <a:t>通信控制协议</a:t>
            </a:r>
            <a:r>
              <a:rPr kumimoji="1" lang="en-US" altLang="zh-CN" dirty="0" err="1"/>
              <a:t>Firmata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lang="en-US" altLang="zh-CN" dirty="0" err="1"/>
              <a:t>OpenBlock</a:t>
            </a:r>
            <a:r>
              <a:rPr lang="zh-CN" altLang="en-US" dirty="0"/>
              <a:t>转译代码运行时环境</a:t>
            </a:r>
            <a:endParaRPr kumimoji="1"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本</a:t>
            </a:r>
            <a:r>
              <a:rPr kumimoji="1" lang="en-US" altLang="zh-CN" dirty="0"/>
              <a:t>sig</a:t>
            </a:r>
            <a:r>
              <a:rPr kumimoji="1" lang="zh-CN" altLang="en-US" dirty="0"/>
              <a:t>旨在打通</a:t>
            </a:r>
            <a:r>
              <a:rPr kumimoji="1" lang="en-US" altLang="zh-CN" dirty="0" err="1"/>
              <a:t>openharmony</a:t>
            </a:r>
            <a:r>
              <a:rPr kumimoji="1" lang="zh-CN" altLang="en-US" dirty="0"/>
              <a:t>与</a:t>
            </a:r>
            <a:r>
              <a:rPr lang="en-US" altLang="zh-CN" dirty="0" err="1"/>
              <a:t>OpenBlock</a:t>
            </a:r>
            <a:r>
              <a:rPr lang="zh-CN" altLang="en-US" dirty="0"/>
              <a:t>的连接，通过两者的结合，为</a:t>
            </a:r>
            <a:r>
              <a:rPr lang="en-US" altLang="zh-CN" dirty="0" err="1"/>
              <a:t>openharmony</a:t>
            </a:r>
            <a:r>
              <a:rPr lang="zh-CN" altLang="en-US" dirty="0"/>
              <a:t>提供一个完全开源的图形编程界面环境</a:t>
            </a:r>
            <a:r>
              <a:rPr kumimoji="1" lang="zh-CN" altLang="en-US" dirty="0"/>
              <a:t>，能够支持</a:t>
            </a:r>
            <a:r>
              <a:rPr kumimoji="1" lang="en-US" altLang="zh-CN" dirty="0" err="1"/>
              <a:t>openharmony</a:t>
            </a:r>
            <a:r>
              <a:rPr kumimoji="1" lang="zh-CN" altLang="en-US" dirty="0"/>
              <a:t>开发板与</a:t>
            </a:r>
            <a:r>
              <a:rPr lang="en-US" altLang="zh-CN" dirty="0" err="1"/>
              <a:t>OpenBlock</a:t>
            </a:r>
            <a:r>
              <a:rPr lang="zh-CN" altLang="en-US" dirty="0"/>
              <a:t>图形编程界面</a:t>
            </a:r>
            <a:r>
              <a:rPr kumimoji="1" lang="zh-CN" altLang="en-US" dirty="0"/>
              <a:t>联机实时运行及下载独立运行，以及与其他开发板</a:t>
            </a:r>
            <a:r>
              <a:rPr kumimoji="1" lang="en-US" altLang="zh-CN" dirty="0"/>
              <a:t> </a:t>
            </a:r>
            <a:r>
              <a:rPr kumimoji="1" lang="zh-CN" altLang="en-US" dirty="0"/>
              <a:t>、</a:t>
            </a:r>
            <a:r>
              <a:rPr lang="en-US" altLang="zh-CN" dirty="0"/>
              <a:t>Arduino</a:t>
            </a:r>
            <a:r>
              <a:rPr lang="zh-CN" altLang="en-US" dirty="0"/>
              <a:t>、</a:t>
            </a:r>
            <a:r>
              <a:rPr lang="en-US" altLang="zh-CN" dirty="0"/>
              <a:t> </a:t>
            </a:r>
            <a:r>
              <a:rPr lang="en-US" altLang="zh-CN" dirty="0" err="1"/>
              <a:t>mircropython</a:t>
            </a:r>
            <a:r>
              <a:rPr lang="zh-CN" altLang="en-US" dirty="0"/>
              <a:t>、</a:t>
            </a:r>
            <a:r>
              <a:rPr lang="en-US" altLang="zh-CN" dirty="0"/>
              <a:t>STM32</a:t>
            </a:r>
            <a:r>
              <a:rPr lang="zh-CN" altLang="en-US" dirty="0"/>
              <a:t>等设备间的互通互联</a:t>
            </a:r>
            <a:r>
              <a:rPr kumimoji="1" lang="zh-CN" altLang="en-US" dirty="0"/>
              <a:t>，为</a:t>
            </a:r>
            <a:r>
              <a:rPr lang="en-US" altLang="zh-CN" dirty="0"/>
              <a:t>STEAM</a:t>
            </a:r>
            <a:r>
              <a:rPr lang="zh-CN" altLang="en-US" dirty="0"/>
              <a:t>教育提供一个完善的基于</a:t>
            </a:r>
            <a:r>
              <a:rPr lang="en-US" altLang="zh-CN" dirty="0" err="1"/>
              <a:t>openharmony</a:t>
            </a:r>
            <a:r>
              <a:rPr lang="zh-CN" altLang="en-US" dirty="0"/>
              <a:t>系统的解决方案。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kumimoji="1" lang="zh-CN" altLang="en-US" dirty="0"/>
              <a:t>图形编程界面：</a:t>
            </a:r>
            <a:endParaRPr kumimoji="1" lang="en-US" altLang="zh-CN" dirty="0"/>
          </a:p>
          <a:p>
            <a:r>
              <a:rPr kumimoji="1" lang="en-US" altLang="zh-CN" dirty="0" err="1"/>
              <a:t>OpenBlockCC</a:t>
            </a:r>
            <a:r>
              <a:rPr kumimoji="1" lang="zh-CN" altLang="en-US" dirty="0"/>
              <a:t>（</a:t>
            </a:r>
            <a:r>
              <a:rPr kumimoji="1" lang="en-US" altLang="zh-CN" dirty="0"/>
              <a:t>https://</a:t>
            </a:r>
            <a:r>
              <a:rPr kumimoji="1" lang="en-US" altLang="zh-CN" dirty="0" err="1"/>
              <a:t>openblockcc.gitee.io</a:t>
            </a:r>
            <a:r>
              <a:rPr kumimoji="1" lang="en-US" altLang="zh-CN" dirty="0"/>
              <a:t>/wiki/</a:t>
            </a:r>
            <a:r>
              <a:rPr kumimoji="1" lang="en-US" altLang="zh-CN" dirty="0" err="1"/>
              <a:t>zh</a:t>
            </a:r>
            <a:r>
              <a:rPr kumimoji="1" lang="en-US" altLang="zh-CN" dirty="0"/>
              <a:t>/</a:t>
            </a:r>
            <a:r>
              <a:rPr kumimoji="1" lang="zh-CN" altLang="en-US" dirty="0"/>
              <a:t>）</a:t>
            </a:r>
            <a:endParaRPr kumimoji="1" lang="en-US" altLang="zh-C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262890" y="-4064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/>
          <p:nvPr/>
        </p:nvSpPr>
        <p:spPr>
          <a:xfrm>
            <a:off x="360874" y="229317"/>
            <a:ext cx="5438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OpenHarmony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OpenBlockCC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先期筹备单位</a:t>
            </a:r>
          </a:p>
        </p:txBody>
      </p:sp>
      <p:sp>
        <p:nvSpPr>
          <p:cNvPr id="25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0070C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4" name="Content Placeholder 2"/>
          <p:cNvSpPr/>
          <p:nvPr/>
        </p:nvSpPr>
        <p:spPr>
          <a:xfrm>
            <a:off x="325755" y="1339215"/>
            <a:ext cx="6614160" cy="5310505"/>
          </a:xfrm>
          <a:prstGeom prst="rect">
            <a:avLst/>
          </a:prstGeom>
          <a:noFill/>
          <a:ln>
            <a:noFill/>
          </a:ln>
        </p:spPr>
        <p:txBody>
          <a:bodyPr wrap="square" lIns="90000" rIns="90000" anchor="t" anchorCtr="0"/>
          <a:lstStyle>
            <a:defPPr>
              <a:defRPr lang="en-US"/>
            </a:defPPr>
            <a:lvl1pPr>
              <a:defRPr sz="2000" b="1">
                <a:solidFill>
                  <a:srgbClr val="000000">
                    <a:lumMod val="75000"/>
                    <a:lumOff val="25000"/>
                  </a:srgb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 lvl="0" indent="0" algn="l">
              <a:lnSpc>
                <a:spcPct val="120000"/>
              </a:lnSpc>
              <a:spcAft>
                <a:spcPts val="1000"/>
              </a:spcAft>
              <a:buFont typeface="Arial" panose="020B0604020202020204"/>
              <a:buNone/>
              <a:defRPr/>
            </a:pPr>
            <a:endParaRPr lang="zh-CN" altLang="en-US" sz="1600" b="0" spc="15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itle 11"/>
          <p:cNvSpPr/>
          <p:nvPr/>
        </p:nvSpPr>
        <p:spPr>
          <a:xfrm>
            <a:off x="767080" y="981075"/>
            <a:ext cx="9118600" cy="466090"/>
          </a:xfrm>
          <a:prstGeom prst="rect">
            <a:avLst/>
          </a:prstGeom>
        </p:spPr>
        <p:txBody>
          <a:bodyPr vert="horz" wrap="square" lIns="90000" tIns="45720" rIns="90000" bIns="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1" i="0" u="none" strike="noStrike" kern="1200" cap="none" spc="300" normalizeH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筹备单位（sig 成立的基本条件符合  2-3个以上有共同兴趣及目标的人）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7B1B869-FE6B-8948-8272-2C45965CC774}"/>
              </a:ext>
            </a:extLst>
          </p:cNvPr>
          <p:cNvSpPr txBox="1"/>
          <p:nvPr/>
        </p:nvSpPr>
        <p:spPr>
          <a:xfrm>
            <a:off x="546265" y="2161309"/>
            <a:ext cx="99153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Leader</a:t>
            </a:r>
            <a:r>
              <a:rPr kumimoji="1" lang="zh-CN" altLang="en-US" dirty="0"/>
              <a:t>：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@HonestQiao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dirty="0">
                <a:hlinkClick r:id="rId2"/>
              </a:rPr>
              <a:t>https://gitee.com/honestqiao</a:t>
            </a:r>
            <a:r>
              <a:rPr kumimoji="1" lang="en-US" altLang="zh-CN" dirty="0"/>
              <a:t>)</a:t>
            </a:r>
          </a:p>
          <a:p>
            <a:endParaRPr kumimoji="1" lang="en-US" altLang="zh-CN" dirty="0"/>
          </a:p>
          <a:p>
            <a:r>
              <a:rPr kumimoji="1" lang="zh-CN" altLang="en-US" dirty="0"/>
              <a:t>成员：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@zhengyangliu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dirty="0">
                <a:hlinkClick r:id="rId3"/>
              </a:rPr>
              <a:t>https://gitee.com/zhengyangliu</a:t>
            </a:r>
            <a:r>
              <a:rPr kumimoji="1" lang="en-US" altLang="zh-CN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@linux_fish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dirty="0">
                <a:hlinkClick r:id="rId4"/>
              </a:rPr>
              <a:t>https://gitee.com/linux_fish</a:t>
            </a:r>
            <a:r>
              <a:rPr kumimoji="1" lang="en-US" altLang="zh-CN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@mihu525 (</a:t>
            </a:r>
            <a:r>
              <a:rPr kumimoji="1" lang="en-US" altLang="zh-CN" dirty="0">
                <a:hlinkClick r:id="rId5"/>
              </a:rPr>
              <a:t>https://gitee.com/mihu525</a:t>
            </a:r>
            <a:r>
              <a:rPr kumimoji="1" lang="en-US" altLang="zh-CN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@JoyceLiu </a:t>
            </a:r>
            <a:r>
              <a:rPr kumimoji="1" lang="zh-CN" altLang="en-US" dirty="0"/>
              <a:t> </a:t>
            </a:r>
            <a:r>
              <a:rPr kumimoji="1" lang="en-US" altLang="zh-CN" dirty="0"/>
              <a:t>(</a:t>
            </a:r>
            <a:r>
              <a:rPr kumimoji="1" lang="en-US" altLang="zh-CN" dirty="0">
                <a:hlinkClick r:id="rId6"/>
              </a:rPr>
              <a:t>https://gitee.com/JoyceLiu</a:t>
            </a:r>
            <a:r>
              <a:rPr kumimoji="1" lang="en-US" altLang="zh-CN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kumimoji="1" lang="zh-CN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矩形 180"/>
          <p:cNvSpPr/>
          <p:nvPr/>
        </p:nvSpPr>
        <p:spPr>
          <a:xfrm>
            <a:off x="0" y="26030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2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0070C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TextBox 179"/>
          <p:cNvSpPr/>
          <p:nvPr/>
        </p:nvSpPr>
        <p:spPr>
          <a:xfrm>
            <a:off x="360874" y="229317"/>
            <a:ext cx="3462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OpenBlockCC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SIG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工作思路</a:t>
            </a:r>
          </a:p>
        </p:txBody>
      </p:sp>
      <p:sp>
        <p:nvSpPr>
          <p:cNvPr id="42" name="Title 11"/>
          <p:cNvSpPr/>
          <p:nvPr/>
        </p:nvSpPr>
        <p:spPr>
          <a:xfrm>
            <a:off x="767080" y="981075"/>
            <a:ext cx="9359265" cy="946150"/>
          </a:xfrm>
          <a:prstGeom prst="rect">
            <a:avLst/>
          </a:prstGeom>
        </p:spPr>
        <p:txBody>
          <a:bodyPr vert="horz" wrap="square" lIns="90000" tIns="45720" rIns="9000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000" b="1" i="0" u="none" strike="noStrike" kern="1200" cap="none" spc="300" normalizeH="0" noProof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工作思路 (需要结合openharmony自身的特点，从技术的角度陈述为达到本sig定位中所描述的事宜，计划未来工作将如何展开）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487A66-5477-024E-874A-61111CC868C6}"/>
              </a:ext>
            </a:extLst>
          </p:cNvPr>
          <p:cNvSpPr txBox="1"/>
          <p:nvPr/>
        </p:nvSpPr>
        <p:spPr>
          <a:xfrm>
            <a:off x="546265" y="2161309"/>
            <a:ext cx="99153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OpenBlock</a:t>
            </a:r>
            <a:r>
              <a:rPr lang="en-US" altLang="zh-CN" dirty="0"/>
              <a:t>(</a:t>
            </a:r>
            <a:r>
              <a:rPr lang="zh-CN" altLang="en-US" dirty="0"/>
              <a:t>以下简称</a:t>
            </a:r>
            <a:r>
              <a:rPr lang="en-US" altLang="zh-CN" dirty="0"/>
              <a:t>OB)</a:t>
            </a:r>
            <a:r>
              <a:rPr lang="zh-CN" altLang="en-US" dirty="0"/>
              <a:t>是一款支持</a:t>
            </a:r>
            <a:r>
              <a:rPr lang="en-US" altLang="zh-CN" dirty="0"/>
              <a:t>Arduino</a:t>
            </a:r>
            <a:r>
              <a:rPr lang="zh-CN" altLang="en-US" dirty="0"/>
              <a:t>、</a:t>
            </a:r>
            <a:r>
              <a:rPr lang="en-US" altLang="zh-CN" dirty="0" err="1"/>
              <a:t>mircropython</a:t>
            </a:r>
            <a:r>
              <a:rPr lang="zh-CN" altLang="en-US" dirty="0"/>
              <a:t>等开源硬件设备编程，基于</a:t>
            </a:r>
            <a:r>
              <a:rPr lang="en-US" altLang="zh-CN" dirty="0"/>
              <a:t>Scratch3.0</a:t>
            </a:r>
            <a:r>
              <a:rPr lang="zh-CN" altLang="en-US" dirty="0"/>
              <a:t>的开源图形块编程软件，支持积木块转译代码及上传程序。</a:t>
            </a:r>
            <a:endParaRPr lang="en-US" altLang="zh-CN" dirty="0"/>
          </a:p>
          <a:p>
            <a:endParaRPr kumimoji="1" lang="en-US" altLang="zh-CN" dirty="0"/>
          </a:p>
          <a:p>
            <a:r>
              <a:rPr kumimoji="1" lang="zh-CN" altLang="en-US" dirty="0"/>
              <a:t>本</a:t>
            </a:r>
            <a:r>
              <a:rPr kumimoji="1" lang="en-US" altLang="zh-CN" dirty="0"/>
              <a:t>sig</a:t>
            </a:r>
            <a:r>
              <a:rPr kumimoji="1" lang="zh-CN" altLang="en-US" dirty="0"/>
              <a:t>将分为三个大的步骤来为</a:t>
            </a:r>
            <a:r>
              <a:rPr kumimoji="1" lang="en-US" altLang="zh-CN" dirty="0" err="1"/>
              <a:t>openharmony</a:t>
            </a:r>
            <a:r>
              <a:rPr kumimoji="1" lang="en-US" altLang="zh-CN" dirty="0"/>
              <a:t>(</a:t>
            </a:r>
            <a:r>
              <a:rPr kumimoji="1" lang="zh-CN" altLang="en-US" dirty="0"/>
              <a:t>以下简称</a:t>
            </a:r>
            <a:r>
              <a:rPr kumimoji="1" lang="en-US" altLang="zh-CN" dirty="0"/>
              <a:t>OH)</a:t>
            </a:r>
            <a:r>
              <a:rPr kumimoji="1" lang="zh-CN" altLang="en-US" dirty="0"/>
              <a:t>扩展功能：</a:t>
            </a: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通过在</a:t>
            </a:r>
            <a:r>
              <a:rPr kumimoji="1" lang="en-US" altLang="zh-CN" dirty="0"/>
              <a:t>OH</a:t>
            </a:r>
            <a:r>
              <a:rPr kumimoji="1" lang="zh-CN" altLang="en-US" dirty="0"/>
              <a:t>实现</a:t>
            </a:r>
            <a:r>
              <a:rPr kumimoji="1" lang="en-US" altLang="zh-CN" dirty="0" err="1"/>
              <a:t>Firmata</a:t>
            </a:r>
            <a:r>
              <a:rPr kumimoji="1" lang="zh-CN" altLang="en-US" dirty="0"/>
              <a:t>协议，在电脑端端使用</a:t>
            </a:r>
            <a:r>
              <a:rPr kumimoji="1" lang="en-US" altLang="zh-CN" dirty="0"/>
              <a:t>python</a:t>
            </a:r>
            <a:r>
              <a:rPr kumimoji="1" lang="zh-CN" altLang="en-US" dirty="0"/>
              <a:t>或者</a:t>
            </a:r>
            <a:r>
              <a:rPr kumimoji="1" lang="en-US" altLang="zh-CN" dirty="0" err="1"/>
              <a:t>javascript</a:t>
            </a:r>
            <a:r>
              <a:rPr kumimoji="1" lang="zh-CN" altLang="en-US" dirty="0"/>
              <a:t>来控制开发板；</a:t>
            </a:r>
            <a:r>
              <a:rPr kumimoji="1" lang="en-US" altLang="zh-CN" dirty="0"/>
              <a:t>【</a:t>
            </a:r>
            <a:r>
              <a:rPr kumimoji="1" lang="zh-CN" altLang="en-US" dirty="0"/>
              <a:t>已实现对接，完善功能中</a:t>
            </a:r>
            <a:r>
              <a:rPr kumimoji="1" lang="en-US" altLang="zh-CN" dirty="0"/>
              <a:t>】</a:t>
            </a:r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在</a:t>
            </a:r>
            <a:r>
              <a:rPr lang="en-US" altLang="zh-CN" dirty="0"/>
              <a:t>OB</a:t>
            </a:r>
            <a:r>
              <a:rPr lang="zh-CN" altLang="en-US" dirty="0"/>
              <a:t>中提供</a:t>
            </a:r>
            <a:r>
              <a:rPr kumimoji="1" lang="en-US" altLang="zh-CN" dirty="0"/>
              <a:t>OH</a:t>
            </a:r>
            <a:r>
              <a:rPr lang="zh-CN" altLang="en-US" dirty="0"/>
              <a:t>硬件支持，</a:t>
            </a:r>
            <a:r>
              <a:rPr kumimoji="1" lang="zh-CN" altLang="en-US" dirty="0"/>
              <a:t>使得运行</a:t>
            </a:r>
            <a:r>
              <a:rPr kumimoji="1" lang="en-US" altLang="zh-CN" dirty="0"/>
              <a:t>OH</a:t>
            </a:r>
            <a:r>
              <a:rPr kumimoji="1" lang="zh-CN" altLang="en-US" dirty="0"/>
              <a:t>的开发板，能够与运行</a:t>
            </a:r>
            <a:r>
              <a:rPr lang="en-US" altLang="zh-CN" dirty="0"/>
              <a:t>OB</a:t>
            </a:r>
            <a:r>
              <a:rPr lang="zh-CN" altLang="en-US" dirty="0"/>
              <a:t>的上位计算机进行连接，实现在线图形编程联机运行；</a:t>
            </a:r>
            <a:r>
              <a:rPr lang="en-US" altLang="zh-CN" dirty="0"/>
              <a:t>【</a:t>
            </a:r>
            <a:r>
              <a:rPr lang="zh-CN" altLang="en-US" dirty="0"/>
              <a:t>已实现基础对接，完善功能中</a:t>
            </a:r>
            <a:r>
              <a:rPr lang="en-US" altLang="zh-CN" dirty="0"/>
              <a:t>】</a:t>
            </a:r>
          </a:p>
          <a:p>
            <a:pPr marL="342900" indent="-342900">
              <a:buAutoNum type="arabicPeriod"/>
            </a:pPr>
            <a:endParaRPr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在</a:t>
            </a:r>
            <a:r>
              <a:rPr kumimoji="1" lang="en-US" altLang="zh-CN" dirty="0"/>
              <a:t>OH</a:t>
            </a:r>
            <a:r>
              <a:rPr kumimoji="1" lang="zh-CN" altLang="en-US" dirty="0"/>
              <a:t>上，实现</a:t>
            </a:r>
            <a:r>
              <a:rPr lang="en-US" altLang="zh-CN" dirty="0"/>
              <a:t>OB</a:t>
            </a:r>
            <a:r>
              <a:rPr lang="zh-CN" altLang="en-US" dirty="0"/>
              <a:t>运行时环境，从而实现积木块转译代码上传，</a:t>
            </a:r>
            <a:r>
              <a:rPr kumimoji="1" lang="zh-CN" altLang="en-US" dirty="0"/>
              <a:t>使得运行</a:t>
            </a:r>
            <a:r>
              <a:rPr kumimoji="1" lang="en-US" altLang="zh-CN" dirty="0"/>
              <a:t>OH</a:t>
            </a:r>
            <a:r>
              <a:rPr kumimoji="1" lang="zh-CN" altLang="en-US" dirty="0"/>
              <a:t>的开发板，能够脱离上位计算机独立运行；</a:t>
            </a:r>
            <a:r>
              <a:rPr lang="en-US" altLang="zh-CN" dirty="0"/>
              <a:t> 【</a:t>
            </a:r>
            <a:r>
              <a:rPr lang="zh-CN" altLang="en-US" dirty="0"/>
              <a:t>待进行</a:t>
            </a:r>
            <a:r>
              <a:rPr lang="en-US" altLang="zh-CN" dirty="0"/>
              <a:t>】</a:t>
            </a:r>
            <a:endParaRPr kumimoji="1" lang="en-US" altLang="zh-CN" dirty="0"/>
          </a:p>
          <a:p>
            <a:pPr marL="342900" indent="-342900">
              <a:buAutoNum type="arabicPeriod"/>
            </a:pPr>
            <a:endParaRPr kumimoji="1" lang="en-US" altLang="zh-CN" dirty="0"/>
          </a:p>
          <a:p>
            <a:pPr marL="342900" indent="-342900">
              <a:buAutoNum type="arabicPeriod"/>
            </a:pPr>
            <a:r>
              <a:rPr kumimoji="1" lang="zh-CN" altLang="en-US" dirty="0"/>
              <a:t>基于以上功能，支持</a:t>
            </a:r>
            <a:r>
              <a:rPr kumimoji="1" lang="en-US" altLang="zh-CN" dirty="0"/>
              <a:t>OH</a:t>
            </a:r>
            <a:r>
              <a:rPr kumimoji="1" lang="zh-CN" altLang="en-US" dirty="0"/>
              <a:t>设备之间的相互协作，以及与其他</a:t>
            </a:r>
            <a:r>
              <a:rPr lang="en-US" altLang="zh-CN" dirty="0"/>
              <a:t>Arduino</a:t>
            </a:r>
            <a:r>
              <a:rPr lang="zh-CN" altLang="en-US" dirty="0"/>
              <a:t>、</a:t>
            </a:r>
            <a:r>
              <a:rPr lang="en-US" altLang="zh-CN" dirty="0"/>
              <a:t>STM32</a:t>
            </a:r>
            <a:r>
              <a:rPr lang="zh-CN" altLang="en-US" dirty="0"/>
              <a:t>、</a:t>
            </a:r>
            <a:r>
              <a:rPr lang="en-US" altLang="zh-CN" dirty="0" err="1"/>
              <a:t>mircropython</a:t>
            </a:r>
            <a:r>
              <a:rPr lang="zh-CN" altLang="en-US" dirty="0"/>
              <a:t>等设备间的互通互联。</a:t>
            </a:r>
            <a:r>
              <a:rPr lang="en-US" altLang="zh-CN" dirty="0"/>
              <a:t> 【</a:t>
            </a:r>
            <a:r>
              <a:rPr lang="zh-CN" altLang="en-US" dirty="0"/>
              <a:t>待进行</a:t>
            </a:r>
            <a:r>
              <a:rPr lang="en-US" altLang="zh-CN" dirty="0"/>
              <a:t>】</a:t>
            </a:r>
          </a:p>
          <a:p>
            <a:endParaRPr lang="en-US" altLang="zh-C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矩形 180"/>
          <p:cNvSpPr/>
          <p:nvPr/>
        </p:nvSpPr>
        <p:spPr>
          <a:xfrm>
            <a:off x="0" y="26030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2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0070C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TextBox 179"/>
          <p:cNvSpPr/>
          <p:nvPr/>
        </p:nvSpPr>
        <p:spPr>
          <a:xfrm>
            <a:off x="360874" y="229317"/>
            <a:ext cx="3462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OpenBlockCC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SIG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项目收益</a:t>
            </a:r>
          </a:p>
        </p:txBody>
      </p:sp>
      <p:sp>
        <p:nvSpPr>
          <p:cNvPr id="42" name="Title 11"/>
          <p:cNvSpPr/>
          <p:nvPr/>
        </p:nvSpPr>
        <p:spPr>
          <a:xfrm>
            <a:off x="767080" y="981075"/>
            <a:ext cx="9359265" cy="946150"/>
          </a:xfrm>
          <a:prstGeom prst="rect">
            <a:avLst/>
          </a:prstGeom>
        </p:spPr>
        <p:txBody>
          <a:bodyPr vert="horz" wrap="square" lIns="90000" tIns="45720" rIns="9000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1" i="0" u="none" strike="noStrike" kern="1200" cap="none" spc="300" normalizeH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487A66-5477-024E-874A-61111CC868C6}"/>
              </a:ext>
            </a:extLst>
          </p:cNvPr>
          <p:cNvSpPr txBox="1"/>
          <p:nvPr/>
        </p:nvSpPr>
        <p:spPr>
          <a:xfrm>
            <a:off x="546265" y="2161309"/>
            <a:ext cx="99153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实现本项目所带来的正向收益：</a:t>
            </a:r>
            <a:endParaRPr lang="en-US" altLang="zh-CN" dirty="0"/>
          </a:p>
          <a:p>
            <a:endParaRPr kumimoji="1" lang="en-US" altLang="zh-CN" dirty="0"/>
          </a:p>
          <a:p>
            <a:pPr marL="342900" indent="-342900">
              <a:buFont typeface="+mj-lt"/>
              <a:buAutoNum type="arabicPeriod"/>
            </a:pPr>
            <a:r>
              <a:rPr kumimoji="1" lang="zh-CN" altLang="en-US" dirty="0"/>
              <a:t>为</a:t>
            </a:r>
            <a:r>
              <a:rPr lang="en-US" altLang="zh-CN" dirty="0"/>
              <a:t>STEAM</a:t>
            </a:r>
            <a:r>
              <a:rPr lang="zh-CN" altLang="en-US" dirty="0"/>
              <a:t>教育提供一个完善的基于</a:t>
            </a:r>
            <a:r>
              <a:rPr lang="en-US" altLang="zh-CN" dirty="0" err="1"/>
              <a:t>openharmony</a:t>
            </a:r>
            <a:r>
              <a:rPr lang="zh-CN" altLang="en-US" dirty="0"/>
              <a:t>系统的硬件与图形界面编程</a:t>
            </a:r>
            <a:r>
              <a:rPr lang="en-US" altLang="zh-CN" dirty="0" err="1"/>
              <a:t>OpenBlock</a:t>
            </a:r>
            <a:r>
              <a:rPr lang="zh-CN" altLang="en-US" dirty="0"/>
              <a:t>结合的解决方案；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将结合</a:t>
            </a:r>
            <a:r>
              <a:rPr lang="en-US" altLang="zh-CN" dirty="0"/>
              <a:t>Scratch</a:t>
            </a:r>
            <a:r>
              <a:rPr lang="zh-CN" altLang="en-US" dirty="0"/>
              <a:t>案例，以及现有的</a:t>
            </a:r>
            <a:r>
              <a:rPr lang="en-US" altLang="zh-CN" dirty="0" err="1"/>
              <a:t>OpenBlock</a:t>
            </a:r>
            <a:r>
              <a:rPr lang="zh-CN" altLang="en-US" dirty="0"/>
              <a:t>案例，提供</a:t>
            </a:r>
            <a:r>
              <a:rPr lang="en-US" altLang="zh-CN" dirty="0" err="1"/>
              <a:t>openharmony</a:t>
            </a:r>
            <a:r>
              <a:rPr lang="zh-CN" altLang="en-US" dirty="0"/>
              <a:t>针对性的案例，促进</a:t>
            </a:r>
            <a:r>
              <a:rPr lang="en-US" altLang="zh-CN" dirty="0" err="1"/>
              <a:t>openharmony</a:t>
            </a:r>
            <a:r>
              <a:rPr lang="zh-CN" altLang="en-US" dirty="0"/>
              <a:t>开发板的应用；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r>
              <a:rPr lang="zh-CN" altLang="en-US" dirty="0"/>
              <a:t>初始版本基于</a:t>
            </a:r>
            <a:r>
              <a:rPr lang="en-US" altLang="zh-CN" dirty="0"/>
              <a:t>Hi3861</a:t>
            </a:r>
            <a:r>
              <a:rPr lang="zh-CN" altLang="en-US" dirty="0"/>
              <a:t>开发板设计，后续将陆续支持更多的开发板；并根据</a:t>
            </a:r>
            <a:r>
              <a:rPr lang="en-US" altLang="zh-CN" dirty="0" err="1"/>
              <a:t>openharmony</a:t>
            </a:r>
            <a:r>
              <a:rPr lang="zh-CN" altLang="en-US" dirty="0"/>
              <a:t>的特性，进行专有功能的开发；</a:t>
            </a:r>
            <a:endParaRPr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99950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矩形 180"/>
          <p:cNvSpPr/>
          <p:nvPr/>
        </p:nvSpPr>
        <p:spPr>
          <a:xfrm>
            <a:off x="0" y="26030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2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0070C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TextBox 179"/>
          <p:cNvSpPr/>
          <p:nvPr/>
        </p:nvSpPr>
        <p:spPr>
          <a:xfrm>
            <a:off x="360874" y="229317"/>
            <a:ext cx="3462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OpenBlockCC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SIG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功能演示</a:t>
            </a:r>
          </a:p>
        </p:txBody>
      </p:sp>
      <p:sp>
        <p:nvSpPr>
          <p:cNvPr id="42" name="Title 11"/>
          <p:cNvSpPr/>
          <p:nvPr/>
        </p:nvSpPr>
        <p:spPr>
          <a:xfrm>
            <a:off x="767080" y="981075"/>
            <a:ext cx="9359265" cy="946150"/>
          </a:xfrm>
          <a:prstGeom prst="rect">
            <a:avLst/>
          </a:prstGeom>
        </p:spPr>
        <p:txBody>
          <a:bodyPr vert="horz" wrap="square" lIns="90000" tIns="45720" rIns="9000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1" i="0" u="none" strike="noStrike" kern="1200" cap="none" spc="300" normalizeH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487A66-5477-024E-874A-61111CC868C6}"/>
              </a:ext>
            </a:extLst>
          </p:cNvPr>
          <p:cNvSpPr txBox="1"/>
          <p:nvPr/>
        </p:nvSpPr>
        <p:spPr>
          <a:xfrm>
            <a:off x="546265" y="2161309"/>
            <a:ext cx="991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具体功能演示：</a:t>
            </a:r>
            <a:endParaRPr lang="en-US" altLang="zh-CN" dirty="0"/>
          </a:p>
          <a:p>
            <a:endParaRPr kumimoji="1"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9E31DAF-BA43-2345-86B7-3D080EF9F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1" y="844850"/>
            <a:ext cx="11526838" cy="57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912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矩形 180"/>
          <p:cNvSpPr/>
          <p:nvPr/>
        </p:nvSpPr>
        <p:spPr>
          <a:xfrm>
            <a:off x="0" y="26030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2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0070C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TextBox 179"/>
          <p:cNvSpPr/>
          <p:nvPr/>
        </p:nvSpPr>
        <p:spPr>
          <a:xfrm>
            <a:off x="360874" y="229317"/>
            <a:ext cx="3462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OpenBlockCC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SIG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功能演示</a:t>
            </a:r>
          </a:p>
        </p:txBody>
      </p:sp>
      <p:sp>
        <p:nvSpPr>
          <p:cNvPr id="42" name="Title 11"/>
          <p:cNvSpPr/>
          <p:nvPr/>
        </p:nvSpPr>
        <p:spPr>
          <a:xfrm>
            <a:off x="767080" y="981075"/>
            <a:ext cx="9359265" cy="946150"/>
          </a:xfrm>
          <a:prstGeom prst="rect">
            <a:avLst/>
          </a:prstGeom>
        </p:spPr>
        <p:txBody>
          <a:bodyPr vert="horz" wrap="square" lIns="90000" tIns="45720" rIns="9000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1" i="0" u="none" strike="noStrike" kern="1200" cap="none" spc="300" normalizeH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487A66-5477-024E-874A-61111CC868C6}"/>
              </a:ext>
            </a:extLst>
          </p:cNvPr>
          <p:cNvSpPr txBox="1"/>
          <p:nvPr/>
        </p:nvSpPr>
        <p:spPr>
          <a:xfrm>
            <a:off x="546265" y="2161309"/>
            <a:ext cx="991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具体功能演示：</a:t>
            </a:r>
            <a:endParaRPr lang="en-US" altLang="zh-CN" dirty="0"/>
          </a:p>
          <a:p>
            <a:endParaRPr kumimoji="1"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B1716A3-BFCD-2D4C-ADA7-DB450D2073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964043"/>
            <a:ext cx="11391900" cy="58674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71021A53-7622-AD46-A4D1-DE20307DDBAA}"/>
              </a:ext>
            </a:extLst>
          </p:cNvPr>
          <p:cNvSpPr txBox="1"/>
          <p:nvPr/>
        </p:nvSpPr>
        <p:spPr>
          <a:xfrm>
            <a:off x="4400550" y="2971800"/>
            <a:ext cx="507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专属</a:t>
            </a:r>
            <a:r>
              <a:rPr kumimoji="1" lang="en-US" altLang="zh-CN" dirty="0" err="1"/>
              <a:t>OpenHarmony</a:t>
            </a:r>
            <a:r>
              <a:rPr kumimoji="1" lang="zh-CN" altLang="en-US" dirty="0"/>
              <a:t>分类，将陆续支持更多开发板</a:t>
            </a:r>
          </a:p>
        </p:txBody>
      </p:sp>
    </p:spTree>
    <p:extLst>
      <p:ext uri="{BB962C8B-B14F-4D97-AF65-F5344CB8AC3E}">
        <p14:creationId xmlns:p14="http://schemas.microsoft.com/office/powerpoint/2010/main" val="4171260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矩形 180"/>
          <p:cNvSpPr/>
          <p:nvPr/>
        </p:nvSpPr>
        <p:spPr>
          <a:xfrm>
            <a:off x="0" y="26030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2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0070C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TextBox 179"/>
          <p:cNvSpPr/>
          <p:nvPr/>
        </p:nvSpPr>
        <p:spPr>
          <a:xfrm>
            <a:off x="360874" y="229317"/>
            <a:ext cx="3462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OpenBlockCC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SIG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功能演示</a:t>
            </a:r>
          </a:p>
        </p:txBody>
      </p:sp>
      <p:sp>
        <p:nvSpPr>
          <p:cNvPr id="42" name="Title 11"/>
          <p:cNvSpPr/>
          <p:nvPr/>
        </p:nvSpPr>
        <p:spPr>
          <a:xfrm>
            <a:off x="767080" y="981075"/>
            <a:ext cx="9359265" cy="946150"/>
          </a:xfrm>
          <a:prstGeom prst="rect">
            <a:avLst/>
          </a:prstGeom>
        </p:spPr>
        <p:txBody>
          <a:bodyPr vert="horz" wrap="square" lIns="90000" tIns="45720" rIns="9000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1" i="0" u="none" strike="noStrike" kern="1200" cap="none" spc="300" normalizeH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487A66-5477-024E-874A-61111CC868C6}"/>
              </a:ext>
            </a:extLst>
          </p:cNvPr>
          <p:cNvSpPr txBox="1"/>
          <p:nvPr/>
        </p:nvSpPr>
        <p:spPr>
          <a:xfrm>
            <a:off x="546265" y="2161309"/>
            <a:ext cx="991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具体功能演示：</a:t>
            </a:r>
            <a:endParaRPr lang="en-US" altLang="zh-CN" dirty="0"/>
          </a:p>
          <a:p>
            <a:endParaRPr kumimoji="1"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47E5594-E8E2-5C48-AE39-F505EC0C1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2937"/>
            <a:ext cx="12192000" cy="613410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EE15C341-1CE9-6A40-8200-0D7FE4CD9B51}"/>
              </a:ext>
            </a:extLst>
          </p:cNvPr>
          <p:cNvSpPr txBox="1"/>
          <p:nvPr/>
        </p:nvSpPr>
        <p:spPr>
          <a:xfrm>
            <a:off x="5800725" y="2715307"/>
            <a:ext cx="1491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板载</a:t>
            </a:r>
            <a:r>
              <a:rPr kumimoji="1" lang="en-US" altLang="zh-CN" dirty="0"/>
              <a:t>LED</a:t>
            </a:r>
            <a:r>
              <a:rPr kumimoji="1" lang="zh-CN" altLang="en-US" dirty="0"/>
              <a:t>闪亮</a:t>
            </a:r>
          </a:p>
        </p:txBody>
      </p:sp>
    </p:spTree>
    <p:extLst>
      <p:ext uri="{BB962C8B-B14F-4D97-AF65-F5344CB8AC3E}">
        <p14:creationId xmlns:p14="http://schemas.microsoft.com/office/powerpoint/2010/main" val="4061503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矩形 180"/>
          <p:cNvSpPr/>
          <p:nvPr/>
        </p:nvSpPr>
        <p:spPr>
          <a:xfrm>
            <a:off x="0" y="26030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2" name="Line 1"/>
          <p:cNvSpPr/>
          <p:nvPr/>
        </p:nvSpPr>
        <p:spPr>
          <a:xfrm>
            <a:off x="325440" y="675596"/>
            <a:ext cx="11681033" cy="1587"/>
          </a:xfrm>
          <a:prstGeom prst="line">
            <a:avLst/>
          </a:prstGeom>
          <a:ln w="19050" cap="flat" cmpd="sng">
            <a:solidFill>
              <a:srgbClr val="0070C0"/>
            </a:solidFill>
            <a:prstDash val="solid"/>
            <a:round/>
            <a:headEnd type="none"/>
            <a:tailEnd type="none"/>
          </a:ln>
        </p:spPr>
        <p:txBody>
          <a:bodyPr lIns="45719" tIns="45719" rIns="45719" bIns="45719" anchor="t"/>
          <a:lstStyle/>
          <a:p>
            <a:pPr lvl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0" name="TextBox 179"/>
          <p:cNvSpPr/>
          <p:nvPr/>
        </p:nvSpPr>
        <p:spPr>
          <a:xfrm>
            <a:off x="360874" y="229317"/>
            <a:ext cx="3462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err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OpenBlockCC</a:t>
            </a:r>
            <a:r>
              <a: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SIG</a:t>
            </a:r>
            <a:r>
              <a:rPr lang="zh-CN" altLang="en-US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功能演示</a:t>
            </a:r>
          </a:p>
        </p:txBody>
      </p:sp>
      <p:sp>
        <p:nvSpPr>
          <p:cNvPr id="42" name="Title 11"/>
          <p:cNvSpPr/>
          <p:nvPr/>
        </p:nvSpPr>
        <p:spPr>
          <a:xfrm>
            <a:off x="767080" y="981075"/>
            <a:ext cx="9359265" cy="946150"/>
          </a:xfrm>
          <a:prstGeom prst="rect">
            <a:avLst/>
          </a:prstGeom>
        </p:spPr>
        <p:txBody>
          <a:bodyPr vert="horz" wrap="square" lIns="90000" tIns="45720" rIns="9000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2000" b="1" i="0" u="none" strike="noStrike" kern="1200" cap="none" spc="300" normalizeH="0" noProof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anose="020B0306030504020204" pitchFamily="34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487A66-5477-024E-874A-61111CC868C6}"/>
              </a:ext>
            </a:extLst>
          </p:cNvPr>
          <p:cNvSpPr txBox="1"/>
          <p:nvPr/>
        </p:nvSpPr>
        <p:spPr>
          <a:xfrm>
            <a:off x="546265" y="2161309"/>
            <a:ext cx="9915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具体功能演示：</a:t>
            </a:r>
            <a:endParaRPr lang="en-US" altLang="zh-CN" dirty="0"/>
          </a:p>
          <a:p>
            <a:endParaRPr kumimoji="1" lang="en-US" altLang="zh-CN" dirty="0"/>
          </a:p>
          <a:p>
            <a:pPr marL="342900" indent="-342900">
              <a:buFont typeface="+mj-lt"/>
              <a:buAutoNum type="arabicPeriod"/>
            </a:pPr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F4A36E4-C885-994C-A916-DF53A29D9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829129"/>
            <a:ext cx="4257886" cy="6137228"/>
          </a:xfrm>
          <a:prstGeom prst="rect">
            <a:avLst/>
          </a:prstGeom>
        </p:spPr>
      </p:pic>
      <p:pic>
        <p:nvPicPr>
          <p:cNvPr id="5" name="实际运行效果" descr="实际运行效果">
            <a:hlinkClick r:id="" action="ppaction://media"/>
            <a:extLst>
              <a:ext uri="{FF2B5EF4-FFF2-40B4-BE49-F238E27FC236}">
                <a16:creationId xmlns:a16="http://schemas.microsoft.com/office/drawing/2014/main" id="{90E0E330-E3A4-E146-B558-54B564DB55A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779" t="-2469" r="779" b="6399"/>
          <a:stretch/>
        </p:blipFill>
        <p:spPr>
          <a:xfrm>
            <a:off x="7422040" y="723352"/>
            <a:ext cx="3260400" cy="615600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1109240-3BC0-4F46-8A6B-97A814E40E70}"/>
              </a:ext>
            </a:extLst>
          </p:cNvPr>
          <p:cNvSpPr txBox="1"/>
          <p:nvPr/>
        </p:nvSpPr>
        <p:spPr>
          <a:xfrm>
            <a:off x="5350443" y="31805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三色交替</a:t>
            </a:r>
          </a:p>
        </p:txBody>
      </p:sp>
    </p:spTree>
    <p:extLst>
      <p:ext uri="{BB962C8B-B14F-4D97-AF65-F5344CB8AC3E}">
        <p14:creationId xmlns:p14="http://schemas.microsoft.com/office/powerpoint/2010/main" val="87185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14cc73d4-c757-427b-8675-ccd65eebeb87}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波形">
      <a:fillStyleLst>
        <a:solidFill>
          <a:schemeClr val="phClr"/>
        </a:solidFill>
        <a:gradFill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lin/>
        </a:gradFill>
        <a:blipFill rotWithShape="1">
          <a:blip xmlns:r="http://schemas.openxmlformats.org/officeDocument/2006/relationships" r:embed="rId1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654</Words>
  <Application>Microsoft Macintosh PowerPoint</Application>
  <PresentationFormat>宽屏</PresentationFormat>
  <Paragraphs>97</Paragraphs>
  <Slides>11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微软雅黑</vt:lpstr>
      <vt:lpstr>Arial</vt:lpstr>
      <vt:lpstr>Arial Black</vt:lpstr>
      <vt:lpstr>Calibri</vt:lpstr>
      <vt:lpstr>Candara</vt:lpstr>
      <vt:lpstr>Symbol</vt:lpstr>
      <vt:lpstr>波形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对接单位及其贡献模块详情表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乔楚 HonestQiao</cp:lastModifiedBy>
  <cp:revision>187</cp:revision>
  <dcterms:created xsi:type="dcterms:W3CDTF">2021-07-05T02:16:00Z</dcterms:created>
  <dcterms:modified xsi:type="dcterms:W3CDTF">2021-11-11T12:14:19Z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B9EFF7703EAB4781AFD7E977A8CD8ED4</vt:lpwstr>
  </property>
</Properties>
</file>