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83" r:id="rId3"/>
    <p:sldId id="284" r:id="rId4"/>
    <p:sldId id="286" r:id="rId5"/>
    <p:sldId id="287" r:id="rId6"/>
    <p:sldId id="285" r:id="rId7"/>
    <p:sldId id="270" r:id="rId8"/>
  </p:sldIdLst>
  <p:sldSz cx="12192000" cy="6858000"/>
  <p:notesSz cx="7104063" cy="10234613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novo3" initials="l" lastIdx="13" clrIdx="0"/>
  <p:cmAuthor id="7" name="1206988966@qq.com" initials="1" lastIdx="1" clrIdx="2"/>
  <p:cmAuthor id="1" name="Liujie (Faunia)" initials="L(" lastIdx="3" clrIdx="0"/>
  <p:cmAuthor id="8" name="姜伟光" initials="姜" lastIdx="1" clrIdx="0"/>
  <p:cmAuthor id="2" name="Tao" initials="T" lastIdx="1" clrIdx="0"/>
  <p:cmAuthor id="3" name="客厅" initials="客厅" lastIdx="1" clrIdx="2"/>
  <p:cmAuthor id="4" name="lenovo" initials="l" lastIdx="1" clrIdx="3"/>
  <p:cmAuthor id="5" name="talkwebcaiwuwu" initials="t" lastIdx="2" clrIdx="4"/>
  <p:cmAuthor id="6" name="ming qiu" initials="m" lastIdx="17" clrIdx="1"/>
  <p:cmAuthor id="76" name="Wurui (Ray)" initials="W(" lastIdx="1" clrIdx="2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F3C3"/>
    <a:srgbClr val="0980C5"/>
    <a:srgbClr val="086AA8"/>
    <a:srgbClr val="051E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19" autoAdjust="0"/>
    <p:restoredTop sz="94002" autoAdjust="0"/>
  </p:normalViewPr>
  <p:slideViewPr>
    <p:cSldViewPr snapToGrid="0">
      <p:cViewPr varScale="1">
        <p:scale>
          <a:sx n="111" d="100"/>
          <a:sy n="111" d="100"/>
        </p:scale>
        <p:origin x="132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51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1048952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2022/7/27</a:t>
            </a:fld>
            <a:endParaRPr lang="zh-CN" altLang="en-US"/>
          </a:p>
        </p:txBody>
      </p:sp>
      <p:sp>
        <p:nvSpPr>
          <p:cNvPr id="1048953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1048954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6994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45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1048946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F3979D-131D-4DD9-934D-BB722E5FEF1C}" type="datetimeFigureOut">
              <a:rPr lang="zh-CN" altLang="en-US" smtClean="0"/>
              <a:t>2022/7/27</a:t>
            </a:fld>
            <a:endParaRPr lang="zh-CN" altLang="en-US"/>
          </a:p>
        </p:txBody>
      </p:sp>
      <p:sp>
        <p:nvSpPr>
          <p:cNvPr id="1048947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1048948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949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1048950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B02D1D-4786-46F8-8BBB-5CBD7662AAB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0154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B02D1D-4786-46F8-8BBB-5CBD7662AABF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4196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71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0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48872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48873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48874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48875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048876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1048877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48878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87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2022/7/27</a:t>
            </a:fld>
            <a:endParaRPr lang="zh-CN" altLang="en-US"/>
          </a:p>
        </p:txBody>
      </p:sp>
      <p:sp>
        <p:nvSpPr>
          <p:cNvPr id="104888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88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48882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1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104891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/>
            <a:lvl2pPr algn="l"/>
            <a:lvl3pPr algn="l"/>
            <a:lvl4pPr algn="l"/>
            <a:lvl5pPr algn="l"/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10489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2022/7/27</a:t>
            </a:fld>
            <a:endParaRPr lang="zh-CN" altLang="en-US"/>
          </a:p>
        </p:txBody>
      </p:sp>
      <p:sp>
        <p:nvSpPr>
          <p:cNvPr id="10489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9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4858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4858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4858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4859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048591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104859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4859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2022/7/27</a:t>
            </a:fld>
            <a:endParaRPr lang="zh-CN" altLang="en-US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89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89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2022/7/27</a:t>
            </a:fld>
            <a:endParaRPr lang="zh-CN" altLang="en-US"/>
          </a:p>
        </p:txBody>
      </p:sp>
      <p:sp>
        <p:nvSpPr>
          <p:cNvPr id="104889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89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48893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grpSp>
        <p:nvGrpSpPr>
          <p:cNvPr id="83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048894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48895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48896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48897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048898" name="Freeform 28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1048899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48900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17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8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1048918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48919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48920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48921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048922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104892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2022/7/27</a:t>
            </a:fld>
            <a:endParaRPr lang="zh-CN" altLang="en-US"/>
          </a:p>
        </p:txBody>
      </p:sp>
      <p:sp>
        <p:nvSpPr>
          <p:cNvPr id="104892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92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104864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2022/7/27</a:t>
            </a:fld>
            <a:endParaRPr lang="zh-CN" altLang="en-US"/>
          </a:p>
        </p:txBody>
      </p:sp>
      <p:sp>
        <p:nvSpPr>
          <p:cNvPr id="104865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5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1048927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928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104892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930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104893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2022/7/27</a:t>
            </a:fld>
            <a:endParaRPr lang="zh-CN" altLang="en-US"/>
          </a:p>
        </p:txBody>
      </p:sp>
      <p:sp>
        <p:nvSpPr>
          <p:cNvPr id="104893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93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8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104888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2022/7/27</a:t>
            </a:fld>
            <a:endParaRPr lang="zh-CN" altLang="en-US"/>
          </a:p>
        </p:txBody>
      </p:sp>
      <p:sp>
        <p:nvSpPr>
          <p:cNvPr id="104888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88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48887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1048888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3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935" name="Freeform 14"/>
          <p:cNvSpPr/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48936" name="Freeform 18"/>
          <p:cNvSpPr/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48937" name="Freeform 22"/>
          <p:cNvSpPr/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48938" name="Freeform 26"/>
          <p:cNvSpPr/>
          <p:nvPr/>
        </p:nvSpPr>
        <p:spPr bwMode="hidden">
          <a:xfrm>
            <a:off x="7479318" y="4074174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 useBgFill="1">
        <p:nvSpPr>
          <p:cNvPr id="1048939" name="Freeform 10"/>
          <p:cNvSpPr/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48940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48941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94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2022/7/27</a:t>
            </a:fld>
            <a:endParaRPr lang="zh-CN" altLang="en-US"/>
          </a:p>
        </p:txBody>
      </p:sp>
      <p:sp>
        <p:nvSpPr>
          <p:cNvPr id="104894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9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104884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2022/7/27</a:t>
            </a:fld>
            <a:endParaRPr lang="zh-CN" altLang="en-US"/>
          </a:p>
        </p:txBody>
      </p:sp>
      <p:sp>
        <p:nvSpPr>
          <p:cNvPr id="104884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84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48850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0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90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2022/7/27</a:t>
            </a:fld>
            <a:endParaRPr lang="zh-CN" altLang="en-US"/>
          </a:p>
        </p:txBody>
      </p:sp>
      <p:sp>
        <p:nvSpPr>
          <p:cNvPr id="104890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90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8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048905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48906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48907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48908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048909" name="Freeform 19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1048910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48911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</a:lvl1pPr>
            <a:lvl2pPr>
              <a:buClr>
                <a:schemeClr val="accent1"/>
              </a:buClr>
            </a:lvl2pPr>
            <a:lvl3pPr>
              <a:buClr>
                <a:schemeClr val="accent1"/>
              </a:buClr>
            </a:lvl3pPr>
            <a:lvl4pPr>
              <a:buClr>
                <a:schemeClr val="accent1"/>
              </a:buClr>
            </a:lvl4pPr>
            <a:lvl5pPr>
              <a:buClr>
                <a:schemeClr val="accent1"/>
              </a:buCl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048576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48577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48578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48579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048580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1048581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48582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2022/7/27</a:t>
            </a:fld>
            <a:endParaRPr lang="zh-CN" altLang="en-US"/>
          </a:p>
        </p:txBody>
      </p:sp>
      <p:sp>
        <p:nvSpPr>
          <p:cNvPr id="104858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4858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48585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58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98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gitee.com/openharmony-sig/tools_oat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gitee.com/jungle8023" TargetMode="External"/><Relationship Id="rId3" Type="http://schemas.openxmlformats.org/officeDocument/2006/relationships/hyperlink" Target="https://gitee.com/king-gao" TargetMode="External"/><Relationship Id="rId7" Type="http://schemas.openxmlformats.org/officeDocument/2006/relationships/hyperlink" Target="mailto:youthdragon.wangyiming@huawei.com" TargetMode="External"/><Relationship Id="rId12" Type="http://schemas.openxmlformats.org/officeDocument/2006/relationships/hyperlink" Target="https://gitee.com/alpianon" TargetMode="External"/><Relationship Id="rId2" Type="http://schemas.openxmlformats.org/officeDocument/2006/relationships/hyperlink" Target="https://gitee.com/jalenchen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gitee.com/billwangliang" TargetMode="External"/><Relationship Id="rId11" Type="http://schemas.openxmlformats.org/officeDocument/2006/relationships/hyperlink" Target="mailto:piana@array.eu" TargetMode="External"/><Relationship Id="rId5" Type="http://schemas.openxmlformats.org/officeDocument/2006/relationships/hyperlink" Target="https://gitee.com/kubigao" TargetMode="External"/><Relationship Id="rId10" Type="http://schemas.openxmlformats.org/officeDocument/2006/relationships/hyperlink" Target="mailto:rahulmohang@gmail.com" TargetMode="External"/><Relationship Id="rId4" Type="http://schemas.openxmlformats.org/officeDocument/2006/relationships/hyperlink" Target="https://gitee.com/alec-z" TargetMode="External"/><Relationship Id="rId9" Type="http://schemas.openxmlformats.org/officeDocument/2006/relationships/hyperlink" Target="https://gitee.com/yishuangli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extBox 7"/>
          <p:cNvSpPr/>
          <p:nvPr/>
        </p:nvSpPr>
        <p:spPr>
          <a:xfrm>
            <a:off x="1805449" y="2001408"/>
            <a:ext cx="79316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4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OpenHarmony</a:t>
            </a:r>
            <a:r>
              <a:rPr lang="zh-CN" altLang="en-US" sz="4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合规</a:t>
            </a:r>
            <a:r>
              <a:rPr lang="en-US" altLang="zh-CN" sz="4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SIG</a:t>
            </a:r>
            <a:r>
              <a:rPr lang="zh-CN" altLang="en-US" sz="4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立项评审</a:t>
            </a:r>
            <a:endParaRPr lang="en-US" altLang="zh-CN" sz="4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8598" name="TextBox 8"/>
          <p:cNvSpPr/>
          <p:nvPr/>
        </p:nvSpPr>
        <p:spPr>
          <a:xfrm>
            <a:off x="4919606" y="4143422"/>
            <a:ext cx="2339103" cy="1061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申请人：陈雅旬</a:t>
            </a:r>
            <a:endParaRPr lang="en-US" altLang="zh-CN" sz="2400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时间：</a:t>
            </a:r>
            <a:r>
              <a:rPr lang="en-US" altLang="zh-CN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2022</a:t>
            </a:r>
            <a:r>
              <a:rPr lang="zh-CN" altLang="en-US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07</a:t>
            </a:r>
            <a:r>
              <a:rPr lang="zh-CN" altLang="en-US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"/>
          <p:cNvSpPr/>
          <p:nvPr/>
        </p:nvSpPr>
        <p:spPr>
          <a:xfrm>
            <a:off x="325440" y="675596"/>
            <a:ext cx="11681033" cy="1587"/>
          </a:xfrm>
          <a:prstGeom prst="line">
            <a:avLst/>
          </a:prstGeom>
          <a:ln w="19050" cap="flat" cmpd="sng">
            <a:solidFill>
              <a:srgbClr val="C00000"/>
            </a:solidFill>
            <a:prstDash val="solid"/>
            <a:round/>
            <a:headEnd type="none"/>
            <a:tailEnd type="none"/>
          </a:ln>
        </p:spPr>
        <p:txBody>
          <a:bodyPr lIns="45719" tIns="45719" rIns="45719" bIns="45719" anchor="t"/>
          <a:lstStyle/>
          <a:p>
            <a:pPr lvl="0"/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4705" y="829187"/>
            <a:ext cx="1063341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背景：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随着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OpenHarmony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社区的蓬勃发展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，开发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者向社区提交的代码越来越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多，同时社区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内引入的第三方开源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软件也越来越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多，这使得</a:t>
            </a:r>
            <a:r>
              <a:rPr lang="en-US" altLang="zh-CN" sz="14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OpenHarmony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面临的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潜在合规风险也越来越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大。在</a:t>
            </a:r>
            <a:r>
              <a:rPr lang="en-US" altLang="zh-CN" sz="14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OpenHarmony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开源过程中，我们开发了开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源合规审查工具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OAT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1400" dirty="0"/>
              <a:t>敏感词扫描工具</a:t>
            </a:r>
            <a:r>
              <a:rPr lang="zh-CN" altLang="en-US" sz="1400" dirty="0" smtClean="0"/>
              <a:t>、</a:t>
            </a:r>
            <a:r>
              <a:rPr lang="en-US" altLang="zh-CN" sz="1400" dirty="0" smtClean="0"/>
              <a:t>Notice</a:t>
            </a:r>
            <a:r>
              <a:rPr lang="zh-CN" altLang="en-US" sz="1400" dirty="0"/>
              <a:t>生成、片段扫描</a:t>
            </a:r>
            <a:r>
              <a:rPr lang="zh-CN" altLang="en-US" sz="1400" dirty="0" smtClean="0"/>
              <a:t>等</a:t>
            </a:r>
            <a:r>
              <a:rPr lang="zh-CN" altLang="en-US" sz="1400" dirty="0"/>
              <a:t>合规工具，并配合棱镜</a:t>
            </a:r>
            <a:r>
              <a:rPr lang="zh-CN" altLang="en-US" sz="1400" dirty="0" smtClean="0"/>
              <a:t>七彩工具，为社区开发提供了基础的合规风险识别及拦截能力，包括合规风险看板等，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但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当前的社区的合规活动中依然存在不少的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人工环节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需要投入大量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的人力维护，随着社区规模的上升，这将对社区的合规形成巨大的挑战。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因此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，我们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希望</a:t>
            </a:r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在现有</a:t>
            </a:r>
            <a:r>
              <a:rPr lang="en-US" altLang="zh-CN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OAT</a:t>
            </a:r>
            <a:r>
              <a:rPr lang="zh-CN" altLang="en-US" sz="1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等开源工具链的</a:t>
            </a:r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基础上，成立合规</a:t>
            </a:r>
            <a:r>
              <a:rPr lang="en-US" altLang="zh-CN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SIG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1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加强</a:t>
            </a:r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多方联接与投入，拥抱业界开源最佳实践成果</a:t>
            </a:r>
            <a:r>
              <a:rPr lang="zh-CN" altLang="en-US" sz="1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14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进一步加强开</a:t>
            </a:r>
            <a:r>
              <a:rPr lang="zh-CN" altLang="en-US" sz="1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源合规治理的机制和工程体系，包括标准</a:t>
            </a:r>
            <a:r>
              <a:rPr lang="en-US" altLang="zh-CN" sz="1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规范、流程、装备工具、组织，通过持续的社区共建</a:t>
            </a:r>
            <a:r>
              <a:rPr lang="zh-CN" altLang="en-US" sz="14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，为</a:t>
            </a:r>
            <a:r>
              <a:rPr lang="zh-CN" altLang="en-US" sz="1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参与社区的组织和个人提供更完备的开源合规治理解决方案及服务</a:t>
            </a:r>
            <a:r>
              <a:rPr lang="zh-CN" altLang="en-US" sz="14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14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5752816" y="3000604"/>
            <a:ext cx="2115518" cy="547592"/>
          </a:xfrm>
          <a:prstGeom prst="ellipse">
            <a:avLst/>
          </a:prstGeom>
          <a:solidFill>
            <a:srgbClr val="4472C4">
              <a:alpha val="74902"/>
            </a:srgb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/>
              <a:t>版权</a:t>
            </a:r>
          </a:p>
        </p:txBody>
      </p:sp>
      <p:sp>
        <p:nvSpPr>
          <p:cNvPr id="6" name="椭圆 5"/>
          <p:cNvSpPr/>
          <p:nvPr/>
        </p:nvSpPr>
        <p:spPr>
          <a:xfrm>
            <a:off x="5811443" y="4337624"/>
            <a:ext cx="2115518" cy="547592"/>
          </a:xfrm>
          <a:prstGeom prst="ellipse">
            <a:avLst/>
          </a:prstGeom>
          <a:solidFill>
            <a:srgbClr val="4472C4">
              <a:alpha val="74902"/>
            </a:srgb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/>
              <a:t>许可证</a:t>
            </a:r>
          </a:p>
        </p:txBody>
      </p:sp>
      <p:sp>
        <p:nvSpPr>
          <p:cNvPr id="7" name="矩形 6"/>
          <p:cNvSpPr/>
          <p:nvPr/>
        </p:nvSpPr>
        <p:spPr>
          <a:xfrm>
            <a:off x="8169942" y="4145674"/>
            <a:ext cx="2311319" cy="900484"/>
          </a:xfrm>
          <a:prstGeom prst="rect">
            <a:avLst/>
          </a:prstGeom>
          <a:solidFill>
            <a:srgbClr val="DAE3F3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lIns="36000" rIns="36000" anchor="ctr">
            <a:noAutofit/>
          </a:bodyPr>
          <a:lstStyle/>
          <a:p>
            <a:pPr marL="171446" indent="-171446">
              <a:buFont typeface="Arial" panose="020B0604020202020204" pitchFamily="34" charset="0"/>
              <a:buChar char="•"/>
            </a:pPr>
            <a:r>
              <a:rPr lang="zh-CN" altLang="en-US" sz="1200" dirty="0">
                <a:latin typeface="+mn-ea"/>
              </a:rPr>
              <a:t>许可协议选择</a:t>
            </a:r>
            <a:endParaRPr lang="en-US" altLang="zh-CN" sz="1200" dirty="0">
              <a:latin typeface="+mn-ea"/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zh-CN" altLang="en-US" sz="1200" dirty="0">
                <a:latin typeface="+mn-ea"/>
              </a:rPr>
              <a:t>许可证文件</a:t>
            </a:r>
            <a:endParaRPr lang="en-US" altLang="zh-CN" sz="1200" dirty="0">
              <a:latin typeface="+mn-ea"/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zh-CN" altLang="en-US" sz="1200" dirty="0">
                <a:latin typeface="+mn-ea"/>
              </a:rPr>
              <a:t>许可证兼容性</a:t>
            </a:r>
            <a:endParaRPr lang="en-US" altLang="zh-CN" sz="1200" dirty="0">
              <a:latin typeface="+mn-ea"/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zh-CN" altLang="en-US" sz="1200" dirty="0">
                <a:latin typeface="+mn-ea"/>
              </a:rPr>
              <a:t>许可声明</a:t>
            </a:r>
            <a:endParaRPr lang="en-US" altLang="zh-CN" sz="1200" dirty="0">
              <a:latin typeface="+mn-ea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5811443" y="5577864"/>
            <a:ext cx="2115518" cy="547592"/>
          </a:xfrm>
          <a:prstGeom prst="ellipse">
            <a:avLst/>
          </a:prstGeom>
          <a:solidFill>
            <a:srgbClr val="4472C4">
              <a:alpha val="74902"/>
            </a:srgb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/>
              <a:t>其它</a:t>
            </a:r>
          </a:p>
        </p:txBody>
      </p:sp>
      <p:sp>
        <p:nvSpPr>
          <p:cNvPr id="9" name="矩形 8"/>
          <p:cNvSpPr/>
          <p:nvPr/>
        </p:nvSpPr>
        <p:spPr>
          <a:xfrm>
            <a:off x="8259758" y="5452185"/>
            <a:ext cx="2313579" cy="1198544"/>
          </a:xfrm>
          <a:prstGeom prst="rect">
            <a:avLst/>
          </a:prstGeom>
          <a:solidFill>
            <a:srgbClr val="DAE3F3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lIns="36000" rIns="36000" anchor="ctr">
            <a:noAutofit/>
          </a:bodyPr>
          <a:lstStyle/>
          <a:p>
            <a:pPr marL="171446" indent="-171446">
              <a:buFont typeface="Arial" panose="020B0604020202020204" pitchFamily="34" charset="0"/>
              <a:buChar char="•"/>
            </a:pPr>
            <a:r>
              <a:rPr lang="zh-CN" altLang="en-US" sz="1200" dirty="0">
                <a:latin typeface="+mn-ea"/>
              </a:rPr>
              <a:t>文件类型</a:t>
            </a:r>
            <a:endParaRPr lang="en-US" altLang="zh-CN" sz="1200" dirty="0">
              <a:latin typeface="+mn-ea"/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zh-CN" altLang="en-US" sz="1200" dirty="0">
                <a:latin typeface="+mn-ea"/>
              </a:rPr>
              <a:t>内部非公开信息</a:t>
            </a:r>
            <a:endParaRPr lang="en-US" altLang="zh-CN" sz="1200" dirty="0">
              <a:latin typeface="+mn-ea"/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zh-CN" altLang="en-US" sz="1200" dirty="0">
                <a:latin typeface="+mn-ea"/>
              </a:rPr>
              <a:t>商标</a:t>
            </a:r>
            <a:endParaRPr lang="en-US" altLang="zh-CN" sz="1200" dirty="0">
              <a:latin typeface="+mn-ea"/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zh-CN" altLang="en-US" sz="1200" dirty="0">
                <a:latin typeface="+mn-ea"/>
              </a:rPr>
              <a:t>专利</a:t>
            </a:r>
            <a:endParaRPr lang="en-US" altLang="zh-CN" sz="1200" dirty="0">
              <a:latin typeface="+mn-ea"/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en-US" altLang="zh-CN" sz="1200" dirty="0">
                <a:latin typeface="+mn-ea"/>
              </a:rPr>
              <a:t>…</a:t>
            </a:r>
            <a:endParaRPr lang="zh-CN" altLang="en-US" sz="1200" dirty="0">
              <a:latin typeface="+mn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8122681" y="2664805"/>
            <a:ext cx="3025435" cy="1293163"/>
          </a:xfrm>
          <a:prstGeom prst="rect">
            <a:avLst/>
          </a:prstGeom>
          <a:solidFill>
            <a:srgbClr val="DAE3F3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lIns="36000" rIns="36000" anchor="ctr">
            <a:noAutofit/>
          </a:bodyPr>
          <a:lstStyle/>
          <a:p>
            <a:pPr marL="171446" indent="-171446">
              <a:buFont typeface="Arial" panose="020B0604020202020204" pitchFamily="34" charset="0"/>
              <a:buChar char="•"/>
            </a:pPr>
            <a:r>
              <a:rPr lang="zh-CN" altLang="en-US" sz="1200" dirty="0">
                <a:latin typeface="+mn-ea"/>
              </a:rPr>
              <a:t>开源代码片断</a:t>
            </a:r>
            <a:endParaRPr lang="en-US" altLang="zh-CN" sz="1200" dirty="0">
              <a:latin typeface="+mn-ea"/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zh-CN" altLang="en-US" sz="1200" dirty="0">
                <a:latin typeface="+mn-ea"/>
              </a:rPr>
              <a:t>三</a:t>
            </a:r>
            <a:r>
              <a:rPr lang="zh-CN" altLang="en-US" sz="1200" dirty="0" smtClean="0">
                <a:latin typeface="+mn-ea"/>
              </a:rPr>
              <a:t>方软件</a:t>
            </a:r>
            <a:endParaRPr lang="en-US" altLang="zh-CN" sz="1200" dirty="0">
              <a:latin typeface="+mn-ea"/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zh-CN" altLang="en-US" sz="1200" dirty="0" smtClean="0">
                <a:latin typeface="+mn-ea"/>
              </a:rPr>
              <a:t>来源合规（</a:t>
            </a:r>
            <a:r>
              <a:rPr lang="zh-CN" altLang="en-US" sz="1200" dirty="0">
                <a:latin typeface="+mn-ea"/>
              </a:rPr>
              <a:t>代码、资料、图片、音视频）</a:t>
            </a:r>
            <a:endParaRPr lang="en-US" altLang="zh-CN" sz="1200" dirty="0">
              <a:latin typeface="+mn-ea"/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zh-CN" altLang="en-US" sz="1200" dirty="0">
                <a:latin typeface="+mn-ea"/>
              </a:rPr>
              <a:t>开源范围</a:t>
            </a:r>
            <a:endParaRPr lang="en-US" altLang="zh-CN" sz="1200" dirty="0">
              <a:latin typeface="+mn-ea"/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zh-CN" altLang="en-US" sz="1200" dirty="0">
                <a:latin typeface="+mn-ea"/>
              </a:rPr>
              <a:t>版权声明</a:t>
            </a:r>
            <a:endParaRPr lang="en-US" altLang="zh-CN" sz="1200" dirty="0">
              <a:latin typeface="+mn-ea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684427" y="2889374"/>
            <a:ext cx="2115518" cy="547592"/>
          </a:xfrm>
          <a:prstGeom prst="ellipse">
            <a:avLst/>
          </a:prstGeom>
          <a:solidFill>
            <a:srgbClr val="4472C4">
              <a:alpha val="74902"/>
            </a:srgb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/>
              <a:t>开源应用战略</a:t>
            </a:r>
          </a:p>
        </p:txBody>
      </p:sp>
      <p:sp>
        <p:nvSpPr>
          <p:cNvPr id="12" name="矩形 11"/>
          <p:cNvSpPr/>
          <p:nvPr/>
        </p:nvSpPr>
        <p:spPr>
          <a:xfrm>
            <a:off x="3100857" y="2808374"/>
            <a:ext cx="1666616" cy="548427"/>
          </a:xfrm>
          <a:prstGeom prst="rect">
            <a:avLst/>
          </a:prstGeom>
          <a:solidFill>
            <a:srgbClr val="DAE3F3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lIns="36000" rIns="36000" anchor="ctr">
            <a:noAutofit/>
          </a:bodyPr>
          <a:lstStyle/>
          <a:p>
            <a:pPr marL="171446" indent="-171446">
              <a:buFont typeface="Arial" panose="020B0604020202020204" pitchFamily="34" charset="0"/>
              <a:buChar char="•"/>
            </a:pPr>
            <a:r>
              <a:rPr lang="zh-CN" altLang="en-US" sz="1200" dirty="0">
                <a:latin typeface="+mn-ea"/>
              </a:rPr>
              <a:t>商业约束</a:t>
            </a:r>
            <a:endParaRPr lang="en-US" altLang="zh-CN" sz="1200" dirty="0">
              <a:latin typeface="+mn-ea"/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zh-CN" altLang="en-US" sz="1200" dirty="0">
                <a:latin typeface="+mn-ea"/>
              </a:rPr>
              <a:t>生态</a:t>
            </a:r>
            <a:endParaRPr lang="en-US" altLang="zh-CN" sz="1200" dirty="0">
              <a:latin typeface="+mn-ea"/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zh-CN" altLang="en-US" sz="1200" dirty="0">
                <a:latin typeface="+mn-ea"/>
              </a:rPr>
              <a:t>舆论</a:t>
            </a:r>
          </a:p>
        </p:txBody>
      </p:sp>
      <p:sp>
        <p:nvSpPr>
          <p:cNvPr id="13" name="椭圆 12"/>
          <p:cNvSpPr/>
          <p:nvPr/>
        </p:nvSpPr>
        <p:spPr>
          <a:xfrm>
            <a:off x="727629" y="4048324"/>
            <a:ext cx="2115518" cy="547592"/>
          </a:xfrm>
          <a:prstGeom prst="ellipse">
            <a:avLst/>
          </a:prstGeom>
          <a:solidFill>
            <a:srgbClr val="4472C4">
              <a:alpha val="74902"/>
            </a:srgb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/>
              <a:t>开源引入</a:t>
            </a:r>
          </a:p>
        </p:txBody>
      </p:sp>
      <p:sp>
        <p:nvSpPr>
          <p:cNvPr id="14" name="矩形 13"/>
          <p:cNvSpPr/>
          <p:nvPr/>
        </p:nvSpPr>
        <p:spPr>
          <a:xfrm>
            <a:off x="3098102" y="3726812"/>
            <a:ext cx="1921790" cy="1198544"/>
          </a:xfrm>
          <a:prstGeom prst="rect">
            <a:avLst/>
          </a:prstGeom>
          <a:solidFill>
            <a:srgbClr val="DAE3F3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lIns="36000" rIns="36000" anchor="ctr">
            <a:noAutofit/>
          </a:bodyPr>
          <a:lstStyle/>
          <a:p>
            <a:pPr marL="171446" indent="-171446">
              <a:buFont typeface="Arial" panose="020B0604020202020204" pitchFamily="34" charset="0"/>
              <a:buChar char="•"/>
            </a:pPr>
            <a:r>
              <a:rPr lang="zh-CN" altLang="en-US" sz="1200" dirty="0">
                <a:latin typeface="+mn-ea"/>
              </a:rPr>
              <a:t>来源</a:t>
            </a:r>
            <a:endParaRPr lang="en-US" altLang="zh-CN" sz="1200" dirty="0">
              <a:latin typeface="+mn-ea"/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zh-CN" altLang="en-US" sz="1200" dirty="0">
                <a:latin typeface="+mn-ea"/>
              </a:rPr>
              <a:t>许可证兼容</a:t>
            </a:r>
            <a:endParaRPr lang="en-US" altLang="zh-CN" sz="1200" dirty="0">
              <a:latin typeface="+mn-ea"/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zh-CN" altLang="en-US" sz="1200" dirty="0">
                <a:latin typeface="+mn-ea"/>
              </a:rPr>
              <a:t>技术生态</a:t>
            </a:r>
            <a:endParaRPr lang="en-US" altLang="zh-CN" sz="1200" dirty="0">
              <a:latin typeface="+mn-ea"/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zh-CN" altLang="en-US" sz="1200" dirty="0">
                <a:latin typeface="+mn-ea"/>
              </a:rPr>
              <a:t>网络安全</a:t>
            </a:r>
            <a:endParaRPr lang="en-US" altLang="zh-CN" sz="1200" dirty="0">
              <a:latin typeface="+mn-ea"/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zh-CN" altLang="en-US" sz="1200" dirty="0">
                <a:latin typeface="+mn-ea"/>
              </a:rPr>
              <a:t>生命周期</a:t>
            </a:r>
            <a:endParaRPr lang="en-US" altLang="zh-CN" sz="1200" dirty="0">
              <a:latin typeface="+mn-ea"/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zh-CN" altLang="en-US" sz="1200" dirty="0">
                <a:latin typeface="+mn-ea"/>
              </a:rPr>
              <a:t>归一化</a:t>
            </a:r>
          </a:p>
        </p:txBody>
      </p:sp>
      <p:sp>
        <p:nvSpPr>
          <p:cNvPr id="15" name="椭圆 14"/>
          <p:cNvSpPr/>
          <p:nvPr/>
        </p:nvSpPr>
        <p:spPr>
          <a:xfrm>
            <a:off x="727629" y="5517136"/>
            <a:ext cx="2115518" cy="547592"/>
          </a:xfrm>
          <a:prstGeom prst="ellipse">
            <a:avLst/>
          </a:prstGeom>
          <a:solidFill>
            <a:srgbClr val="4472C4">
              <a:alpha val="74902"/>
            </a:srgb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/>
              <a:t>开源使用</a:t>
            </a:r>
          </a:p>
        </p:txBody>
      </p:sp>
      <p:sp>
        <p:nvSpPr>
          <p:cNvPr id="16" name="矩形 15"/>
          <p:cNvSpPr/>
          <p:nvPr/>
        </p:nvSpPr>
        <p:spPr>
          <a:xfrm>
            <a:off x="3087040" y="5191660"/>
            <a:ext cx="2313579" cy="1198544"/>
          </a:xfrm>
          <a:prstGeom prst="rect">
            <a:avLst/>
          </a:prstGeom>
          <a:solidFill>
            <a:srgbClr val="DAE3F3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lIns="36000" rIns="36000" anchor="ctr">
            <a:noAutofit/>
          </a:bodyPr>
          <a:lstStyle/>
          <a:p>
            <a:pPr marL="171446" indent="-171446">
              <a:buFont typeface="Arial" panose="020B0604020202020204" pitchFamily="34" charset="0"/>
              <a:buChar char="•"/>
            </a:pPr>
            <a:r>
              <a:rPr lang="zh-CN" altLang="en-US" sz="1200" dirty="0">
                <a:latin typeface="+mn-ea"/>
              </a:rPr>
              <a:t>开源集成方式</a:t>
            </a:r>
            <a:endParaRPr lang="en-US" altLang="zh-CN" sz="1200" dirty="0">
              <a:latin typeface="+mn-ea"/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zh-CN" altLang="en-US" sz="1200" dirty="0">
                <a:latin typeface="+mn-ea"/>
              </a:rPr>
              <a:t>使用声明</a:t>
            </a:r>
            <a:endParaRPr lang="en-US" altLang="zh-CN" sz="1200" dirty="0">
              <a:latin typeface="+mn-ea"/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zh-CN" altLang="en-US" sz="1200" dirty="0">
                <a:latin typeface="+mn-ea"/>
              </a:rPr>
              <a:t>开源修改（解耦、兼容、扩展）</a:t>
            </a:r>
            <a:endParaRPr lang="en-US" altLang="zh-CN" sz="1200" dirty="0">
              <a:latin typeface="+mn-ea"/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zh-CN" altLang="en-US" sz="1200" dirty="0">
                <a:latin typeface="+mn-ea"/>
              </a:rPr>
              <a:t>开源义务</a:t>
            </a:r>
            <a:endParaRPr lang="en-US" altLang="zh-CN" sz="1200" dirty="0">
              <a:latin typeface="+mn-ea"/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zh-CN" altLang="en-US" sz="1200" dirty="0">
                <a:latin typeface="+mn-ea"/>
              </a:rPr>
              <a:t>漏洞修复</a:t>
            </a:r>
            <a:endParaRPr lang="en-US" altLang="zh-CN" sz="1200" dirty="0">
              <a:latin typeface="+mn-ea"/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zh-CN" altLang="en-US" sz="1200" dirty="0">
                <a:latin typeface="+mn-ea"/>
              </a:rPr>
              <a:t>升级（许可变更）</a:t>
            </a:r>
          </a:p>
        </p:txBody>
      </p:sp>
      <p:sp>
        <p:nvSpPr>
          <p:cNvPr id="17" name="TextBox 15"/>
          <p:cNvSpPr txBox="1"/>
          <p:nvPr/>
        </p:nvSpPr>
        <p:spPr>
          <a:xfrm>
            <a:off x="372867" y="220250"/>
            <a:ext cx="9890614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OpenHarmony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合规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SIG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定位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1606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"/>
          <p:cNvSpPr/>
          <p:nvPr/>
        </p:nvSpPr>
        <p:spPr>
          <a:xfrm>
            <a:off x="325440" y="675596"/>
            <a:ext cx="11681033" cy="1587"/>
          </a:xfrm>
          <a:prstGeom prst="line">
            <a:avLst/>
          </a:prstGeom>
          <a:ln w="19050" cap="flat" cmpd="sng">
            <a:solidFill>
              <a:srgbClr val="C00000"/>
            </a:solidFill>
            <a:prstDash val="solid"/>
            <a:round/>
            <a:headEnd type="none"/>
            <a:tailEnd type="none"/>
          </a:ln>
        </p:spPr>
        <p:txBody>
          <a:bodyPr lIns="45719" tIns="45719" rIns="45719" bIns="45719" anchor="t"/>
          <a:lstStyle/>
          <a:p>
            <a:pPr lvl="0"/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7" name="TextBox 15"/>
          <p:cNvSpPr txBox="1"/>
          <p:nvPr/>
        </p:nvSpPr>
        <p:spPr>
          <a:xfrm>
            <a:off x="372867" y="220250"/>
            <a:ext cx="9890614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OpenHarmony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合规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SIG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工作目标和范围</a:t>
            </a:r>
          </a:p>
        </p:txBody>
      </p:sp>
      <p:sp>
        <p:nvSpPr>
          <p:cNvPr id="2" name="矩形 1"/>
          <p:cNvSpPr/>
          <p:nvPr/>
        </p:nvSpPr>
        <p:spPr>
          <a:xfrm>
            <a:off x="372867" y="685315"/>
            <a:ext cx="10894423" cy="13336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SIG</a:t>
            </a:r>
            <a:r>
              <a:rPr lang="zh-CN" altLang="en-US" sz="1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组工作</a:t>
            </a:r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目标</a:t>
            </a:r>
          </a:p>
          <a:p>
            <a:pPr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建立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OpenHarmony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的开源合规工程体系</a:t>
            </a:r>
          </a:p>
          <a:p>
            <a:pPr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拟定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OpenHarmony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的开源合规治理的规则、规范、流程</a:t>
            </a:r>
          </a:p>
          <a:p>
            <a:pPr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开发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OpenHarmony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的开源合规工具</a:t>
            </a:r>
          </a:p>
          <a:p>
            <a:pPr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提供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OpenHarmony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的开源合规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服务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276083" y="2027145"/>
            <a:ext cx="613214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工作范围</a:t>
            </a:r>
          </a:p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本小组</a:t>
            </a:r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首期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核心工作</a:t>
            </a:r>
            <a:r>
              <a:rPr lang="zh-CN" altLang="en-US" sz="1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聚焦于社区开源合规治理工程体系及能力的构建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，根据开源软件及社区开发的生命周期，我们将开源合规分为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来源可信 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 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三方开源软件、社区代码贡献）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许可证遵从 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 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三方开源软件许可证兼容、三方开源软件证义务履行、项目许可证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知识产权合规 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 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版权、专利、商标、术语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版本发布合规 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 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贸易合规、发布包许可证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72867" y="4395215"/>
            <a:ext cx="4643270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本小组工作</a:t>
            </a:r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包含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以上分类中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工程能力及工具的规划及建设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流程规则的起草及拟定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b="1" dirty="0" smtClean="0"/>
              <a:t>孵化项目毕业的合规评审</a:t>
            </a:r>
            <a:endParaRPr lang="en-US" altLang="zh-CN" sz="1400" b="1" dirty="0" smtClean="0"/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与社区内及业界组织在工程能力方面协作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合规治理方面最佳实践的引入与对外分享</a:t>
            </a:r>
            <a:endParaRPr lang="en-US" altLang="zh-CN" sz="1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b="1" dirty="0" smtClean="0"/>
              <a:t>社区</a:t>
            </a:r>
            <a:r>
              <a:rPr lang="zh-CN" altLang="en-US" sz="1400" b="1" dirty="0"/>
              <a:t>内合规文化</a:t>
            </a:r>
            <a:r>
              <a:rPr lang="zh-CN" altLang="en-US" sz="1400" b="1" dirty="0" smtClean="0"/>
              <a:t>与</a:t>
            </a:r>
            <a:r>
              <a:rPr lang="zh-CN" altLang="en-US" sz="1400" b="1" dirty="0"/>
              <a:t>培训</a:t>
            </a:r>
            <a:endParaRPr lang="en-US" altLang="zh-CN" sz="1400" b="1" dirty="0" smtClean="0"/>
          </a:p>
        </p:txBody>
      </p:sp>
      <p:sp>
        <p:nvSpPr>
          <p:cNvPr id="20" name="矩形 19"/>
          <p:cNvSpPr/>
          <p:nvPr/>
        </p:nvSpPr>
        <p:spPr>
          <a:xfrm>
            <a:off x="6752492" y="2199099"/>
            <a:ext cx="5331782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与社区已有开源合规审查</a:t>
            </a:r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工具</a:t>
            </a:r>
            <a:r>
              <a:rPr lang="en-US" altLang="zh-CN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OAT</a:t>
            </a:r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项目</a:t>
            </a:r>
            <a:r>
              <a:rPr lang="zh-CN" altLang="en-US" sz="1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的关系：</a:t>
            </a:r>
            <a:endParaRPr lang="zh-CN" altLang="en-US" sz="1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本小组作为一个伞形项目，包含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hlinkClick r:id="rId2" tooltip="https://gitee.com/openharmony-sig/tools_oat"/>
              </a:rPr>
              <a:t>开源合规审查工具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hlinkClick r:id="rId2" tooltip="https://gitee.com/openharmony-sig/tools_oat"/>
              </a:rPr>
              <a:t>OAT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，即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OAT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SIG-Compliance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中的一个子项目，也是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当前门禁上最主要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的合规审查工具，本小组一方面会持续演进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OAT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工具，另一方也会引入业界其他最佳实践及工具，将多种能力进行集成，共同打造合规工程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体系</a:t>
            </a: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6752491" y="3807669"/>
            <a:ext cx="525398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与工作委员会下开源合规组</a:t>
            </a:r>
            <a:r>
              <a:rPr lang="zh-CN" altLang="en-US" sz="1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的关系：</a:t>
            </a:r>
            <a:endParaRPr lang="zh-CN" altLang="en-US" sz="1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原则上，本小组应在开源合规组的指导下完成工程能力的建设，并定期向工作委员会下的开源合规组进行工作汇报</a:t>
            </a:r>
          </a:p>
        </p:txBody>
      </p:sp>
      <p:sp>
        <p:nvSpPr>
          <p:cNvPr id="22" name="矩形 21"/>
          <p:cNvSpPr/>
          <p:nvPr/>
        </p:nvSpPr>
        <p:spPr>
          <a:xfrm>
            <a:off x="6752491" y="4774768"/>
            <a:ext cx="502295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本小组</a:t>
            </a:r>
            <a:r>
              <a:rPr lang="zh-CN" altLang="en-US" sz="1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不包含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社区合规及法务问题的官方口径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社区合规及法务问题的最终解释权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社区合规治理标准规范的最终审核权</a:t>
            </a:r>
          </a:p>
        </p:txBody>
      </p:sp>
      <p:cxnSp>
        <p:nvCxnSpPr>
          <p:cNvPr id="24" name="直接连接符 23"/>
          <p:cNvCxnSpPr/>
          <p:nvPr/>
        </p:nvCxnSpPr>
        <p:spPr>
          <a:xfrm>
            <a:off x="6509172" y="2199099"/>
            <a:ext cx="41437" cy="419753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535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5"/>
          <p:cNvSpPr txBox="1"/>
          <p:nvPr/>
        </p:nvSpPr>
        <p:spPr>
          <a:xfrm>
            <a:off x="372866" y="220250"/>
            <a:ext cx="118191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社区现有合规能力：提供多种合规工具并已集成到门禁及质量看板，覆盖基础合规风险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086264" y="869891"/>
            <a:ext cx="310573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当前进展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、基于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片断扫描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工具、</a:t>
            </a: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OAT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等工具已覆盖基础的合规能力并已部署到社区门禁</a:t>
            </a:r>
            <a:endParaRPr lang="en-US" altLang="zh-CN" sz="1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4503855"/>
              </p:ext>
            </p:extLst>
          </p:nvPr>
        </p:nvGraphicFramePr>
        <p:xfrm>
          <a:off x="7326303" y="2051132"/>
          <a:ext cx="1759961" cy="2076127"/>
        </p:xfrm>
        <a:graphic>
          <a:graphicData uri="http://schemas.openxmlformats.org/drawingml/2006/table">
            <a:tbl>
              <a:tblPr/>
              <a:tblGrid>
                <a:gridCol w="1759961"/>
              </a:tblGrid>
              <a:tr h="154579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8035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935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835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二进制文件扫描</a:t>
                      </a:r>
                    </a:p>
                  </a:txBody>
                  <a:tcPr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20000"/>
                        <a:lumOff val="80000"/>
                      </a:srgbClr>
                    </a:solidFill>
                  </a:tcPr>
                </a:tc>
              </a:tr>
              <a:tr h="154579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8035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935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835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rtl="0" fontAlgn="ctr"/>
                      <a:r>
                        <a:rPr lang="zh-CN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许可证兼容性扫描</a:t>
                      </a:r>
                      <a:endParaRPr lang="zh-CN" alt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20000"/>
                        <a:lumOff val="80000"/>
                      </a:srgbClr>
                    </a:solidFill>
                  </a:tcPr>
                </a:tc>
              </a:tr>
              <a:tr h="154579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8035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935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835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义务履行配置扫描</a:t>
                      </a:r>
                    </a:p>
                  </a:txBody>
                  <a:tcPr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20000"/>
                        <a:lumOff val="80000"/>
                      </a:srgbClr>
                    </a:solidFill>
                  </a:tcPr>
                </a:tc>
              </a:tr>
              <a:tr h="154579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8035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935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835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rtl="0" fontAlgn="ctr"/>
                      <a:r>
                        <a:rPr lang="zh-CN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源文件许可头扫描</a:t>
                      </a:r>
                      <a:endParaRPr lang="zh-CN" alt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20000"/>
                        <a:lumOff val="80000"/>
                      </a:srgbClr>
                    </a:solidFill>
                  </a:tcPr>
                </a:tc>
              </a:tr>
              <a:tr h="154579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8035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935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835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rtl="0" fontAlgn="ctr"/>
                      <a:r>
                        <a:rPr lang="zh-CN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源文件版权头扫描</a:t>
                      </a:r>
                      <a:endParaRPr lang="en-US" altLang="zh-CN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20000"/>
                        <a:lumOff val="80000"/>
                      </a:srgbClr>
                    </a:solidFill>
                  </a:tcPr>
                </a:tc>
              </a:tr>
              <a:tr h="247327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8035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935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835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rtl="0" fontAlgn="ctr"/>
                      <a:r>
                        <a:rPr lang="zh-CN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项目</a:t>
                      </a:r>
                      <a:r>
                        <a:rPr lang="en-US" altLang="zh-CN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LICENSE</a:t>
                      </a:r>
                      <a:r>
                        <a:rPr lang="zh-CN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文件扫描</a:t>
                      </a:r>
                      <a:endParaRPr lang="zh-CN" alt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20000"/>
                        <a:lumOff val="80000"/>
                      </a:srgbClr>
                    </a:solidFill>
                  </a:tcPr>
                </a:tc>
              </a:tr>
              <a:tr h="154579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8035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935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835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rtl="0" fontAlgn="ctr"/>
                      <a:r>
                        <a:rPr lang="zh-CN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项目</a:t>
                      </a:r>
                      <a:r>
                        <a:rPr lang="en-US" altLang="zh-CN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Readme</a:t>
                      </a:r>
                      <a:r>
                        <a:rPr lang="zh-CN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文件扫描</a:t>
                      </a:r>
                      <a:endParaRPr lang="zh-CN" alt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20000"/>
                        <a:lumOff val="80000"/>
                      </a:srgbClr>
                    </a:solidFill>
                  </a:tcPr>
                </a:tc>
              </a:tr>
              <a:tr h="154579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8035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935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835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rtl="0" fontAlgn="ctr"/>
                      <a:r>
                        <a:rPr lang="zh-CN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不合理依赖扫描</a:t>
                      </a:r>
                      <a:endParaRPr lang="zh-CN" alt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20000"/>
                        <a:lumOff val="80000"/>
                      </a:srgbClr>
                    </a:solidFill>
                  </a:tcPr>
                </a:tc>
              </a:tr>
              <a:tr h="154579"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所有规则可定制、可屏蔽</a:t>
                      </a:r>
                      <a:endParaRPr lang="zh-CN" alt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20000"/>
                        <a:lumOff val="8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8" name="TextBox 145"/>
          <p:cNvSpPr txBox="1"/>
          <p:nvPr/>
        </p:nvSpPr>
        <p:spPr>
          <a:xfrm>
            <a:off x="4258114" y="2550762"/>
            <a:ext cx="2355530" cy="949202"/>
          </a:xfrm>
          <a:prstGeom prst="rect">
            <a:avLst/>
          </a:prstGeom>
          <a:solidFill>
            <a:srgbClr val="8AC58A"/>
          </a:solidFill>
        </p:spPr>
        <p:txBody>
          <a:bodyPr wrap="square" lIns="36000" rIns="36000" rtlCol="0" anchor="ctr">
            <a:noAutofit/>
          </a:bodyPr>
          <a:lstStyle>
            <a:defPPr>
              <a:defRPr lang="en-US"/>
            </a:defPPr>
            <a:lvl1pPr marR="0" lv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 kumimoji="0" sz="10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zh-CN" alt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开源审查工具</a:t>
            </a:r>
            <a:r>
              <a:rPr kumimoji="0" lang="en-US" altLang="zh-CN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OAT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zh-CN" alt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kumimoji="0" lang="en-US" altLang="zh-CN" sz="11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OSS Audit Tool</a:t>
            </a:r>
            <a:r>
              <a:rPr kumimoji="0" lang="zh-CN" alt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kumimoji="0" lang="en-US" altLang="zh-CN" sz="11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TextBox 145"/>
          <p:cNvSpPr txBox="1"/>
          <p:nvPr/>
        </p:nvSpPr>
        <p:spPr>
          <a:xfrm>
            <a:off x="4258115" y="4072742"/>
            <a:ext cx="2355530" cy="503616"/>
          </a:xfrm>
          <a:prstGeom prst="rect">
            <a:avLst/>
          </a:prstGeom>
          <a:solidFill>
            <a:srgbClr val="4472C4">
              <a:lumMod val="60000"/>
              <a:lumOff val="40000"/>
            </a:srgbClr>
          </a:solidFill>
        </p:spPr>
        <p:txBody>
          <a:bodyPr wrap="square" lIns="36000" rIns="36000" rtlCol="0" anchor="ctr">
            <a:noAutofit/>
          </a:bodyPr>
          <a:lstStyle>
            <a:defPPr>
              <a:defRPr lang="en-US"/>
            </a:defPPr>
            <a:lvl1pPr marR="0" lv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 kumimoji="0" sz="10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lang="zh-CN" altLang="en-US" sz="1100" b="1" dirty="0">
                <a:solidFill>
                  <a:srgbClr val="C00000"/>
                </a:solidFill>
              </a:rPr>
              <a:t>关键</a:t>
            </a:r>
            <a:r>
              <a:rPr kumimoji="0" lang="zh-CN" alt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词</a:t>
            </a:r>
            <a:r>
              <a:rPr kumimoji="0" lang="zh-CN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扫描</a:t>
            </a:r>
            <a:r>
              <a:rPr kumimoji="0" lang="zh-CN" alt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工具</a:t>
            </a:r>
            <a:endParaRPr kumimoji="0" lang="en-US" altLang="zh-CN" sz="11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lang="zh-CN" altLang="en-US" sz="1100" b="1" dirty="0" smtClean="0">
                <a:solidFill>
                  <a:srgbClr val="C00000"/>
                </a:solidFill>
              </a:rPr>
              <a:t>（</a:t>
            </a:r>
            <a:r>
              <a:rPr lang="en-US" altLang="zh-CN" sz="1100" b="1" dirty="0" err="1" smtClean="0">
                <a:solidFill>
                  <a:srgbClr val="C00000"/>
                </a:solidFill>
              </a:rPr>
              <a:t>WordsTool</a:t>
            </a:r>
            <a:r>
              <a:rPr lang="zh-CN" altLang="en-US" sz="1100" b="1" dirty="0" smtClean="0">
                <a:solidFill>
                  <a:srgbClr val="C00000"/>
                </a:solidFill>
              </a:rPr>
              <a:t>）</a:t>
            </a:r>
            <a:endParaRPr kumimoji="0" lang="en-US" altLang="zh-CN" sz="11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TextBox 145"/>
          <p:cNvSpPr txBox="1"/>
          <p:nvPr/>
        </p:nvSpPr>
        <p:spPr>
          <a:xfrm>
            <a:off x="1359775" y="1294665"/>
            <a:ext cx="2164503" cy="317701"/>
          </a:xfrm>
          <a:prstGeom prst="flowChartTerminator">
            <a:avLst/>
          </a:prstGeom>
          <a:solidFill>
            <a:srgbClr val="FFC000">
              <a:lumMod val="20000"/>
              <a:lumOff val="80000"/>
            </a:srgbClr>
          </a:solidFill>
          <a:ln>
            <a:solidFill>
              <a:srgbClr val="ED7D31">
                <a:lumMod val="20000"/>
                <a:lumOff val="80000"/>
              </a:srgbClr>
            </a:solidFill>
          </a:ln>
        </p:spPr>
        <p:txBody>
          <a:bodyPr wrap="square" lIns="36000" rIns="36000" rtlCol="0" anchor="ctr">
            <a:noAutofit/>
          </a:bodyPr>
          <a:lstStyle>
            <a:defPPr>
              <a:defRPr lang="en-US"/>
            </a:defPPr>
            <a:lvl1pPr marR="0" lv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 kumimoji="0" sz="10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zh-CN" alt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来源可信、版本优选、归一化</a:t>
            </a:r>
            <a:endParaRPr kumimoji="0" lang="en-US" altLang="zh-CN" sz="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1" name="TextBox 145"/>
          <p:cNvSpPr txBox="1"/>
          <p:nvPr/>
        </p:nvSpPr>
        <p:spPr>
          <a:xfrm>
            <a:off x="299099" y="1293360"/>
            <a:ext cx="892414" cy="306019"/>
          </a:xfrm>
          <a:prstGeom prst="rect">
            <a:avLst/>
          </a:prstGeom>
          <a:solidFill>
            <a:srgbClr val="FFC000">
              <a:lumMod val="20000"/>
              <a:lumOff val="80000"/>
            </a:srgbClr>
          </a:solidFill>
          <a:ln>
            <a:solidFill>
              <a:srgbClr val="ED7D31">
                <a:lumMod val="20000"/>
                <a:lumOff val="80000"/>
              </a:srgbClr>
            </a:solidFill>
          </a:ln>
        </p:spPr>
        <p:txBody>
          <a:bodyPr wrap="square" lIns="36000" rIns="36000" rtlCol="0" anchor="ctr">
            <a:noAutofit/>
          </a:bodyPr>
          <a:lstStyle>
            <a:defPPr>
              <a:defRPr lang="en-US"/>
            </a:defPPr>
            <a:lvl1pPr marR="0" lv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 kumimoji="0" sz="10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zh-CN" alt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三方软件</a:t>
            </a:r>
            <a:endParaRPr kumimoji="0" lang="en-US" altLang="zh-CN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TextBox 145"/>
          <p:cNvSpPr txBox="1"/>
          <p:nvPr/>
        </p:nvSpPr>
        <p:spPr>
          <a:xfrm>
            <a:off x="299099" y="1643692"/>
            <a:ext cx="892414" cy="317701"/>
          </a:xfrm>
          <a:prstGeom prst="rect">
            <a:avLst/>
          </a:prstGeom>
          <a:solidFill>
            <a:srgbClr val="FFC000">
              <a:lumMod val="20000"/>
              <a:lumOff val="80000"/>
            </a:srgbClr>
          </a:solidFill>
          <a:ln>
            <a:solidFill>
              <a:srgbClr val="ED7D31">
                <a:lumMod val="20000"/>
                <a:lumOff val="80000"/>
              </a:srgbClr>
            </a:solidFill>
          </a:ln>
        </p:spPr>
        <p:txBody>
          <a:bodyPr wrap="square" lIns="36000" rIns="36000" rtlCol="0" anchor="ctr">
            <a:noAutofit/>
          </a:bodyPr>
          <a:lstStyle>
            <a:defPPr>
              <a:defRPr lang="en-US"/>
            </a:defPPr>
            <a:lvl1pPr marR="0" lv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 kumimoji="0" sz="10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zh-CN" alt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自研代码</a:t>
            </a:r>
            <a:endParaRPr kumimoji="0" lang="en-US" altLang="zh-CN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TextBox 145"/>
          <p:cNvSpPr txBox="1"/>
          <p:nvPr/>
        </p:nvSpPr>
        <p:spPr>
          <a:xfrm>
            <a:off x="1359775" y="1656679"/>
            <a:ext cx="2164503" cy="317701"/>
          </a:xfrm>
          <a:prstGeom prst="flowChartTerminator">
            <a:avLst/>
          </a:prstGeom>
          <a:solidFill>
            <a:srgbClr val="FFC000">
              <a:lumMod val="20000"/>
              <a:lumOff val="80000"/>
            </a:srgbClr>
          </a:solidFill>
          <a:ln>
            <a:solidFill>
              <a:srgbClr val="ED7D31">
                <a:lumMod val="20000"/>
                <a:lumOff val="80000"/>
              </a:srgbClr>
            </a:solidFill>
          </a:ln>
        </p:spPr>
        <p:txBody>
          <a:bodyPr wrap="square" lIns="36000" rIns="36000" rtlCol="0" anchor="ctr">
            <a:noAutofit/>
          </a:bodyPr>
          <a:lstStyle>
            <a:defPPr>
              <a:defRPr lang="en-US"/>
            </a:defPPr>
            <a:lvl1pPr marR="0" lv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 kumimoji="0" sz="10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zh-CN" alt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代码片断扫描</a:t>
            </a:r>
            <a:endParaRPr kumimoji="0" lang="en-US" altLang="zh-CN" sz="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TextBox 145"/>
          <p:cNvSpPr txBox="1"/>
          <p:nvPr/>
        </p:nvSpPr>
        <p:spPr>
          <a:xfrm>
            <a:off x="280566" y="909195"/>
            <a:ext cx="3154488" cy="264751"/>
          </a:xfrm>
          <a:prstGeom prst="rect">
            <a:avLst/>
          </a:prstGeom>
          <a:gradFill rotWithShape="1">
            <a:gsLst>
              <a:gs pos="0">
                <a:srgbClr val="4472C4">
                  <a:satMod val="103000"/>
                  <a:lumMod val="102000"/>
                  <a:tint val="94000"/>
                </a:srgbClr>
              </a:gs>
              <a:gs pos="50000">
                <a:srgbClr val="4472C4">
                  <a:satMod val="110000"/>
                  <a:lumMod val="100000"/>
                  <a:shade val="100000"/>
                </a:srgbClr>
              </a:gs>
              <a:gs pos="100000">
                <a:srgbClr val="4472C4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square" rtlCol="0" anchor="ctr">
            <a:noAutofit/>
          </a:bodyPr>
          <a:lstStyle>
            <a:defPPr>
              <a:defRPr lang="en-US"/>
            </a:defPPr>
            <a:lvl1pPr marR="0" lv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 kumimoji="0" sz="10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lang="zh-CN" altLang="en-US" sz="1200" b="1" dirty="0">
                <a:solidFill>
                  <a:srgbClr val="E7E6E6"/>
                </a:solidFill>
              </a:rPr>
              <a:t>风险</a:t>
            </a:r>
            <a:endParaRPr kumimoji="0" lang="en-US" altLang="zh-CN" sz="1200" b="1" i="0" u="none" strike="noStrike" kern="0" cap="none" spc="0" normalizeH="0" baseline="0" noProof="0" dirty="0">
              <a:ln>
                <a:noFill/>
              </a:ln>
              <a:solidFill>
                <a:srgbClr val="E7E6E6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5" name="TextBox 145"/>
          <p:cNvSpPr txBox="1"/>
          <p:nvPr/>
        </p:nvSpPr>
        <p:spPr>
          <a:xfrm>
            <a:off x="1359775" y="2051132"/>
            <a:ext cx="2164505" cy="238276"/>
          </a:xfrm>
          <a:prstGeom prst="flowChartTerminator">
            <a:avLst/>
          </a:prstGeom>
          <a:solidFill>
            <a:srgbClr val="D2ECB6"/>
          </a:solidFill>
          <a:ln>
            <a:solidFill>
              <a:srgbClr val="92D050"/>
            </a:solidFill>
          </a:ln>
        </p:spPr>
        <p:txBody>
          <a:bodyPr wrap="square" lIns="36000" rIns="36000" rtlCol="0" anchor="ctr">
            <a:noAutofit/>
          </a:bodyPr>
          <a:lstStyle>
            <a:defPPr>
              <a:defRPr lang="en-US"/>
            </a:defPPr>
            <a:lvl1pPr marR="0" lv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 kumimoji="0" sz="10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zh-CN" alt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二进制文件扫描</a:t>
            </a:r>
            <a:endParaRPr kumimoji="0" lang="en-US" altLang="zh-CN" sz="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6" name="TextBox 145"/>
          <p:cNvSpPr txBox="1"/>
          <p:nvPr/>
        </p:nvSpPr>
        <p:spPr>
          <a:xfrm>
            <a:off x="299099" y="2051132"/>
            <a:ext cx="892415" cy="1067786"/>
          </a:xfrm>
          <a:prstGeom prst="rect">
            <a:avLst/>
          </a:prstGeom>
          <a:solidFill>
            <a:srgbClr val="D2ECB6"/>
          </a:solidFill>
          <a:ln>
            <a:solidFill>
              <a:srgbClr val="92D050"/>
            </a:solidFill>
          </a:ln>
        </p:spPr>
        <p:txBody>
          <a:bodyPr wrap="square" lIns="36000" rIns="36000" rtlCol="0" anchor="ctr">
            <a:noAutofit/>
          </a:bodyPr>
          <a:lstStyle>
            <a:defPPr>
              <a:defRPr lang="en-US"/>
            </a:defPPr>
            <a:lvl1pPr marR="0" lv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 kumimoji="0" sz="10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zh-CN" alt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三方软件</a:t>
            </a:r>
            <a:endParaRPr kumimoji="0" lang="en-US" altLang="zh-CN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TextBox 145"/>
          <p:cNvSpPr txBox="1"/>
          <p:nvPr/>
        </p:nvSpPr>
        <p:spPr>
          <a:xfrm>
            <a:off x="1359775" y="2323909"/>
            <a:ext cx="2164505" cy="238276"/>
          </a:xfrm>
          <a:prstGeom prst="flowChartTerminator">
            <a:avLst/>
          </a:prstGeom>
          <a:solidFill>
            <a:srgbClr val="D2ECB6"/>
          </a:solidFill>
          <a:ln>
            <a:solidFill>
              <a:srgbClr val="92D050"/>
            </a:solidFill>
          </a:ln>
        </p:spPr>
        <p:txBody>
          <a:bodyPr wrap="square" lIns="36000" rIns="36000" rtlCol="0" anchor="ctr">
            <a:noAutofit/>
          </a:bodyPr>
          <a:lstStyle>
            <a:defPPr>
              <a:defRPr lang="en-US"/>
            </a:defPPr>
            <a:lvl1pPr marR="0" lv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 kumimoji="0" sz="10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zh-CN" alt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许可证兼容</a:t>
            </a:r>
            <a:endParaRPr kumimoji="0" lang="en-US" altLang="zh-CN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TextBox 145"/>
          <p:cNvSpPr txBox="1"/>
          <p:nvPr/>
        </p:nvSpPr>
        <p:spPr>
          <a:xfrm>
            <a:off x="1359774" y="2596686"/>
            <a:ext cx="2164505" cy="238276"/>
          </a:xfrm>
          <a:prstGeom prst="flowChartTerminator">
            <a:avLst/>
          </a:prstGeom>
          <a:solidFill>
            <a:srgbClr val="D2ECB6"/>
          </a:solidFill>
          <a:ln>
            <a:solidFill>
              <a:srgbClr val="92D050"/>
            </a:solidFill>
          </a:ln>
        </p:spPr>
        <p:txBody>
          <a:bodyPr wrap="square" lIns="36000" rIns="36000" rtlCol="0" anchor="ctr">
            <a:noAutofit/>
          </a:bodyPr>
          <a:lstStyle>
            <a:defPPr>
              <a:defRPr lang="en-US"/>
            </a:defPPr>
            <a:lvl1pPr marR="0" lv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 kumimoji="0" sz="10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zh-CN" alt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版权许可头合规</a:t>
            </a:r>
            <a:endParaRPr kumimoji="0" lang="en-US" altLang="zh-CN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TextBox 145"/>
          <p:cNvSpPr txBox="1"/>
          <p:nvPr/>
        </p:nvSpPr>
        <p:spPr>
          <a:xfrm>
            <a:off x="1359775" y="2869463"/>
            <a:ext cx="2164505" cy="238276"/>
          </a:xfrm>
          <a:prstGeom prst="flowChartTerminator">
            <a:avLst/>
          </a:prstGeom>
          <a:solidFill>
            <a:srgbClr val="D2ECB6"/>
          </a:solidFill>
          <a:ln>
            <a:solidFill>
              <a:srgbClr val="92D050"/>
            </a:solidFill>
          </a:ln>
        </p:spPr>
        <p:txBody>
          <a:bodyPr wrap="square" lIns="36000" rIns="36000" rtlCol="0" anchor="ctr">
            <a:noAutofit/>
          </a:bodyPr>
          <a:lstStyle>
            <a:defPPr>
              <a:defRPr lang="en-US"/>
            </a:defPPr>
            <a:lvl1pPr marR="0" lv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 kumimoji="0" sz="10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zh-CN" alt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开源声明及二进制文件</a:t>
            </a:r>
            <a:endParaRPr kumimoji="0" lang="en-US" altLang="zh-CN" sz="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21" name="TextBox 145"/>
          <p:cNvSpPr txBox="1"/>
          <p:nvPr/>
        </p:nvSpPr>
        <p:spPr>
          <a:xfrm>
            <a:off x="299099" y="3142239"/>
            <a:ext cx="892415" cy="783828"/>
          </a:xfrm>
          <a:prstGeom prst="rect">
            <a:avLst/>
          </a:prstGeom>
          <a:solidFill>
            <a:srgbClr val="D2ECB6"/>
          </a:solidFill>
          <a:ln>
            <a:solidFill>
              <a:srgbClr val="92D050"/>
            </a:solidFill>
          </a:ln>
        </p:spPr>
        <p:txBody>
          <a:bodyPr wrap="square" lIns="36000" rIns="36000" rtlCol="0" anchor="ctr">
            <a:noAutofit/>
          </a:bodyPr>
          <a:lstStyle>
            <a:defPPr>
              <a:defRPr lang="en-US"/>
            </a:defPPr>
            <a:lvl1pPr marR="0" lv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 kumimoji="0" sz="10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zh-CN" alt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自研代码</a:t>
            </a:r>
            <a:endParaRPr kumimoji="0" lang="en-US" altLang="zh-CN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TextBox 145"/>
          <p:cNvSpPr txBox="1"/>
          <p:nvPr/>
        </p:nvSpPr>
        <p:spPr>
          <a:xfrm>
            <a:off x="1359775" y="3142239"/>
            <a:ext cx="2164505" cy="238276"/>
          </a:xfrm>
          <a:prstGeom prst="flowChartTerminator">
            <a:avLst/>
          </a:prstGeom>
          <a:solidFill>
            <a:srgbClr val="D2ECB6"/>
          </a:solidFill>
          <a:ln>
            <a:solidFill>
              <a:srgbClr val="92D050"/>
            </a:solidFill>
          </a:ln>
        </p:spPr>
        <p:txBody>
          <a:bodyPr wrap="square" lIns="36000" rIns="36000" rtlCol="0" anchor="ctr">
            <a:noAutofit/>
          </a:bodyPr>
          <a:lstStyle>
            <a:defPPr>
              <a:defRPr lang="en-US"/>
            </a:defPPr>
            <a:lvl1pPr marR="0" lv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 kumimoji="0" sz="10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zh-CN" alt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二进制</a:t>
            </a:r>
            <a:r>
              <a:rPr kumimoji="0" lang="zh-CN" altLang="en-US" sz="11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文件扫描</a:t>
            </a:r>
            <a:endParaRPr kumimoji="0" lang="en-US" altLang="zh-CN" sz="11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TextBox 145"/>
          <p:cNvSpPr txBox="1"/>
          <p:nvPr/>
        </p:nvSpPr>
        <p:spPr>
          <a:xfrm>
            <a:off x="1359775" y="3415016"/>
            <a:ext cx="2164505" cy="238276"/>
          </a:xfrm>
          <a:prstGeom prst="flowChartTerminator">
            <a:avLst/>
          </a:prstGeom>
          <a:solidFill>
            <a:srgbClr val="D2ECB6"/>
          </a:solidFill>
          <a:ln>
            <a:solidFill>
              <a:srgbClr val="92D050"/>
            </a:solidFill>
          </a:ln>
        </p:spPr>
        <p:txBody>
          <a:bodyPr wrap="square" lIns="36000" rIns="36000" rtlCol="0" anchor="ctr">
            <a:noAutofit/>
          </a:bodyPr>
          <a:lstStyle>
            <a:defPPr>
              <a:defRPr lang="en-US"/>
            </a:defPPr>
            <a:lvl1pPr marR="0" lv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 kumimoji="0" sz="10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zh-CN" alt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许可证兼容</a:t>
            </a:r>
            <a:endParaRPr kumimoji="0" lang="en-US" altLang="zh-CN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TextBox 145"/>
          <p:cNvSpPr txBox="1"/>
          <p:nvPr/>
        </p:nvSpPr>
        <p:spPr>
          <a:xfrm>
            <a:off x="1359775" y="3687791"/>
            <a:ext cx="2164505" cy="238276"/>
          </a:xfrm>
          <a:prstGeom prst="flowChartTerminator">
            <a:avLst/>
          </a:prstGeom>
          <a:solidFill>
            <a:srgbClr val="D2ECB6"/>
          </a:solidFill>
          <a:ln>
            <a:solidFill>
              <a:srgbClr val="92D050"/>
            </a:solidFill>
          </a:ln>
        </p:spPr>
        <p:txBody>
          <a:bodyPr wrap="square" lIns="36000" rIns="36000" rtlCol="0" anchor="ctr">
            <a:noAutofit/>
          </a:bodyPr>
          <a:lstStyle>
            <a:defPPr>
              <a:defRPr lang="en-US"/>
            </a:defPPr>
            <a:lvl1pPr marR="0" lv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 kumimoji="0" sz="10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zh-CN" alt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版权许可头合规</a:t>
            </a:r>
            <a:endParaRPr kumimoji="0" lang="en-US" altLang="zh-CN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TextBox 145"/>
          <p:cNvSpPr txBox="1"/>
          <p:nvPr/>
        </p:nvSpPr>
        <p:spPr>
          <a:xfrm>
            <a:off x="299099" y="4006849"/>
            <a:ext cx="892415" cy="317701"/>
          </a:xfrm>
          <a:prstGeom prst="rect">
            <a:avLst/>
          </a:prstGeom>
          <a:solidFill>
            <a:srgbClr val="4472C4">
              <a:lumMod val="60000"/>
              <a:lumOff val="40000"/>
            </a:srgbClr>
          </a:solidFill>
          <a:ln>
            <a:solidFill>
              <a:srgbClr val="0070C0"/>
            </a:solidFill>
          </a:ln>
        </p:spPr>
        <p:txBody>
          <a:bodyPr wrap="square" lIns="36000" rIns="36000" rtlCol="0" anchor="ctr">
            <a:noAutofit/>
          </a:bodyPr>
          <a:lstStyle>
            <a:defPPr>
              <a:defRPr lang="en-US"/>
            </a:defPPr>
            <a:lvl1pPr marR="0" lv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 kumimoji="0" sz="10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zh-CN" alt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自研代码</a:t>
            </a:r>
            <a:endParaRPr kumimoji="0" lang="en-US" altLang="zh-CN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TextBox 145"/>
          <p:cNvSpPr txBox="1"/>
          <p:nvPr/>
        </p:nvSpPr>
        <p:spPr>
          <a:xfrm>
            <a:off x="1359776" y="4006849"/>
            <a:ext cx="2164505" cy="317701"/>
          </a:xfrm>
          <a:prstGeom prst="flowChartTerminator">
            <a:avLst/>
          </a:prstGeom>
          <a:solidFill>
            <a:srgbClr val="4472C4">
              <a:lumMod val="60000"/>
              <a:lumOff val="40000"/>
            </a:srgbClr>
          </a:solidFill>
          <a:ln>
            <a:solidFill>
              <a:srgbClr val="0070C0"/>
            </a:solidFill>
          </a:ln>
        </p:spPr>
        <p:txBody>
          <a:bodyPr wrap="square" lIns="36000" rIns="36000" rtlCol="0" anchor="ctr">
            <a:noAutofit/>
          </a:bodyPr>
          <a:lstStyle>
            <a:defPPr>
              <a:defRPr lang="en-US"/>
            </a:defPPr>
            <a:lvl1pPr marR="0" lv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 kumimoji="0" sz="10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zh-CN" alt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商标、术语合规</a:t>
            </a:r>
            <a:endParaRPr kumimoji="0" lang="en-US" altLang="zh-CN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TextBox 145"/>
          <p:cNvSpPr txBox="1"/>
          <p:nvPr/>
        </p:nvSpPr>
        <p:spPr>
          <a:xfrm>
            <a:off x="1359773" y="4366161"/>
            <a:ext cx="2164505" cy="317701"/>
          </a:xfrm>
          <a:prstGeom prst="flowChartTerminator">
            <a:avLst/>
          </a:prstGeom>
          <a:solidFill>
            <a:srgbClr val="4472C4">
              <a:lumMod val="60000"/>
              <a:lumOff val="40000"/>
            </a:srgbClr>
          </a:solidFill>
          <a:ln>
            <a:solidFill>
              <a:srgbClr val="0070C0"/>
            </a:solidFill>
          </a:ln>
        </p:spPr>
        <p:txBody>
          <a:bodyPr wrap="square" lIns="36000" rIns="36000" rtlCol="0" anchor="ctr">
            <a:noAutofit/>
          </a:bodyPr>
          <a:lstStyle>
            <a:defPPr>
              <a:defRPr lang="en-US"/>
            </a:defPPr>
            <a:lvl1pPr marR="0" lv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 kumimoji="0" sz="10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lang="zh-CN" altLang="en-US" sz="1100" b="1" dirty="0" smtClean="0">
                <a:solidFill>
                  <a:prstClr val="black"/>
                </a:solidFill>
              </a:rPr>
              <a:t>加密算法</a:t>
            </a:r>
            <a:endParaRPr kumimoji="0" lang="en-US" altLang="zh-CN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TextBox 145"/>
          <p:cNvSpPr txBox="1"/>
          <p:nvPr/>
        </p:nvSpPr>
        <p:spPr>
          <a:xfrm>
            <a:off x="299098" y="4366161"/>
            <a:ext cx="892415" cy="317701"/>
          </a:xfrm>
          <a:prstGeom prst="rect">
            <a:avLst/>
          </a:prstGeom>
          <a:solidFill>
            <a:srgbClr val="4472C4">
              <a:lumMod val="60000"/>
              <a:lumOff val="40000"/>
            </a:srgbClr>
          </a:solidFill>
          <a:ln>
            <a:solidFill>
              <a:srgbClr val="0070C0"/>
            </a:solidFill>
          </a:ln>
        </p:spPr>
        <p:txBody>
          <a:bodyPr wrap="square" lIns="36000" rIns="36000" rtlCol="0" anchor="ctr">
            <a:noAutofit/>
          </a:bodyPr>
          <a:lstStyle>
            <a:defPPr>
              <a:defRPr lang="en-US"/>
            </a:defPPr>
            <a:lvl1pPr marR="0" lv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 kumimoji="0" sz="10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zh-CN" alt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公共</a:t>
            </a:r>
            <a:endParaRPr kumimoji="0" lang="en-US" altLang="zh-CN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TextBox 145"/>
          <p:cNvSpPr txBox="1"/>
          <p:nvPr/>
        </p:nvSpPr>
        <p:spPr>
          <a:xfrm>
            <a:off x="4236940" y="1293363"/>
            <a:ext cx="2355530" cy="676809"/>
          </a:xfrm>
          <a:prstGeom prst="rect">
            <a:avLst/>
          </a:prstGeom>
          <a:solidFill>
            <a:srgbClr val="FFC000">
              <a:lumMod val="20000"/>
              <a:lumOff val="80000"/>
            </a:srgbClr>
          </a:solidFill>
          <a:ln>
            <a:solidFill>
              <a:sysClr val="window" lastClr="FFFFFF">
                <a:lumMod val="25000"/>
                <a:lumOff val="75000"/>
              </a:sysClr>
            </a:solidFill>
          </a:ln>
        </p:spPr>
        <p:txBody>
          <a:bodyPr wrap="square" lIns="36000" rIns="36000" rtlCol="0" anchor="ctr">
            <a:noAutofit/>
          </a:bodyPr>
          <a:lstStyle>
            <a:defPPr>
              <a:defRPr lang="en-US"/>
            </a:defPPr>
            <a:lvl1pPr marR="0" lv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 kumimoji="0" sz="10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zh-CN" alt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片断</a:t>
            </a:r>
            <a:r>
              <a:rPr kumimoji="0" lang="zh-CN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扫描</a:t>
            </a:r>
            <a:r>
              <a:rPr kumimoji="0" lang="zh-CN" alt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工具</a:t>
            </a:r>
            <a:endParaRPr kumimoji="0" lang="en-US" altLang="zh-CN" sz="11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endParaRPr kumimoji="0" lang="en-US" altLang="zh-CN" sz="11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TextBox 145"/>
          <p:cNvSpPr txBox="1"/>
          <p:nvPr/>
        </p:nvSpPr>
        <p:spPr>
          <a:xfrm>
            <a:off x="4258114" y="909195"/>
            <a:ext cx="2355529" cy="264751"/>
          </a:xfrm>
          <a:prstGeom prst="rect">
            <a:avLst/>
          </a:prstGeom>
          <a:solidFill>
            <a:srgbClr val="C00000"/>
          </a:solidFill>
          <a:ln>
            <a:solidFill>
              <a:sysClr val="window" lastClr="FFFFFF">
                <a:lumMod val="25000"/>
                <a:lumOff val="75000"/>
              </a:sysClr>
            </a:solidFill>
            <a:prstDash val="solid"/>
          </a:ln>
        </p:spPr>
        <p:txBody>
          <a:bodyPr wrap="square" rtlCol="0" anchor="ctr">
            <a:noAutofit/>
          </a:bodyPr>
          <a:lstStyle>
            <a:defPPr>
              <a:defRPr lang="en-US"/>
            </a:defPPr>
            <a:lvl1pPr marR="0" lv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 kumimoji="0" sz="10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zh-CN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工具</a:t>
            </a:r>
            <a:endParaRPr kumimoji="0" lang="en-US" altLang="zh-CN" sz="1200" b="1" i="0" u="none" strike="noStrike" kern="0" cap="none" spc="0" normalizeH="0" baseline="0" noProof="0" dirty="0">
              <a:ln>
                <a:noFill/>
              </a:ln>
              <a:solidFill>
                <a:srgbClr val="E7E6E6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右箭头 30"/>
          <p:cNvSpPr/>
          <p:nvPr/>
        </p:nvSpPr>
        <p:spPr>
          <a:xfrm>
            <a:off x="3649713" y="1293363"/>
            <a:ext cx="538965" cy="700657"/>
          </a:xfrm>
          <a:prstGeom prst="rightArrow">
            <a:avLst/>
          </a:prstGeom>
          <a:gradFill rotWithShape="1">
            <a:gsLst>
              <a:gs pos="0">
                <a:srgbClr val="5B9BD5">
                  <a:lumMod val="110000"/>
                  <a:satMod val="105000"/>
                  <a:tint val="67000"/>
                </a:srgbClr>
              </a:gs>
              <a:gs pos="50000">
                <a:srgbClr val="5B9BD5">
                  <a:lumMod val="105000"/>
                  <a:satMod val="103000"/>
                  <a:tint val="73000"/>
                </a:srgbClr>
              </a:gs>
              <a:gs pos="100000">
                <a:srgbClr val="5B9BD5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6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2" name="右箭头 31"/>
          <p:cNvSpPr/>
          <p:nvPr/>
        </p:nvSpPr>
        <p:spPr>
          <a:xfrm>
            <a:off x="3649713" y="2559076"/>
            <a:ext cx="538965" cy="932574"/>
          </a:xfrm>
          <a:prstGeom prst="rightArrow">
            <a:avLst/>
          </a:prstGeom>
          <a:gradFill rotWithShape="1">
            <a:gsLst>
              <a:gs pos="0">
                <a:srgbClr val="5B9BD5">
                  <a:lumMod val="110000"/>
                  <a:satMod val="105000"/>
                  <a:tint val="67000"/>
                </a:srgbClr>
              </a:gs>
              <a:gs pos="50000">
                <a:srgbClr val="5B9BD5">
                  <a:lumMod val="105000"/>
                  <a:satMod val="103000"/>
                  <a:tint val="73000"/>
                </a:srgbClr>
              </a:gs>
              <a:gs pos="100000">
                <a:srgbClr val="5B9BD5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6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3" name="右箭头 32"/>
          <p:cNvSpPr/>
          <p:nvPr/>
        </p:nvSpPr>
        <p:spPr>
          <a:xfrm>
            <a:off x="3649713" y="4047680"/>
            <a:ext cx="538965" cy="636961"/>
          </a:xfrm>
          <a:prstGeom prst="rightArrow">
            <a:avLst/>
          </a:prstGeom>
          <a:gradFill rotWithShape="1">
            <a:gsLst>
              <a:gs pos="0">
                <a:srgbClr val="5B9BD5">
                  <a:lumMod val="110000"/>
                  <a:satMod val="105000"/>
                  <a:tint val="67000"/>
                </a:srgbClr>
              </a:gs>
              <a:gs pos="50000">
                <a:srgbClr val="5B9BD5">
                  <a:lumMod val="105000"/>
                  <a:satMod val="103000"/>
                  <a:tint val="73000"/>
                </a:srgbClr>
              </a:gs>
              <a:gs pos="100000">
                <a:srgbClr val="5B9BD5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6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4" name="右箭头 33"/>
          <p:cNvSpPr/>
          <p:nvPr/>
        </p:nvSpPr>
        <p:spPr>
          <a:xfrm>
            <a:off x="6710161" y="2559076"/>
            <a:ext cx="538965" cy="932574"/>
          </a:xfrm>
          <a:prstGeom prst="rightArrow">
            <a:avLst/>
          </a:prstGeom>
          <a:gradFill rotWithShape="1">
            <a:gsLst>
              <a:gs pos="0">
                <a:srgbClr val="5B9BD5">
                  <a:lumMod val="110000"/>
                  <a:satMod val="105000"/>
                  <a:tint val="67000"/>
                </a:srgbClr>
              </a:gs>
              <a:gs pos="50000">
                <a:srgbClr val="5B9BD5">
                  <a:lumMod val="105000"/>
                  <a:satMod val="103000"/>
                  <a:tint val="73000"/>
                </a:srgbClr>
              </a:gs>
              <a:gs pos="100000">
                <a:srgbClr val="5B9BD5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6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5" name="TextBox 145"/>
          <p:cNvSpPr txBox="1"/>
          <p:nvPr/>
        </p:nvSpPr>
        <p:spPr>
          <a:xfrm>
            <a:off x="7326304" y="909195"/>
            <a:ext cx="1759961" cy="264751"/>
          </a:xfrm>
          <a:prstGeom prst="rect">
            <a:avLst/>
          </a:prstGeom>
          <a:solidFill>
            <a:srgbClr val="C00000"/>
          </a:solidFill>
          <a:ln>
            <a:solidFill>
              <a:sysClr val="window" lastClr="FFFFFF">
                <a:lumMod val="25000"/>
                <a:lumOff val="75000"/>
              </a:sysClr>
            </a:solidFill>
            <a:prstDash val="solid"/>
          </a:ln>
        </p:spPr>
        <p:txBody>
          <a:bodyPr wrap="square" rtlCol="0" anchor="ctr">
            <a:noAutofit/>
          </a:bodyPr>
          <a:lstStyle>
            <a:defPPr>
              <a:defRPr lang="en-US"/>
            </a:defPPr>
            <a:lvl1pPr marR="0" lv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 kumimoji="0" sz="10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zh-CN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细化能力</a:t>
            </a:r>
            <a:endParaRPr kumimoji="0" lang="en-US" altLang="zh-CN" sz="1200" b="1" i="0" u="none" strike="noStrike" kern="0" cap="none" spc="0" normalizeH="0" baseline="0" noProof="0" dirty="0">
              <a:ln>
                <a:noFill/>
              </a:ln>
              <a:solidFill>
                <a:srgbClr val="E7E6E6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36" name="表格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6799496"/>
              </p:ext>
            </p:extLst>
          </p:nvPr>
        </p:nvGraphicFramePr>
        <p:xfrm>
          <a:off x="7326303" y="1293361"/>
          <a:ext cx="1759961" cy="457200"/>
        </p:xfrm>
        <a:graphic>
          <a:graphicData uri="http://schemas.openxmlformats.org/drawingml/2006/table">
            <a:tbl>
              <a:tblPr/>
              <a:tblGrid>
                <a:gridCol w="1759961"/>
              </a:tblGrid>
              <a:tr h="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8035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935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835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开源代码片断扫描</a:t>
                      </a:r>
                    </a:p>
                  </a:txBody>
                  <a:tcPr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20000"/>
                        <a:lumOff val="8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8035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935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835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rtl="0" fontAlgn="ctr"/>
                      <a:r>
                        <a:rPr lang="zh-CN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指定项目代码片断扫描</a:t>
                      </a:r>
                      <a:endParaRPr lang="zh-CN" alt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20000"/>
                        <a:lumOff val="8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37" name="右箭头 36"/>
          <p:cNvSpPr/>
          <p:nvPr/>
        </p:nvSpPr>
        <p:spPr>
          <a:xfrm>
            <a:off x="6710161" y="1293363"/>
            <a:ext cx="538965" cy="700657"/>
          </a:xfrm>
          <a:prstGeom prst="rightArrow">
            <a:avLst/>
          </a:prstGeom>
          <a:gradFill rotWithShape="1">
            <a:gsLst>
              <a:gs pos="0">
                <a:srgbClr val="5B9BD5">
                  <a:lumMod val="110000"/>
                  <a:satMod val="105000"/>
                  <a:tint val="67000"/>
                </a:srgbClr>
              </a:gs>
              <a:gs pos="50000">
                <a:srgbClr val="5B9BD5">
                  <a:lumMod val="105000"/>
                  <a:satMod val="103000"/>
                  <a:tint val="73000"/>
                </a:srgbClr>
              </a:gs>
              <a:gs pos="100000">
                <a:srgbClr val="5B9BD5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6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8" name="右箭头 37"/>
          <p:cNvSpPr/>
          <p:nvPr/>
        </p:nvSpPr>
        <p:spPr>
          <a:xfrm>
            <a:off x="6710161" y="4055854"/>
            <a:ext cx="538965" cy="636961"/>
          </a:xfrm>
          <a:prstGeom prst="rightArrow">
            <a:avLst/>
          </a:prstGeom>
          <a:gradFill rotWithShape="1">
            <a:gsLst>
              <a:gs pos="0">
                <a:srgbClr val="5B9BD5">
                  <a:lumMod val="110000"/>
                  <a:satMod val="105000"/>
                  <a:tint val="67000"/>
                </a:srgbClr>
              </a:gs>
              <a:gs pos="50000">
                <a:srgbClr val="5B9BD5">
                  <a:lumMod val="105000"/>
                  <a:satMod val="103000"/>
                  <a:tint val="73000"/>
                </a:srgbClr>
              </a:gs>
              <a:gs pos="100000">
                <a:srgbClr val="5B9BD5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6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宋体" panose="02010600030101010101" pitchFamily="2" charset="-122"/>
              <a:cs typeface="+mn-cs"/>
            </a:endParaRPr>
          </a:p>
        </p:txBody>
      </p:sp>
      <p:graphicFrame>
        <p:nvGraphicFramePr>
          <p:cNvPr id="39" name="表格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4638963"/>
              </p:ext>
            </p:extLst>
          </p:nvPr>
        </p:nvGraphicFramePr>
        <p:xfrm>
          <a:off x="7326303" y="4260034"/>
          <a:ext cx="1759961" cy="228600"/>
        </p:xfrm>
        <a:graphic>
          <a:graphicData uri="http://schemas.openxmlformats.org/drawingml/2006/table">
            <a:tbl>
              <a:tblPr/>
              <a:tblGrid>
                <a:gridCol w="1759961"/>
              </a:tblGrid>
              <a:tr h="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8035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935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835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关键词可定义</a:t>
                      </a:r>
                    </a:p>
                  </a:txBody>
                  <a:tcPr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20000"/>
                        <a:lumOff val="8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40" name="TextBox 145"/>
          <p:cNvSpPr txBox="1"/>
          <p:nvPr/>
        </p:nvSpPr>
        <p:spPr>
          <a:xfrm>
            <a:off x="4258114" y="3520582"/>
            <a:ext cx="2355529" cy="288506"/>
          </a:xfrm>
          <a:prstGeom prst="rect">
            <a:avLst/>
          </a:prstGeom>
          <a:solidFill>
            <a:srgbClr val="8AC58A"/>
          </a:solidFill>
        </p:spPr>
        <p:txBody>
          <a:bodyPr wrap="square" lIns="36000" rIns="36000" rtlCol="0" anchor="ctr">
            <a:noAutofit/>
          </a:bodyPr>
          <a:lstStyle>
            <a:defPPr>
              <a:defRPr lang="en-US"/>
            </a:defPPr>
            <a:lvl1pPr marR="0" lv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 kumimoji="0" sz="10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zh-CN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义务履行工具</a:t>
            </a:r>
            <a:endParaRPr kumimoji="0" lang="en-US" altLang="zh-CN" sz="12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1" name="图片 4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097" y="4799385"/>
            <a:ext cx="8624229" cy="1726454"/>
          </a:xfrm>
          <a:prstGeom prst="rect">
            <a:avLst/>
          </a:prstGeom>
        </p:spPr>
      </p:pic>
      <p:pic>
        <p:nvPicPr>
          <p:cNvPr id="42" name="图片 4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8306" y="2105076"/>
            <a:ext cx="2638292" cy="2027684"/>
          </a:xfrm>
          <a:prstGeom prst="rect">
            <a:avLst/>
          </a:prstGeom>
        </p:spPr>
      </p:pic>
      <p:sp>
        <p:nvSpPr>
          <p:cNvPr id="43" name="矩形 42"/>
          <p:cNvSpPr/>
          <p:nvPr/>
        </p:nvSpPr>
        <p:spPr>
          <a:xfrm>
            <a:off x="8902904" y="4799385"/>
            <a:ext cx="29636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、提供合规看板，展示分支上各仓的开源合规扫描信息</a:t>
            </a:r>
            <a:endParaRPr lang="en-US" altLang="zh-CN" sz="1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buAutoNum type="arabicPeriod"/>
            </a:pP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1550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5"/>
          <p:cNvSpPr txBox="1"/>
          <p:nvPr/>
        </p:nvSpPr>
        <p:spPr>
          <a:xfrm>
            <a:off x="311296" y="167242"/>
            <a:ext cx="115758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合规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SIG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工作思路：完善社区全周期的合规治理能力，打造中国合规治理标杆社区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631162" y="701810"/>
            <a:ext cx="10119946" cy="4529548"/>
            <a:chOff x="1046284" y="1067600"/>
            <a:chExt cx="9557239" cy="4332386"/>
          </a:xfrm>
        </p:grpSpPr>
        <p:sp>
          <p:nvSpPr>
            <p:cNvPr id="43" name="矩形 42"/>
            <p:cNvSpPr/>
            <p:nvPr/>
          </p:nvSpPr>
          <p:spPr>
            <a:xfrm>
              <a:off x="1046284" y="1067600"/>
              <a:ext cx="9557239" cy="4332386"/>
            </a:xfrm>
            <a:prstGeom prst="rect">
              <a:avLst/>
            </a:prstGeom>
            <a:noFill/>
            <a:ln w="6350" cap="flat" cmpd="sng" algn="ctr">
              <a:solidFill>
                <a:srgbClr val="1D1D1A"/>
              </a:solidFill>
              <a:prstDash val="solid"/>
              <a:miter lim="800000"/>
            </a:ln>
            <a:effectLst/>
          </p:spPr>
          <p:txBody>
            <a:bodyPr rtlCol="0" anchor="t" anchorCtr="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600" b="1" dirty="0">
                  <a:solidFill>
                    <a:srgbClr val="1D1D1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工具平台建设</a:t>
              </a:r>
              <a:r>
                <a:rPr lang="zh-CN" altLang="en-US" sz="1600" b="1" dirty="0" smtClean="0">
                  <a:solidFill>
                    <a:srgbClr val="1D1D1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：覆盖社区全周期活动的合</a:t>
              </a:r>
              <a:r>
                <a:rPr lang="zh-CN" altLang="en-US" sz="1600" b="1" dirty="0">
                  <a:solidFill>
                    <a:srgbClr val="1D1D1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规治理平台</a:t>
              </a:r>
            </a:p>
          </p:txBody>
        </p:sp>
        <p:sp>
          <p:nvSpPr>
            <p:cNvPr id="44" name="圆角矩形 91"/>
            <p:cNvSpPr/>
            <p:nvPr/>
          </p:nvSpPr>
          <p:spPr>
            <a:xfrm>
              <a:off x="1292088" y="1918182"/>
              <a:ext cx="793711" cy="320740"/>
            </a:xfrm>
            <a:prstGeom prst="roundRect">
              <a:avLst>
                <a:gd name="adj" fmla="val 10000"/>
              </a:avLst>
            </a:prstGeom>
            <a:solidFill>
              <a:srgbClr val="0070C0"/>
            </a:solidFill>
            <a:ln w="25400" cap="flat" cmpd="sng" algn="ctr"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  <p:txBody>
            <a:bodyPr lIns="102844" tIns="51423" rIns="102844" bIns="51423" anchor="ctr"/>
            <a:lstStyle/>
            <a:p>
              <a:pPr algn="ctr" defTabSz="913669"/>
              <a:r>
                <a:rPr lang="zh-CN" altLang="en-US" sz="1100" dirty="0" smtClea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来源可信</a:t>
              </a:r>
              <a:endParaRPr lang="zh-CN" altLang="en-US" sz="11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7" name="TextBox 63"/>
            <p:cNvSpPr txBox="1"/>
            <p:nvPr/>
          </p:nvSpPr>
          <p:spPr>
            <a:xfrm>
              <a:off x="3103163" y="2541655"/>
              <a:ext cx="1188000" cy="223283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>
              <a:solidFill>
                <a:srgbClr val="E9002F"/>
              </a:solidFill>
            </a:ln>
          </p:spPr>
          <p:txBody>
            <a:bodyPr wrap="square" lIns="102844" tIns="51423" rIns="102844" bIns="51423" rtlCol="0" anchor="ctr">
              <a:noAutofit/>
            </a:bodyPr>
            <a:lstStyle/>
            <a:p>
              <a:pPr algn="ctr" defTabSz="913669">
                <a:defRPr/>
              </a:pPr>
              <a:r>
                <a:rPr lang="en-US" altLang="zh-CN" sz="1000" kern="0" dirty="0" smtClean="0">
                  <a:solidFill>
                    <a:srgbClr val="666666">
                      <a:lumMod val="75000"/>
                    </a:srgbClr>
                  </a:solidFill>
                  <a:effectLst>
                    <a:glow rad="63500">
                      <a:srgbClr val="FFFFFF">
                        <a:satMod val="175000"/>
                        <a:alpha val="40000"/>
                      </a:srgbClr>
                    </a:glo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Arial Unicode MS" pitchFamily="34" charset="-122"/>
                </a:rPr>
                <a:t>EOX</a:t>
              </a:r>
              <a:r>
                <a:rPr lang="zh-CN" altLang="en-US" sz="1000" kern="0" dirty="0" smtClean="0">
                  <a:solidFill>
                    <a:srgbClr val="666666">
                      <a:lumMod val="75000"/>
                    </a:srgbClr>
                  </a:solidFill>
                  <a:effectLst>
                    <a:glow rad="63500">
                      <a:srgbClr val="FFFFFF">
                        <a:satMod val="175000"/>
                        <a:alpha val="40000"/>
                      </a:srgbClr>
                    </a:glo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Arial Unicode MS" pitchFamily="34" charset="-122"/>
                </a:rPr>
                <a:t>生命周期信息</a:t>
              </a:r>
              <a:endParaRPr lang="zh-CN" altLang="en-US" sz="1000" kern="0" dirty="0">
                <a:solidFill>
                  <a:srgbClr val="666666">
                    <a:lumMod val="75000"/>
                  </a:srgbClr>
                </a:solidFill>
                <a:effectLst>
                  <a:glow rad="63500">
                    <a:srgbClr val="FFFFFF">
                      <a:satMod val="175000"/>
                      <a:alpha val="40000"/>
                    </a:srgb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Arial Unicode MS" pitchFamily="34" charset="-122"/>
              </a:endParaRPr>
            </a:p>
          </p:txBody>
        </p:sp>
        <p:sp>
          <p:nvSpPr>
            <p:cNvPr id="48" name="圆角矩形 47"/>
            <p:cNvSpPr/>
            <p:nvPr/>
          </p:nvSpPr>
          <p:spPr bwMode="auto">
            <a:xfrm>
              <a:off x="3034814" y="2324966"/>
              <a:ext cx="1292623" cy="800920"/>
            </a:xfrm>
            <a:prstGeom prst="roundRect">
              <a:avLst>
                <a:gd name="adj" fmla="val 3729"/>
              </a:avLst>
            </a:prstGeom>
            <a:noFill/>
            <a:ln w="12700" cap="flat" cmpd="sng" algn="ctr">
              <a:solidFill>
                <a:srgbClr val="E9002F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8505" tIns="7200" rIns="78505" bIns="39253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defTabSz="794559">
                <a:defRPr/>
              </a:pPr>
              <a:r>
                <a:rPr lang="zh-CN" altLang="en-US" sz="1000" b="1" kern="0" dirty="0" smtClean="0">
                  <a:solidFill>
                    <a:srgbClr val="1D1D1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生命周期分析</a:t>
              </a:r>
              <a:endParaRPr lang="zh-CN" altLang="en-US" sz="1000" b="1" kern="0" dirty="0">
                <a:solidFill>
                  <a:srgbClr val="1D1D1A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1" name="圆角矩形 50"/>
            <p:cNvSpPr/>
            <p:nvPr/>
          </p:nvSpPr>
          <p:spPr bwMode="auto">
            <a:xfrm>
              <a:off x="4490078" y="2324962"/>
              <a:ext cx="1320897" cy="1372363"/>
            </a:xfrm>
            <a:prstGeom prst="roundRect">
              <a:avLst>
                <a:gd name="adj" fmla="val 3729"/>
              </a:avLst>
            </a:prstGeom>
            <a:noFill/>
            <a:ln w="12700" cap="flat" cmpd="sng" algn="ctr">
              <a:solidFill>
                <a:srgbClr val="92D05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8505" tIns="7200" rIns="78505" bIns="39253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defTabSz="794559"/>
              <a:r>
                <a:rPr lang="zh-CN" altLang="en-US" sz="1000" b="1" kern="0" dirty="0" smtClean="0">
                  <a:solidFill>
                    <a:srgbClr val="1D1D1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源代码合</a:t>
              </a:r>
              <a:r>
                <a:rPr lang="zh-CN" altLang="en-US" sz="1000" b="1" kern="0" dirty="0">
                  <a:solidFill>
                    <a:srgbClr val="1D1D1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规扫描</a:t>
              </a:r>
            </a:p>
          </p:txBody>
        </p:sp>
        <p:sp>
          <p:nvSpPr>
            <p:cNvPr id="52" name="TextBox 63"/>
            <p:cNvSpPr txBox="1"/>
            <p:nvPr/>
          </p:nvSpPr>
          <p:spPr>
            <a:xfrm>
              <a:off x="4543448" y="2592874"/>
              <a:ext cx="1188000" cy="215128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>
              <a:solidFill>
                <a:srgbClr val="00B050"/>
              </a:solidFill>
            </a:ln>
          </p:spPr>
          <p:txBody>
            <a:bodyPr wrap="square" lIns="102844" tIns="51423" rIns="102844" bIns="51423" rtlCol="0" anchor="ctr">
              <a:noAutofit/>
            </a:bodyPr>
            <a:lstStyle>
              <a:lvl1pPr algn="ctr" defTabSz="913669">
                <a:defRPr sz="900" kern="0">
                  <a:solidFill>
                    <a:srgbClr val="666666">
                      <a:lumMod val="75000"/>
                    </a:srgbClr>
                  </a:solidFill>
                  <a:effectLst>
                    <a:glow rad="63500">
                      <a:srgbClr val="FFFFFF">
                        <a:satMod val="175000"/>
                        <a:alpha val="40000"/>
                      </a:srgbClr>
                    </a:glow>
                  </a:effectLst>
                  <a:latin typeface="微软雅黑" pitchFamily="34" charset="-122"/>
                  <a:ea typeface="微软雅黑" pitchFamily="34" charset="-122"/>
                  <a:cs typeface="Arial Unicode MS" pitchFamily="34" charset="-122"/>
                </a:defRPr>
              </a:lvl1pPr>
            </a:lstStyle>
            <a:p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许可证头扫描</a:t>
              </a:r>
            </a:p>
          </p:txBody>
        </p:sp>
        <p:sp>
          <p:nvSpPr>
            <p:cNvPr id="57" name="圆角矩形 91"/>
            <p:cNvSpPr/>
            <p:nvPr/>
          </p:nvSpPr>
          <p:spPr>
            <a:xfrm>
              <a:off x="5334718" y="1921709"/>
              <a:ext cx="776241" cy="325472"/>
            </a:xfrm>
            <a:prstGeom prst="rect">
              <a:avLst/>
            </a:prstGeom>
            <a:solidFill>
              <a:srgbClr val="0070C0"/>
            </a:solidFill>
            <a:ln w="25400" cap="flat" cmpd="sng" algn="ctr"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  <p:txBody>
            <a:bodyPr lIns="102844" tIns="51423" rIns="102844" bIns="51423" anchor="ctr"/>
            <a:lstStyle/>
            <a:p>
              <a:pPr algn="ctr" defTabSz="913669"/>
              <a:r>
                <a:rPr lang="zh-CN" altLang="en-US" sz="11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开源使用合规</a:t>
              </a:r>
              <a:endParaRPr lang="en-US" altLang="zh-CN" sz="11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2" name="TextBox 63"/>
            <p:cNvSpPr txBox="1"/>
            <p:nvPr/>
          </p:nvSpPr>
          <p:spPr>
            <a:xfrm>
              <a:off x="1410054" y="2520896"/>
              <a:ext cx="1396800" cy="223283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>
              <a:solidFill>
                <a:srgbClr val="00B050"/>
              </a:solidFill>
            </a:ln>
          </p:spPr>
          <p:txBody>
            <a:bodyPr wrap="square" lIns="102844" tIns="51423" rIns="102844" bIns="51423" rtlCol="0" anchor="ctr">
              <a:noAutofit/>
            </a:bodyPr>
            <a:lstStyle>
              <a:lvl1pPr algn="ctr" defTabSz="913669">
                <a:defRPr sz="1000" kern="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glow rad="63500">
                      <a:srgbClr val="FFFFFF">
                        <a:satMod val="175000"/>
                        <a:alpha val="40000"/>
                      </a:srgbClr>
                    </a:glow>
                  </a:effectLst>
                  <a:latin typeface="微软雅黑" pitchFamily="34" charset="-122"/>
                  <a:ea typeface="微软雅黑" pitchFamily="34" charset="-122"/>
                  <a:cs typeface="Arial Unicode MS" pitchFamily="34" charset="-122"/>
                </a:defRPr>
              </a:lvl1pPr>
            </a:lstStyle>
            <a:p>
              <a:r>
                <a:rPr lang="zh-CN" altLang="en-US" dirty="0"/>
                <a:t>非准入</a:t>
              </a:r>
              <a:r>
                <a:rPr lang="en-US" altLang="zh-CN" dirty="0"/>
                <a:t>license</a:t>
              </a:r>
              <a:r>
                <a:rPr lang="zh-CN" altLang="en-US" dirty="0"/>
                <a:t>预警</a:t>
              </a:r>
            </a:p>
          </p:txBody>
        </p:sp>
        <p:sp>
          <p:nvSpPr>
            <p:cNvPr id="63" name="圆角矩形 62"/>
            <p:cNvSpPr/>
            <p:nvPr/>
          </p:nvSpPr>
          <p:spPr bwMode="auto">
            <a:xfrm>
              <a:off x="1335396" y="2324966"/>
              <a:ext cx="1558380" cy="802838"/>
            </a:xfrm>
            <a:prstGeom prst="roundRect">
              <a:avLst>
                <a:gd name="adj" fmla="val 3729"/>
              </a:avLst>
            </a:prstGeom>
            <a:noFill/>
            <a:ln w="12700" cap="flat" cmpd="sng" algn="ctr">
              <a:solidFill>
                <a:srgbClr val="92D05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8505" tIns="7200" rIns="78505" bIns="39253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defTabSz="794559"/>
              <a:r>
                <a:rPr lang="en-US" altLang="zh-CN" sz="1000" b="1" kern="0" dirty="0">
                  <a:solidFill>
                    <a:srgbClr val="1D1D1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License</a:t>
              </a:r>
              <a:r>
                <a:rPr lang="zh-CN" altLang="en-US" sz="1000" b="1" kern="0" dirty="0">
                  <a:solidFill>
                    <a:srgbClr val="1D1D1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准入分析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1410054" y="2821881"/>
              <a:ext cx="1396800" cy="223283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>
              <a:solidFill>
                <a:srgbClr val="00B050"/>
              </a:solidFill>
            </a:ln>
          </p:spPr>
          <p:txBody>
            <a:bodyPr wrap="square" lIns="102844" tIns="51423" rIns="102844" bIns="51423" rtlCol="0" anchor="ctr">
              <a:noAutofit/>
            </a:bodyPr>
            <a:lstStyle>
              <a:lvl1pPr algn="ctr" defTabSz="913669">
                <a:defRPr sz="1000" kern="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glow rad="63500">
                      <a:srgbClr val="FFFFFF">
                        <a:satMod val="175000"/>
                        <a:alpha val="40000"/>
                      </a:srgbClr>
                    </a:glow>
                  </a:effectLst>
                  <a:latin typeface="微软雅黑" pitchFamily="34" charset="-122"/>
                  <a:ea typeface="微软雅黑" pitchFamily="34" charset="-122"/>
                  <a:cs typeface="Arial Unicode MS" pitchFamily="34" charset="-122"/>
                </a:defRPr>
              </a:lvl1pPr>
            </a:lstStyle>
            <a:p>
              <a:r>
                <a:rPr lang="zh-CN" altLang="en-US" dirty="0"/>
                <a:t>文件级</a:t>
              </a:r>
              <a:r>
                <a:rPr lang="en-US" altLang="zh-CN" dirty="0"/>
                <a:t>license</a:t>
              </a:r>
              <a:r>
                <a:rPr lang="zh-CN" altLang="en-US" dirty="0"/>
                <a:t>分析</a:t>
              </a:r>
            </a:p>
          </p:txBody>
        </p:sp>
        <p:sp>
          <p:nvSpPr>
            <p:cNvPr id="69" name="矩形 68"/>
            <p:cNvSpPr/>
            <p:nvPr/>
          </p:nvSpPr>
          <p:spPr>
            <a:xfrm>
              <a:off x="1292089" y="1513855"/>
              <a:ext cx="3025927" cy="294011"/>
            </a:xfrm>
            <a:prstGeom prst="rect">
              <a:avLst/>
            </a:prstGeom>
            <a:solidFill>
              <a:schemeClr val="tx1">
                <a:lumMod val="25000"/>
                <a:lumOff val="75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204">
                <a:defRPr/>
              </a:pPr>
              <a:r>
                <a:rPr lang="zh-CN" altLang="en-US" sz="1400" b="1" kern="0" dirty="0" smtClean="0">
                  <a:solidFill>
                    <a:srgbClr val="1D1D1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开源软件引入</a:t>
              </a:r>
              <a:endParaRPr lang="zh-CN" altLang="en-US" sz="1400" b="1" kern="0" dirty="0">
                <a:solidFill>
                  <a:srgbClr val="1D1D1A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0" name="矩形 69"/>
            <p:cNvSpPr/>
            <p:nvPr/>
          </p:nvSpPr>
          <p:spPr>
            <a:xfrm>
              <a:off x="4490076" y="1513855"/>
              <a:ext cx="3440473" cy="294011"/>
            </a:xfrm>
            <a:prstGeom prst="rect">
              <a:avLst/>
            </a:prstGeom>
            <a:solidFill>
              <a:schemeClr val="tx1">
                <a:lumMod val="25000"/>
                <a:lumOff val="75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204">
                <a:defRPr/>
              </a:pPr>
              <a:r>
                <a:rPr lang="zh-CN" altLang="en-US" sz="1400" b="1" kern="0" dirty="0" smtClean="0">
                  <a:solidFill>
                    <a:srgbClr val="1D1D1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社区开发</a:t>
              </a:r>
              <a:endParaRPr lang="zh-CN" altLang="en-US" sz="1400" b="1" kern="0" dirty="0">
                <a:solidFill>
                  <a:srgbClr val="1D1D1A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1" name="矩形 70"/>
            <p:cNvSpPr/>
            <p:nvPr/>
          </p:nvSpPr>
          <p:spPr>
            <a:xfrm>
              <a:off x="8140067" y="1536468"/>
              <a:ext cx="2141159" cy="294011"/>
            </a:xfrm>
            <a:prstGeom prst="rect">
              <a:avLst/>
            </a:prstGeom>
            <a:solidFill>
              <a:schemeClr val="tx1">
                <a:lumMod val="25000"/>
                <a:lumOff val="75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204">
                <a:defRPr/>
              </a:pPr>
              <a:r>
                <a:rPr lang="zh-CN" altLang="en-US" sz="1400" b="1" kern="0" dirty="0">
                  <a:solidFill>
                    <a:srgbClr val="1D1D1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发布</a:t>
              </a:r>
            </a:p>
          </p:txBody>
        </p:sp>
        <p:sp>
          <p:nvSpPr>
            <p:cNvPr id="81" name="圆角矩形 91"/>
            <p:cNvSpPr/>
            <p:nvPr/>
          </p:nvSpPr>
          <p:spPr>
            <a:xfrm>
              <a:off x="4480395" y="1918182"/>
              <a:ext cx="777503" cy="320740"/>
            </a:xfrm>
            <a:prstGeom prst="rect">
              <a:avLst/>
            </a:prstGeom>
            <a:solidFill>
              <a:srgbClr val="0070C0"/>
            </a:solidFill>
            <a:ln w="25400" cap="flat" cmpd="sng" algn="ctr"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  <p:txBody>
            <a:bodyPr lIns="102844" tIns="51423" rIns="102844" bIns="51423" anchor="ctr"/>
            <a:lstStyle/>
            <a:p>
              <a:pPr algn="ctr" defTabSz="913669"/>
              <a:r>
                <a:rPr lang="zh-CN" altLang="en-US" sz="11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开源</a:t>
              </a:r>
              <a:r>
                <a:rPr lang="zh-CN" altLang="en-US" sz="1100" dirty="0" smtClea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贡献</a:t>
              </a:r>
              <a:r>
                <a:rPr lang="zh-CN" altLang="en-US" sz="11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合规</a:t>
              </a:r>
              <a:endParaRPr lang="en-US" altLang="zh-CN" sz="11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2" name="圆角矩形 81"/>
            <p:cNvSpPr/>
            <p:nvPr/>
          </p:nvSpPr>
          <p:spPr bwMode="auto">
            <a:xfrm>
              <a:off x="5905494" y="2324964"/>
              <a:ext cx="1332000" cy="1178282"/>
            </a:xfrm>
            <a:prstGeom prst="roundRect">
              <a:avLst>
                <a:gd name="adj" fmla="val 3729"/>
              </a:avLst>
            </a:prstGeom>
            <a:noFill/>
            <a:ln w="12700" cap="flat" cmpd="sng" algn="ctr">
              <a:solidFill>
                <a:srgbClr val="92D05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8505" tIns="7200" rIns="78505" bIns="39253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defTabSz="794559"/>
              <a:r>
                <a:rPr lang="zh-CN" altLang="en-US" sz="1000" b="1" kern="0" dirty="0" smtClean="0">
                  <a:solidFill>
                    <a:srgbClr val="1D1D1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商标术语贸易合规</a:t>
              </a:r>
              <a:endParaRPr lang="zh-CN" altLang="en-US" sz="1000" b="1" kern="0" dirty="0">
                <a:solidFill>
                  <a:srgbClr val="1D1D1A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3" name="TextBox 63"/>
            <p:cNvSpPr txBox="1"/>
            <p:nvPr/>
          </p:nvSpPr>
          <p:spPr>
            <a:xfrm>
              <a:off x="5988589" y="2622184"/>
              <a:ext cx="1165805" cy="303165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>
              <a:solidFill>
                <a:srgbClr val="00B050"/>
              </a:solidFill>
            </a:ln>
          </p:spPr>
          <p:txBody>
            <a:bodyPr wrap="square" lIns="102844" tIns="51423" rIns="102844" bIns="51423" rtlCol="0" anchor="ctr">
              <a:noAutofit/>
            </a:bodyPr>
            <a:lstStyle/>
            <a:p>
              <a:pPr algn="ctr" defTabSz="913669">
                <a:defRPr/>
              </a:pPr>
              <a:r>
                <a:rPr lang="zh-CN" altLang="en-US" sz="1000" kern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glow rad="63500">
                      <a:srgbClr val="FFFFFF">
                        <a:satMod val="175000"/>
                        <a:alpha val="40000"/>
                      </a:srgbClr>
                    </a:glow>
                  </a:effectLst>
                  <a:latin typeface="微软雅黑" pitchFamily="34" charset="-122"/>
                  <a:ea typeface="微软雅黑" pitchFamily="34" charset="-122"/>
                  <a:cs typeface="Arial Unicode MS" pitchFamily="34" charset="-122"/>
                </a:rPr>
                <a:t>术语</a:t>
              </a:r>
              <a:r>
                <a:rPr lang="zh-CN" altLang="en-US" sz="100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glow rad="63500">
                      <a:srgbClr val="FFFFFF">
                        <a:satMod val="175000"/>
                        <a:alpha val="40000"/>
                      </a:srgbClr>
                    </a:glow>
                  </a:effectLst>
                  <a:latin typeface="微软雅黑" pitchFamily="34" charset="-122"/>
                  <a:ea typeface="微软雅黑" pitchFamily="34" charset="-122"/>
                  <a:cs typeface="Arial Unicode MS" pitchFamily="34" charset="-122"/>
                </a:rPr>
                <a:t>敏感词扫描</a:t>
              </a:r>
            </a:p>
          </p:txBody>
        </p:sp>
        <p:sp>
          <p:nvSpPr>
            <p:cNvPr id="88" name="圆角矩形 87"/>
            <p:cNvSpPr/>
            <p:nvPr/>
          </p:nvSpPr>
          <p:spPr bwMode="auto">
            <a:xfrm>
              <a:off x="8155118" y="2347579"/>
              <a:ext cx="2112604" cy="909941"/>
            </a:xfrm>
            <a:prstGeom prst="roundRect">
              <a:avLst>
                <a:gd name="adj" fmla="val 3729"/>
              </a:avLst>
            </a:prstGeom>
            <a:noFill/>
            <a:ln w="12700" cap="flat" cmpd="sng" algn="ctr">
              <a:solidFill>
                <a:srgbClr val="E9002F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8505" tIns="7200" rIns="78505" bIns="39253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defTabSz="794559">
                <a:defRPr/>
              </a:pPr>
              <a:r>
                <a:rPr lang="en-US" altLang="zh-CN" sz="1000" b="1" kern="0" dirty="0">
                  <a:solidFill>
                    <a:srgbClr val="1D1D1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License</a:t>
              </a:r>
              <a:r>
                <a:rPr lang="zh-CN" altLang="en-US" sz="1000" b="1" kern="0" dirty="0">
                  <a:solidFill>
                    <a:srgbClr val="1D1D1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兼容性分析</a:t>
              </a:r>
            </a:p>
          </p:txBody>
        </p:sp>
        <p:sp>
          <p:nvSpPr>
            <p:cNvPr id="89" name="TextBox 63"/>
            <p:cNvSpPr txBox="1"/>
            <p:nvPr/>
          </p:nvSpPr>
          <p:spPr>
            <a:xfrm>
              <a:off x="8239401" y="2570376"/>
              <a:ext cx="1920619" cy="267924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>
              <a:solidFill>
                <a:schemeClr val="accent3"/>
              </a:solidFill>
            </a:ln>
          </p:spPr>
          <p:txBody>
            <a:bodyPr wrap="square" lIns="102844" tIns="51423" rIns="102844" bIns="51423" rtlCol="0" anchor="ctr">
              <a:noAutofit/>
            </a:bodyPr>
            <a:lstStyle/>
            <a:p>
              <a:pPr algn="ctr" defTabSz="913669">
                <a:defRPr/>
              </a:pPr>
              <a:r>
                <a:rPr lang="zh-CN" altLang="en-US" sz="1000" kern="0" dirty="0" smtClean="0">
                  <a:solidFill>
                    <a:srgbClr val="666666">
                      <a:lumMod val="75000"/>
                    </a:srgbClr>
                  </a:solidFill>
                  <a:effectLst>
                    <a:glow rad="63500">
                      <a:srgbClr val="FFFFFF">
                        <a:satMod val="175000"/>
                        <a:alpha val="40000"/>
                      </a:srgbClr>
                    </a:glow>
                  </a:effectLst>
                  <a:latin typeface="微软雅黑" pitchFamily="34" charset="-122"/>
                  <a:ea typeface="微软雅黑" pitchFamily="34" charset="-122"/>
                  <a:cs typeface="Arial Unicode MS" pitchFamily="34" charset="-122"/>
                </a:rPr>
                <a:t>全量视角</a:t>
              </a:r>
              <a:r>
                <a:rPr lang="en-US" altLang="zh-CN" sz="1000" kern="0" dirty="0" smtClean="0">
                  <a:solidFill>
                    <a:srgbClr val="666666">
                      <a:lumMod val="75000"/>
                    </a:srgbClr>
                  </a:solidFill>
                  <a:effectLst>
                    <a:glow rad="63500">
                      <a:srgbClr val="FFFFFF">
                        <a:satMod val="175000"/>
                        <a:alpha val="40000"/>
                      </a:srgbClr>
                    </a:glow>
                  </a:effectLst>
                  <a:latin typeface="微软雅黑" pitchFamily="34" charset="-122"/>
                  <a:ea typeface="微软雅黑" pitchFamily="34" charset="-122"/>
                  <a:cs typeface="Arial Unicode MS" pitchFamily="34" charset="-122"/>
                </a:rPr>
                <a:t>License</a:t>
              </a:r>
              <a:r>
                <a:rPr lang="zh-CN" altLang="en-US" sz="1000" kern="0" dirty="0">
                  <a:solidFill>
                    <a:srgbClr val="666666">
                      <a:lumMod val="75000"/>
                    </a:srgbClr>
                  </a:solidFill>
                  <a:effectLst>
                    <a:glow rad="63500">
                      <a:srgbClr val="FFFFFF">
                        <a:satMod val="175000"/>
                        <a:alpha val="40000"/>
                      </a:srgbClr>
                    </a:glow>
                  </a:effectLst>
                  <a:latin typeface="微软雅黑" pitchFamily="34" charset="-122"/>
                  <a:ea typeface="微软雅黑" pitchFamily="34" charset="-122"/>
                  <a:cs typeface="Arial Unicode MS" pitchFamily="34" charset="-122"/>
                </a:rPr>
                <a:t>兼容性分析</a:t>
              </a:r>
            </a:p>
          </p:txBody>
        </p:sp>
        <p:sp>
          <p:nvSpPr>
            <p:cNvPr id="91" name="圆角矩形 91"/>
            <p:cNvSpPr/>
            <p:nvPr/>
          </p:nvSpPr>
          <p:spPr>
            <a:xfrm>
              <a:off x="8140067" y="1940795"/>
              <a:ext cx="2141159" cy="320740"/>
            </a:xfrm>
            <a:prstGeom prst="rect">
              <a:avLst/>
            </a:prstGeom>
            <a:solidFill>
              <a:srgbClr val="0070C0"/>
            </a:solidFill>
            <a:ln w="25400" cap="flat" cmpd="sng" algn="ctr"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  <p:txBody>
            <a:bodyPr lIns="102844" tIns="51423" rIns="102844" bIns="51423" anchor="ctr"/>
            <a:lstStyle/>
            <a:p>
              <a:pPr algn="ctr" defTabSz="913669"/>
              <a:r>
                <a:rPr lang="zh-CN" altLang="en-US" sz="11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开</a:t>
              </a:r>
              <a:r>
                <a:rPr lang="zh-CN" altLang="en-US" sz="1100" dirty="0" smtClea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源</a:t>
              </a:r>
              <a:r>
                <a:rPr lang="zh-CN" altLang="en-US" sz="11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发布</a:t>
              </a:r>
              <a:r>
                <a:rPr lang="zh-CN" altLang="en-US" sz="1100" dirty="0" smtClea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合</a:t>
              </a:r>
              <a:r>
                <a:rPr lang="zh-CN" altLang="en-US" sz="11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规</a:t>
              </a:r>
              <a:endParaRPr lang="en-US" altLang="zh-CN" sz="11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5" name="圆角矩形 94"/>
            <p:cNvSpPr/>
            <p:nvPr/>
          </p:nvSpPr>
          <p:spPr bwMode="auto">
            <a:xfrm>
              <a:off x="8155118" y="3350209"/>
              <a:ext cx="2118614" cy="710145"/>
            </a:xfrm>
            <a:prstGeom prst="roundRect">
              <a:avLst>
                <a:gd name="adj" fmla="val 3729"/>
              </a:avLst>
            </a:prstGeom>
            <a:noFill/>
            <a:ln w="12700" cap="flat" cmpd="sng" algn="ctr">
              <a:solidFill>
                <a:schemeClr val="accent3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8505" tIns="7200" rIns="78505" bIns="39253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defTabSz="794559"/>
              <a:r>
                <a:rPr lang="en-US" altLang="zh-CN" sz="1000" b="1" kern="0" dirty="0">
                  <a:solidFill>
                    <a:srgbClr val="1D1D1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OSS Notice</a:t>
              </a:r>
              <a:r>
                <a:rPr lang="zh-CN" altLang="en-US" sz="1000" b="1" kern="0" dirty="0">
                  <a:solidFill>
                    <a:srgbClr val="1D1D1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自动生成</a:t>
              </a:r>
            </a:p>
          </p:txBody>
        </p:sp>
        <p:sp>
          <p:nvSpPr>
            <p:cNvPr id="102" name="TextBox 63"/>
            <p:cNvSpPr txBox="1"/>
            <p:nvPr/>
          </p:nvSpPr>
          <p:spPr>
            <a:xfrm>
              <a:off x="8211926" y="3572790"/>
              <a:ext cx="1948128" cy="408093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>
              <a:solidFill>
                <a:schemeClr val="accent3"/>
              </a:solidFill>
            </a:ln>
          </p:spPr>
          <p:txBody>
            <a:bodyPr wrap="square" lIns="102844" tIns="51423" rIns="102844" bIns="51423" rtlCol="0" anchor="ctr">
              <a:noAutofit/>
            </a:bodyPr>
            <a:lstStyle>
              <a:lvl1pPr algn="ctr" defTabSz="913669">
                <a:defRPr sz="900" kern="0">
                  <a:solidFill>
                    <a:srgbClr val="666666">
                      <a:lumMod val="75000"/>
                    </a:srgbClr>
                  </a:solidFill>
                  <a:effectLst>
                    <a:glow rad="63500">
                      <a:srgbClr val="FFFFFF">
                        <a:satMod val="175000"/>
                        <a:alpha val="40000"/>
                      </a:srgbClr>
                    </a:glow>
                  </a:effectLst>
                  <a:latin typeface="微软雅黑" pitchFamily="34" charset="-122"/>
                  <a:ea typeface="微软雅黑" pitchFamily="34" charset="-122"/>
                  <a:cs typeface="Arial Unicode MS" pitchFamily="34" charset="-122"/>
                </a:defRPr>
              </a:lvl1pPr>
            </a:lstStyle>
            <a:p>
              <a:r>
                <a:rPr lang="zh-CN" altLang="en-US" sz="1000" dirty="0"/>
                <a:t>二进制发布的项目</a:t>
              </a:r>
              <a:r>
                <a:rPr lang="en-US" altLang="zh-CN" sz="1000" dirty="0"/>
                <a:t>OSS Notice</a:t>
              </a:r>
              <a:r>
                <a:rPr lang="zh-CN" altLang="en-US" sz="1000" dirty="0"/>
                <a:t>自动生成</a:t>
              </a:r>
            </a:p>
          </p:txBody>
        </p:sp>
        <p:sp>
          <p:nvSpPr>
            <p:cNvPr id="110" name="TextBox 63"/>
            <p:cNvSpPr txBox="1"/>
            <p:nvPr/>
          </p:nvSpPr>
          <p:spPr>
            <a:xfrm>
              <a:off x="1466630" y="3414008"/>
              <a:ext cx="1396800" cy="223283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>
              <a:solidFill>
                <a:srgbClr val="E9002F"/>
              </a:solidFill>
            </a:ln>
          </p:spPr>
          <p:txBody>
            <a:bodyPr wrap="square" lIns="102844" tIns="51423" rIns="102844" bIns="51423" rtlCol="0" anchor="ctr">
              <a:noAutofit/>
            </a:bodyPr>
            <a:lstStyle>
              <a:lvl1pPr algn="ctr" defTabSz="913669">
                <a:defRPr sz="900" kern="0">
                  <a:solidFill>
                    <a:srgbClr val="666666">
                      <a:lumMod val="75000"/>
                    </a:srgbClr>
                  </a:solidFill>
                  <a:effectLst>
                    <a:glow rad="63500">
                      <a:srgbClr val="FFFFFF">
                        <a:satMod val="175000"/>
                        <a:alpha val="40000"/>
                      </a:srgbClr>
                    </a:glo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Arial Unicode MS" pitchFamily="34" charset="-122"/>
                </a:defRPr>
              </a:lvl1pPr>
            </a:lstStyle>
            <a:p>
              <a:r>
                <a:rPr lang="zh-CN" altLang="en-US" sz="1000" dirty="0"/>
                <a:t>版本</a:t>
              </a:r>
              <a:r>
                <a:rPr lang="zh-CN" altLang="en-US" sz="1000" dirty="0" smtClean="0"/>
                <a:t>直接引入归</a:t>
              </a:r>
              <a:r>
                <a:rPr lang="zh-CN" altLang="en-US" sz="1000" dirty="0"/>
                <a:t>一分析</a:t>
              </a:r>
            </a:p>
          </p:txBody>
        </p:sp>
        <p:sp>
          <p:nvSpPr>
            <p:cNvPr id="112" name="圆角矩形 111"/>
            <p:cNvSpPr/>
            <p:nvPr/>
          </p:nvSpPr>
          <p:spPr bwMode="auto">
            <a:xfrm>
              <a:off x="1363423" y="3204912"/>
              <a:ext cx="1558380" cy="871185"/>
            </a:xfrm>
            <a:prstGeom prst="roundRect">
              <a:avLst>
                <a:gd name="adj" fmla="val 3729"/>
              </a:avLst>
            </a:prstGeom>
            <a:noFill/>
            <a:ln w="12700" cap="flat" cmpd="sng" algn="ctr">
              <a:solidFill>
                <a:srgbClr val="E9002F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8505" tIns="7200" rIns="78505" bIns="39253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defTabSz="794559"/>
              <a:r>
                <a:rPr lang="zh-CN" altLang="en-US" sz="1000" b="1" kern="0" dirty="0">
                  <a:solidFill>
                    <a:srgbClr val="1D1D1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版本归一化分析</a:t>
              </a:r>
            </a:p>
          </p:txBody>
        </p:sp>
        <p:sp>
          <p:nvSpPr>
            <p:cNvPr id="114" name="圆角矩形 113"/>
            <p:cNvSpPr/>
            <p:nvPr/>
          </p:nvSpPr>
          <p:spPr bwMode="auto">
            <a:xfrm>
              <a:off x="3045411" y="3200117"/>
              <a:ext cx="1292623" cy="875980"/>
            </a:xfrm>
            <a:prstGeom prst="roundRect">
              <a:avLst>
                <a:gd name="adj" fmla="val 3729"/>
              </a:avLst>
            </a:prstGeom>
            <a:noFill/>
            <a:ln w="12700" cap="flat" cmpd="sng" algn="ctr">
              <a:solidFill>
                <a:srgbClr val="E9002F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8505" tIns="7200" rIns="78505" bIns="39253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defTabSz="794559">
                <a:defRPr/>
              </a:pPr>
              <a:r>
                <a:rPr lang="zh-CN" altLang="en-US" sz="1000" b="1" kern="0" dirty="0" smtClean="0">
                  <a:solidFill>
                    <a:srgbClr val="1D1D1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漏洞信息分析</a:t>
              </a:r>
              <a:endParaRPr lang="zh-CN" altLang="en-US" sz="1000" b="1" kern="0" dirty="0">
                <a:solidFill>
                  <a:srgbClr val="1D1D1A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5" name="圆角矩形 114"/>
            <p:cNvSpPr/>
            <p:nvPr/>
          </p:nvSpPr>
          <p:spPr bwMode="auto">
            <a:xfrm>
              <a:off x="1353914" y="4727408"/>
              <a:ext cx="8938108" cy="547952"/>
            </a:xfrm>
            <a:prstGeom prst="roundRect">
              <a:avLst>
                <a:gd name="adj" fmla="val 3729"/>
              </a:avLst>
            </a:prstGeom>
            <a:noFill/>
            <a:ln w="12700" cap="flat" cmpd="sng" algn="ctr">
              <a:solidFill>
                <a:srgbClr val="E9002F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8505" tIns="7200" rIns="78505" bIns="39253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defTabSz="794559">
                <a:defRPr/>
              </a:pPr>
              <a:r>
                <a:rPr lang="zh-CN" altLang="en-US" sz="1000" b="1" kern="0" dirty="0">
                  <a:solidFill>
                    <a:srgbClr val="1D1D1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开</a:t>
              </a:r>
              <a:r>
                <a:rPr lang="zh-CN" altLang="en-US" sz="1000" b="1" kern="0" dirty="0" smtClean="0">
                  <a:solidFill>
                    <a:srgbClr val="1D1D1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源软件信息树</a:t>
              </a:r>
              <a:endParaRPr lang="zh-CN" altLang="en-US" sz="1000" b="1" kern="0" dirty="0">
                <a:solidFill>
                  <a:srgbClr val="1D1D1A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6" name="TextBox 63"/>
            <p:cNvSpPr txBox="1"/>
            <p:nvPr/>
          </p:nvSpPr>
          <p:spPr>
            <a:xfrm>
              <a:off x="3118207" y="4943276"/>
              <a:ext cx="1664616" cy="223283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>
              <a:solidFill>
                <a:srgbClr val="E9002F"/>
              </a:solidFill>
            </a:ln>
          </p:spPr>
          <p:txBody>
            <a:bodyPr wrap="square" lIns="102844" tIns="51423" rIns="102844" bIns="51423" rtlCol="0" anchor="ctr">
              <a:noAutofit/>
            </a:bodyPr>
            <a:lstStyle>
              <a:lvl1pPr algn="ctr" defTabSz="913669">
                <a:defRPr sz="900" kern="0">
                  <a:solidFill>
                    <a:srgbClr val="666666">
                      <a:lumMod val="75000"/>
                    </a:srgbClr>
                  </a:solidFill>
                  <a:effectLst>
                    <a:glow rad="63500">
                      <a:srgbClr val="FFFFFF">
                        <a:satMod val="175000"/>
                        <a:alpha val="40000"/>
                      </a:srgbClr>
                    </a:glo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Arial Unicode MS" pitchFamily="34" charset="-122"/>
                </a:defRPr>
              </a:lvl1pPr>
            </a:lstStyle>
            <a:p>
              <a:r>
                <a:rPr lang="zh-CN" altLang="en-US" sz="1000" dirty="0" smtClean="0"/>
                <a:t>全量被动依赖软件成分</a:t>
              </a:r>
              <a:r>
                <a:rPr lang="zh-CN" altLang="en-US" sz="1000" dirty="0"/>
                <a:t>分析</a:t>
              </a:r>
            </a:p>
          </p:txBody>
        </p:sp>
        <p:sp>
          <p:nvSpPr>
            <p:cNvPr id="117" name="TextBox 63"/>
            <p:cNvSpPr txBox="1"/>
            <p:nvPr/>
          </p:nvSpPr>
          <p:spPr>
            <a:xfrm>
              <a:off x="6644900" y="4932795"/>
              <a:ext cx="1185185" cy="223283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>
              <a:solidFill>
                <a:srgbClr val="E9002F"/>
              </a:solidFill>
            </a:ln>
          </p:spPr>
          <p:txBody>
            <a:bodyPr wrap="square" lIns="102844" tIns="51423" rIns="102844" bIns="51423" rtlCol="0" anchor="ctr">
              <a:noAutofit/>
            </a:bodyPr>
            <a:lstStyle>
              <a:lvl1pPr algn="ctr" defTabSz="913669">
                <a:defRPr sz="900" kern="0">
                  <a:solidFill>
                    <a:srgbClr val="666666">
                      <a:lumMod val="75000"/>
                    </a:srgbClr>
                  </a:solidFill>
                  <a:effectLst>
                    <a:glow rad="63500">
                      <a:srgbClr val="FFFFFF">
                        <a:satMod val="175000"/>
                        <a:alpha val="40000"/>
                      </a:srgbClr>
                    </a:glo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Arial Unicode MS" pitchFamily="34" charset="-122"/>
                </a:defRPr>
              </a:lvl1pPr>
            </a:lstStyle>
            <a:p>
              <a:r>
                <a:rPr lang="zh-CN" altLang="en-US" sz="1000" dirty="0"/>
                <a:t>责任田及</a:t>
              </a:r>
              <a:r>
                <a:rPr lang="en-US" altLang="zh-CN" sz="1000" dirty="0"/>
                <a:t>Owner</a:t>
              </a:r>
              <a:endParaRPr lang="zh-CN" altLang="en-US" sz="1000" dirty="0"/>
            </a:p>
          </p:txBody>
        </p:sp>
        <p:sp>
          <p:nvSpPr>
            <p:cNvPr id="118" name="TextBox 63"/>
            <p:cNvSpPr txBox="1"/>
            <p:nvPr/>
          </p:nvSpPr>
          <p:spPr>
            <a:xfrm>
              <a:off x="4959379" y="4945252"/>
              <a:ext cx="1525937" cy="223283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>
              <a:solidFill>
                <a:srgbClr val="E9002F"/>
              </a:solidFill>
            </a:ln>
          </p:spPr>
          <p:txBody>
            <a:bodyPr wrap="square" lIns="102844" tIns="51423" rIns="102844" bIns="51423" rtlCol="0" anchor="ctr">
              <a:noAutofit/>
            </a:bodyPr>
            <a:lstStyle>
              <a:lvl1pPr algn="ctr" defTabSz="913669">
                <a:defRPr sz="900" kern="0">
                  <a:solidFill>
                    <a:srgbClr val="666666">
                      <a:lumMod val="75000"/>
                    </a:srgbClr>
                  </a:solidFill>
                  <a:effectLst>
                    <a:glow rad="63500">
                      <a:srgbClr val="FFFFFF">
                        <a:satMod val="175000"/>
                        <a:alpha val="40000"/>
                      </a:srgbClr>
                    </a:glo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Arial Unicode MS" pitchFamily="34" charset="-122"/>
                </a:defRPr>
              </a:lvl1pPr>
            </a:lstStyle>
            <a:p>
              <a:r>
                <a:rPr lang="zh-CN" altLang="en-US" sz="1000" dirty="0"/>
                <a:t>合规看板度量及异常告警</a:t>
              </a:r>
            </a:p>
          </p:txBody>
        </p:sp>
        <p:sp>
          <p:nvSpPr>
            <p:cNvPr id="119" name="TextBox 63"/>
            <p:cNvSpPr txBox="1"/>
            <p:nvPr/>
          </p:nvSpPr>
          <p:spPr>
            <a:xfrm>
              <a:off x="3118207" y="3414008"/>
              <a:ext cx="1188000" cy="223283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>
              <a:solidFill>
                <a:srgbClr val="E9002F"/>
              </a:solidFill>
            </a:ln>
          </p:spPr>
          <p:txBody>
            <a:bodyPr wrap="square" lIns="102844" tIns="51423" rIns="102844" bIns="51423" rtlCol="0" anchor="ctr">
              <a:noAutofit/>
            </a:bodyPr>
            <a:lstStyle/>
            <a:p>
              <a:pPr algn="ctr" defTabSz="913669">
                <a:defRPr/>
              </a:pPr>
              <a:r>
                <a:rPr lang="en-US" altLang="zh-CN" sz="1000" kern="0" dirty="0" smtClean="0">
                  <a:solidFill>
                    <a:srgbClr val="666666">
                      <a:lumMod val="75000"/>
                    </a:srgbClr>
                  </a:solidFill>
                  <a:effectLst>
                    <a:glow rad="63500">
                      <a:srgbClr val="FFFFFF">
                        <a:satMod val="175000"/>
                        <a:alpha val="40000"/>
                      </a:srgbClr>
                    </a:glo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Arial Unicode MS" pitchFamily="34" charset="-122"/>
                </a:rPr>
                <a:t>CVE</a:t>
              </a:r>
              <a:r>
                <a:rPr lang="zh-CN" altLang="en-US" sz="1000" kern="0" dirty="0" smtClean="0">
                  <a:solidFill>
                    <a:srgbClr val="666666">
                      <a:lumMod val="75000"/>
                    </a:srgbClr>
                  </a:solidFill>
                  <a:effectLst>
                    <a:glow rad="63500">
                      <a:srgbClr val="FFFFFF">
                        <a:satMod val="175000"/>
                        <a:alpha val="40000"/>
                      </a:srgbClr>
                    </a:glo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Arial Unicode MS" pitchFamily="34" charset="-122"/>
                </a:rPr>
                <a:t>漏洞信息获取</a:t>
              </a:r>
              <a:endParaRPr lang="zh-CN" altLang="en-US" sz="1000" kern="0" dirty="0">
                <a:solidFill>
                  <a:srgbClr val="666666">
                    <a:lumMod val="75000"/>
                  </a:srgbClr>
                </a:solidFill>
                <a:effectLst>
                  <a:glow rad="63500">
                    <a:srgbClr val="FFFFFF">
                      <a:satMod val="175000"/>
                      <a:alpha val="40000"/>
                    </a:srgb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Arial Unicode MS" pitchFamily="34" charset="-122"/>
              </a:endParaRPr>
            </a:p>
          </p:txBody>
        </p:sp>
        <p:sp>
          <p:nvSpPr>
            <p:cNvPr id="120" name="TextBox 63"/>
            <p:cNvSpPr txBox="1"/>
            <p:nvPr/>
          </p:nvSpPr>
          <p:spPr>
            <a:xfrm>
              <a:off x="1456109" y="4943276"/>
              <a:ext cx="1578706" cy="223283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>
              <a:solidFill>
                <a:srgbClr val="E9002F"/>
              </a:solidFill>
            </a:ln>
          </p:spPr>
          <p:txBody>
            <a:bodyPr wrap="square" lIns="102844" tIns="51423" rIns="102844" bIns="51423" rtlCol="0" anchor="ctr">
              <a:noAutofit/>
            </a:bodyPr>
            <a:lstStyle>
              <a:lvl1pPr algn="ctr" defTabSz="913669">
                <a:defRPr sz="900" kern="0">
                  <a:solidFill>
                    <a:srgbClr val="666666">
                      <a:lumMod val="75000"/>
                    </a:srgbClr>
                  </a:solidFill>
                  <a:effectLst>
                    <a:glow rad="63500">
                      <a:srgbClr val="FFFFFF">
                        <a:satMod val="175000"/>
                        <a:alpha val="40000"/>
                      </a:srgbClr>
                    </a:glo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Arial Unicode MS" pitchFamily="34" charset="-122"/>
                </a:defRPr>
              </a:lvl1pPr>
            </a:lstStyle>
            <a:p>
              <a:r>
                <a:rPr lang="zh-CN" altLang="en-US" sz="1000" dirty="0"/>
                <a:t>开源</a:t>
              </a:r>
              <a:r>
                <a:rPr lang="zh-CN" altLang="en-US" sz="1000" dirty="0" smtClean="0"/>
                <a:t>软件信息</a:t>
              </a:r>
              <a:r>
                <a:rPr lang="en-US" altLang="zh-CN" sz="1000" dirty="0"/>
                <a:t>BOM</a:t>
              </a:r>
              <a:r>
                <a:rPr lang="zh-CN" altLang="en-US" sz="1000" dirty="0"/>
                <a:t>化</a:t>
              </a:r>
            </a:p>
          </p:txBody>
        </p:sp>
        <p:sp>
          <p:nvSpPr>
            <p:cNvPr id="121" name="圆角矩形 120"/>
            <p:cNvSpPr/>
            <p:nvPr/>
          </p:nvSpPr>
          <p:spPr bwMode="auto">
            <a:xfrm>
              <a:off x="4490077" y="3800766"/>
              <a:ext cx="1307113" cy="802015"/>
            </a:xfrm>
            <a:prstGeom prst="roundRect">
              <a:avLst>
                <a:gd name="adj" fmla="val 3729"/>
              </a:avLst>
            </a:prstGeom>
            <a:noFill/>
            <a:ln w="12700" cap="flat" cmpd="sng" algn="ctr">
              <a:solidFill>
                <a:srgbClr val="E9002F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8505" tIns="7200" rIns="78505" bIns="39253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defTabSz="794559">
                <a:defRPr/>
              </a:pPr>
              <a:r>
                <a:rPr lang="zh-CN" altLang="en-US" sz="1000" b="1" kern="0" dirty="0" smtClean="0">
                  <a:solidFill>
                    <a:srgbClr val="1D1D1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二进制兼容性扫描</a:t>
              </a:r>
              <a:endParaRPr lang="zh-CN" altLang="en-US" sz="1000" b="1" kern="0" dirty="0">
                <a:solidFill>
                  <a:srgbClr val="1D1D1A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2" name="TextBox 63"/>
            <p:cNvSpPr txBox="1"/>
            <p:nvPr/>
          </p:nvSpPr>
          <p:spPr>
            <a:xfrm>
              <a:off x="4543448" y="2874377"/>
              <a:ext cx="1188000" cy="215128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>
              <a:solidFill>
                <a:srgbClr val="00B050"/>
              </a:solidFill>
            </a:ln>
          </p:spPr>
          <p:txBody>
            <a:bodyPr wrap="square" lIns="102844" tIns="51423" rIns="102844" bIns="51423" rtlCol="0" anchor="ctr">
              <a:noAutofit/>
            </a:bodyPr>
            <a:lstStyle>
              <a:lvl1pPr algn="ctr" defTabSz="913669">
                <a:defRPr sz="900" kern="0">
                  <a:solidFill>
                    <a:srgbClr val="666666">
                      <a:lumMod val="75000"/>
                    </a:srgbClr>
                  </a:solidFill>
                  <a:effectLst>
                    <a:glow rad="63500">
                      <a:srgbClr val="FFFFFF">
                        <a:satMod val="175000"/>
                        <a:alpha val="40000"/>
                      </a:srgbClr>
                    </a:glow>
                  </a:effectLst>
                  <a:latin typeface="微软雅黑" pitchFamily="34" charset="-122"/>
                  <a:ea typeface="微软雅黑" pitchFamily="34" charset="-122"/>
                  <a:cs typeface="Arial Unicode MS" pitchFamily="34" charset="-122"/>
                </a:defRPr>
              </a:lvl1pPr>
            </a:lstStyle>
            <a:p>
              <a:r>
                <a:rPr lang="zh-CN" altLang="en-US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版权头扫描</a:t>
              </a:r>
            </a:p>
          </p:txBody>
        </p:sp>
        <p:sp>
          <p:nvSpPr>
            <p:cNvPr id="123" name="圆角矩形 122"/>
            <p:cNvSpPr/>
            <p:nvPr/>
          </p:nvSpPr>
          <p:spPr bwMode="auto">
            <a:xfrm>
              <a:off x="5905493" y="3593180"/>
              <a:ext cx="1332000" cy="1009601"/>
            </a:xfrm>
            <a:prstGeom prst="roundRect">
              <a:avLst>
                <a:gd name="adj" fmla="val 3729"/>
              </a:avLst>
            </a:prstGeom>
            <a:noFill/>
            <a:ln w="12700" cap="flat" cmpd="sng" algn="ctr">
              <a:solidFill>
                <a:srgbClr val="92D05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8505" tIns="7200" rIns="78505" bIns="39253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defTabSz="794559"/>
              <a:r>
                <a:rPr lang="zh-CN" altLang="en-US" sz="1000" b="1" kern="0" dirty="0" smtClean="0">
                  <a:solidFill>
                    <a:srgbClr val="1D1D1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项目合规扫描</a:t>
              </a:r>
              <a:endParaRPr lang="zh-CN" altLang="en-US" sz="1000" b="1" kern="0" dirty="0">
                <a:solidFill>
                  <a:srgbClr val="1D1D1A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4" name="TextBox 63"/>
            <p:cNvSpPr txBox="1"/>
            <p:nvPr/>
          </p:nvSpPr>
          <p:spPr>
            <a:xfrm>
              <a:off x="5991885" y="3765334"/>
              <a:ext cx="1165805" cy="219604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>
              <a:solidFill>
                <a:srgbClr val="00B050"/>
              </a:solidFill>
            </a:ln>
          </p:spPr>
          <p:txBody>
            <a:bodyPr wrap="square" lIns="102844" tIns="51423" rIns="102844" bIns="51423" rtlCol="0" anchor="ctr">
              <a:noAutofit/>
            </a:bodyPr>
            <a:lstStyle/>
            <a:p>
              <a:pPr algn="ctr" defTabSz="913669">
                <a:defRPr/>
              </a:pPr>
              <a:r>
                <a:rPr lang="zh-CN" altLang="en-US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</a:rPr>
                <a:t>项目许可证扫描</a:t>
              </a:r>
              <a:endPara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endParaRPr>
            </a:p>
          </p:txBody>
        </p:sp>
        <p:sp>
          <p:nvSpPr>
            <p:cNvPr id="125" name="TextBox 63"/>
            <p:cNvSpPr txBox="1"/>
            <p:nvPr/>
          </p:nvSpPr>
          <p:spPr>
            <a:xfrm>
              <a:off x="5991885" y="4072717"/>
              <a:ext cx="1165805" cy="228856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>
              <a:solidFill>
                <a:srgbClr val="00B050"/>
              </a:solidFill>
            </a:ln>
          </p:spPr>
          <p:txBody>
            <a:bodyPr wrap="square" lIns="102844" tIns="51423" rIns="102844" bIns="51423" rtlCol="0" anchor="ctr">
              <a:noAutofit/>
            </a:bodyPr>
            <a:lstStyle/>
            <a:p>
              <a:pPr fontAlgn="ctr"/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</a:rPr>
                <a:t>项目</a:t>
              </a:r>
              <a:r>
                <a:rPr lang="en-US" altLang="zh-CN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</a:rPr>
                <a:t>Readme</a:t>
              </a:r>
              <a:r>
                <a:rPr lang="zh-CN" altLang="en-US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</a:rPr>
                <a:t>扫描</a:t>
              </a:r>
              <a:endPara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endParaRPr>
            </a:p>
          </p:txBody>
        </p:sp>
        <p:sp>
          <p:nvSpPr>
            <p:cNvPr id="126" name="TextBox 63"/>
            <p:cNvSpPr txBox="1"/>
            <p:nvPr/>
          </p:nvSpPr>
          <p:spPr>
            <a:xfrm>
              <a:off x="5991884" y="4367794"/>
              <a:ext cx="1165805" cy="202059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>
              <a:solidFill>
                <a:srgbClr val="00B050"/>
              </a:solidFill>
            </a:ln>
          </p:spPr>
          <p:txBody>
            <a:bodyPr wrap="square" lIns="102844" tIns="51423" rIns="102844" bIns="51423" rtlCol="0" anchor="ctr">
              <a:noAutofit/>
            </a:bodyPr>
            <a:lstStyle/>
            <a:p>
              <a:pPr fontAlgn="ctr"/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</a:rPr>
                <a:t>不合理依赖</a:t>
              </a:r>
              <a:r>
                <a:rPr lang="zh-CN" altLang="en-US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</a:rPr>
                <a:t>扫描</a:t>
              </a:r>
              <a:endPara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endParaRPr>
            </a:p>
          </p:txBody>
        </p:sp>
        <p:sp>
          <p:nvSpPr>
            <p:cNvPr id="127" name="TextBox 63"/>
            <p:cNvSpPr txBox="1"/>
            <p:nvPr/>
          </p:nvSpPr>
          <p:spPr>
            <a:xfrm>
              <a:off x="4543448" y="3141951"/>
              <a:ext cx="1188000" cy="215128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>
              <a:solidFill>
                <a:srgbClr val="FF0000"/>
              </a:solidFill>
            </a:ln>
          </p:spPr>
          <p:txBody>
            <a:bodyPr wrap="square" lIns="102844" tIns="51423" rIns="102844" bIns="51423" rtlCol="0" anchor="ctr">
              <a:noAutofit/>
            </a:bodyPr>
            <a:lstStyle>
              <a:lvl1pPr algn="ctr" defTabSz="913669">
                <a:defRPr sz="900" kern="0">
                  <a:solidFill>
                    <a:srgbClr val="666666">
                      <a:lumMod val="75000"/>
                    </a:srgbClr>
                  </a:solidFill>
                  <a:effectLst>
                    <a:glow rad="63500">
                      <a:srgbClr val="FFFFFF">
                        <a:satMod val="175000"/>
                        <a:alpha val="40000"/>
                      </a:srgbClr>
                    </a:glow>
                  </a:effectLst>
                  <a:latin typeface="微软雅黑" pitchFamily="34" charset="-122"/>
                  <a:ea typeface="微软雅黑" pitchFamily="34" charset="-122"/>
                  <a:cs typeface="Arial Unicode MS" pitchFamily="34" charset="-122"/>
                </a:defRPr>
              </a:lvl1pPr>
            </a:lstStyle>
            <a:p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开源代码片段扫描</a:t>
              </a:r>
            </a:p>
          </p:txBody>
        </p:sp>
        <p:sp>
          <p:nvSpPr>
            <p:cNvPr id="128" name="TextBox 63"/>
            <p:cNvSpPr txBox="1"/>
            <p:nvPr/>
          </p:nvSpPr>
          <p:spPr>
            <a:xfrm>
              <a:off x="4543448" y="3402166"/>
              <a:ext cx="1188000" cy="215128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>
              <a:solidFill>
                <a:srgbClr val="00B050"/>
              </a:solidFill>
            </a:ln>
          </p:spPr>
          <p:txBody>
            <a:bodyPr wrap="square" lIns="102844" tIns="51423" rIns="102844" bIns="51423" rtlCol="0" anchor="ctr">
              <a:noAutofit/>
            </a:bodyPr>
            <a:lstStyle>
              <a:lvl1pPr algn="ctr" defTabSz="913669">
                <a:defRPr sz="900" kern="0">
                  <a:solidFill>
                    <a:srgbClr val="666666">
                      <a:lumMod val="75000"/>
                    </a:srgbClr>
                  </a:solidFill>
                  <a:effectLst>
                    <a:glow rad="63500">
                      <a:srgbClr val="FFFFFF">
                        <a:satMod val="175000"/>
                        <a:alpha val="40000"/>
                      </a:srgbClr>
                    </a:glow>
                  </a:effectLst>
                  <a:latin typeface="微软雅黑" pitchFamily="34" charset="-122"/>
                  <a:ea typeface="微软雅黑" pitchFamily="34" charset="-122"/>
                  <a:cs typeface="Arial Unicode MS" pitchFamily="34" charset="-122"/>
                </a:defRPr>
              </a:lvl1pPr>
            </a:lstStyle>
            <a:p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许可证兼容性扫描</a:t>
              </a:r>
            </a:p>
          </p:txBody>
        </p:sp>
        <p:sp>
          <p:nvSpPr>
            <p:cNvPr id="129" name="TextBox 63"/>
            <p:cNvSpPr txBox="1"/>
            <p:nvPr/>
          </p:nvSpPr>
          <p:spPr>
            <a:xfrm>
              <a:off x="4544685" y="4014547"/>
              <a:ext cx="1188000" cy="215128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>
              <a:solidFill>
                <a:srgbClr val="00B050"/>
              </a:solidFill>
            </a:ln>
          </p:spPr>
          <p:txBody>
            <a:bodyPr wrap="square" lIns="102844" tIns="51423" rIns="102844" bIns="51423" rtlCol="0" anchor="ctr">
              <a:noAutofit/>
            </a:bodyPr>
            <a:lstStyle>
              <a:lvl1pPr algn="ctr" defTabSz="913669">
                <a:defRPr sz="900" kern="0">
                  <a:solidFill>
                    <a:srgbClr val="666666">
                      <a:lumMod val="75000"/>
                    </a:srgbClr>
                  </a:solidFill>
                  <a:effectLst>
                    <a:glow rad="63500">
                      <a:srgbClr val="FFFFFF">
                        <a:satMod val="175000"/>
                        <a:alpha val="40000"/>
                      </a:srgbClr>
                    </a:glow>
                  </a:effectLst>
                  <a:latin typeface="微软雅黑" pitchFamily="34" charset="-122"/>
                  <a:ea typeface="微软雅黑" pitchFamily="34" charset="-122"/>
                  <a:cs typeface="Arial Unicode MS" pitchFamily="34" charset="-122"/>
                </a:defRPr>
              </a:lvl1pPr>
            </a:lstStyle>
            <a:p>
              <a:r>
                <a:rPr lang="zh-CN" altLang="en-US" sz="1000" dirty="0"/>
                <a:t>二进制扫描</a:t>
              </a:r>
            </a:p>
          </p:txBody>
        </p:sp>
        <p:sp>
          <p:nvSpPr>
            <p:cNvPr id="130" name="TextBox 63"/>
            <p:cNvSpPr txBox="1"/>
            <p:nvPr/>
          </p:nvSpPr>
          <p:spPr>
            <a:xfrm>
              <a:off x="4556526" y="4305899"/>
              <a:ext cx="1188000" cy="215128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>
              <a:solidFill>
                <a:srgbClr val="E9002F"/>
              </a:solidFill>
            </a:ln>
          </p:spPr>
          <p:txBody>
            <a:bodyPr wrap="square" lIns="102844" tIns="51423" rIns="102844" bIns="51423" rtlCol="0" anchor="ctr">
              <a:noAutofit/>
            </a:bodyPr>
            <a:lstStyle/>
            <a:p>
              <a:pPr algn="ctr" defTabSz="913669">
                <a:defRPr/>
              </a:pPr>
              <a:r>
                <a:rPr lang="zh-CN" altLang="en-US" sz="1000" kern="0" dirty="0" smtClean="0">
                  <a:solidFill>
                    <a:srgbClr val="666666">
                      <a:lumMod val="75000"/>
                    </a:srgbClr>
                  </a:solidFill>
                  <a:effectLst>
                    <a:glow rad="63500">
                      <a:srgbClr val="FFFFFF">
                        <a:satMod val="175000"/>
                        <a:alpha val="40000"/>
                      </a:srgbClr>
                    </a:glo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Arial Unicode MS" pitchFamily="34" charset="-122"/>
                </a:rPr>
                <a:t>二进制溯源扫描</a:t>
              </a:r>
              <a:endParaRPr lang="zh-CN" altLang="en-US" sz="1000" kern="0" dirty="0">
                <a:solidFill>
                  <a:srgbClr val="666666">
                    <a:lumMod val="75000"/>
                  </a:srgbClr>
                </a:solidFill>
                <a:effectLst>
                  <a:glow rad="63500">
                    <a:srgbClr val="FFFFFF">
                      <a:satMod val="175000"/>
                      <a:alpha val="40000"/>
                    </a:srgb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Arial Unicode MS" pitchFamily="34" charset="-122"/>
              </a:endParaRPr>
            </a:p>
          </p:txBody>
        </p:sp>
        <p:sp>
          <p:nvSpPr>
            <p:cNvPr id="131" name="TextBox 63"/>
            <p:cNvSpPr txBox="1"/>
            <p:nvPr/>
          </p:nvSpPr>
          <p:spPr>
            <a:xfrm>
              <a:off x="5982590" y="2971938"/>
              <a:ext cx="1165805" cy="221689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>
              <a:solidFill>
                <a:srgbClr val="00B050"/>
              </a:solidFill>
            </a:ln>
          </p:spPr>
          <p:txBody>
            <a:bodyPr wrap="square" lIns="102844" tIns="51423" rIns="102844" bIns="51423" rtlCol="0" anchor="ctr">
              <a:noAutofit/>
            </a:bodyPr>
            <a:lstStyle/>
            <a:p>
              <a:pPr algn="ctr" defTabSz="913669">
                <a:defRPr/>
              </a:pPr>
              <a:r>
                <a:rPr lang="zh-CN" altLang="en-US" sz="1000" kern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glow rad="63500">
                      <a:srgbClr val="FFFFFF">
                        <a:satMod val="175000"/>
                        <a:alpha val="40000"/>
                      </a:srgbClr>
                    </a:glow>
                  </a:effectLst>
                  <a:latin typeface="微软雅黑" pitchFamily="34" charset="-122"/>
                  <a:ea typeface="微软雅黑" pitchFamily="34" charset="-122"/>
                  <a:cs typeface="Arial Unicode MS" pitchFamily="34" charset="-122"/>
                </a:rPr>
                <a:t>出口贸易合规扫描</a:t>
              </a:r>
              <a:endParaRPr lang="zh-CN" altLang="en-US" sz="1000" kern="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glow rad="63500">
                    <a:srgbClr val="FFFFFF">
                      <a:satMod val="175000"/>
                      <a:alpha val="40000"/>
                    </a:srgbClr>
                  </a:glow>
                </a:effectLst>
                <a:latin typeface="微软雅黑" pitchFamily="34" charset="-122"/>
                <a:ea typeface="微软雅黑" pitchFamily="34" charset="-122"/>
                <a:cs typeface="Arial Unicode MS" pitchFamily="34" charset="-122"/>
              </a:endParaRPr>
            </a:p>
          </p:txBody>
        </p:sp>
        <p:sp>
          <p:nvSpPr>
            <p:cNvPr id="132" name="TextBox 63"/>
            <p:cNvSpPr txBox="1"/>
            <p:nvPr/>
          </p:nvSpPr>
          <p:spPr>
            <a:xfrm>
              <a:off x="8264450" y="4943276"/>
              <a:ext cx="1804097" cy="223283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>
              <a:solidFill>
                <a:srgbClr val="E9002F"/>
              </a:solidFill>
            </a:ln>
          </p:spPr>
          <p:txBody>
            <a:bodyPr wrap="square" lIns="102844" tIns="51423" rIns="102844" bIns="51423" rtlCol="0" anchor="ctr">
              <a:noAutofit/>
            </a:bodyPr>
            <a:lstStyle>
              <a:lvl1pPr algn="ctr" defTabSz="913669">
                <a:defRPr sz="900" kern="0">
                  <a:solidFill>
                    <a:srgbClr val="666666">
                      <a:lumMod val="75000"/>
                    </a:srgbClr>
                  </a:solidFill>
                  <a:effectLst>
                    <a:glow rad="63500">
                      <a:srgbClr val="FFFFFF">
                        <a:satMod val="175000"/>
                        <a:alpha val="40000"/>
                      </a:srgbClr>
                    </a:glo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Arial Unicode MS" pitchFamily="34" charset="-122"/>
                </a:defRPr>
              </a:lvl1pPr>
            </a:lstStyle>
            <a:p>
              <a:r>
                <a:rPr lang="zh-CN" altLang="en-US" sz="1000" dirty="0"/>
                <a:t>构建信息树反向校验</a:t>
              </a:r>
            </a:p>
          </p:txBody>
        </p:sp>
        <p:sp>
          <p:nvSpPr>
            <p:cNvPr id="133" name="TextBox 63"/>
            <p:cNvSpPr txBox="1"/>
            <p:nvPr/>
          </p:nvSpPr>
          <p:spPr>
            <a:xfrm>
              <a:off x="1439602" y="4328218"/>
              <a:ext cx="734312" cy="223283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>
              <a:solidFill>
                <a:srgbClr val="E9002F"/>
              </a:solidFill>
            </a:ln>
          </p:spPr>
          <p:txBody>
            <a:bodyPr wrap="square" lIns="102844" tIns="51423" rIns="102844" bIns="51423" rtlCol="0" anchor="ctr">
              <a:noAutofit/>
            </a:bodyPr>
            <a:lstStyle>
              <a:lvl1pPr algn="ctr" defTabSz="913669">
                <a:defRPr sz="900" kern="0">
                  <a:solidFill>
                    <a:srgbClr val="666666">
                      <a:lumMod val="75000"/>
                    </a:srgbClr>
                  </a:solidFill>
                  <a:effectLst>
                    <a:glow rad="63500">
                      <a:srgbClr val="FFFFFF">
                        <a:satMod val="175000"/>
                        <a:alpha val="40000"/>
                      </a:srgbClr>
                    </a:glo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Arial Unicode MS" pitchFamily="34" charset="-122"/>
                </a:defRPr>
              </a:lvl1pPr>
            </a:lstStyle>
            <a:p>
              <a:r>
                <a:rPr lang="zh-CN" altLang="en-US" sz="1000" dirty="0"/>
                <a:t>自动建仓</a:t>
              </a:r>
            </a:p>
          </p:txBody>
        </p:sp>
        <p:sp>
          <p:nvSpPr>
            <p:cNvPr id="134" name="圆角矩形 91"/>
            <p:cNvSpPr/>
            <p:nvPr/>
          </p:nvSpPr>
          <p:spPr>
            <a:xfrm>
              <a:off x="6210313" y="1917156"/>
              <a:ext cx="974881" cy="325472"/>
            </a:xfrm>
            <a:prstGeom prst="rect">
              <a:avLst/>
            </a:prstGeom>
            <a:solidFill>
              <a:srgbClr val="0070C0"/>
            </a:solidFill>
            <a:ln w="25400" cap="flat" cmpd="sng" algn="ctr"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  <p:txBody>
            <a:bodyPr lIns="102844" tIns="51423" rIns="102844" bIns="51423" anchor="ctr"/>
            <a:lstStyle/>
            <a:p>
              <a:pPr algn="ctr" defTabSz="913669"/>
              <a:r>
                <a:rPr lang="zh-CN" altLang="en-US" sz="1100" dirty="0" smtClea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知识产权、贸易合规</a:t>
              </a:r>
              <a:endParaRPr lang="en-US" altLang="zh-CN" sz="11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5" name="圆角矩形 134"/>
            <p:cNvSpPr/>
            <p:nvPr/>
          </p:nvSpPr>
          <p:spPr bwMode="auto">
            <a:xfrm>
              <a:off x="8180593" y="4139212"/>
              <a:ext cx="2112604" cy="495506"/>
            </a:xfrm>
            <a:prstGeom prst="roundRect">
              <a:avLst>
                <a:gd name="adj" fmla="val 3729"/>
              </a:avLst>
            </a:prstGeom>
            <a:noFill/>
            <a:ln w="12700" cap="flat" cmpd="sng" algn="ctr">
              <a:solidFill>
                <a:srgbClr val="92D05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8505" tIns="7200" rIns="78505" bIns="39253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defTabSz="794559"/>
              <a:r>
                <a:rPr lang="zh-CN" altLang="en-US" sz="1000" b="1" kern="0" dirty="0" smtClean="0">
                  <a:solidFill>
                    <a:srgbClr val="1D1D1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义务</a:t>
              </a:r>
              <a:r>
                <a:rPr lang="zh-CN" altLang="en-US" sz="1000" b="1" kern="0" dirty="0">
                  <a:solidFill>
                    <a:srgbClr val="1D1D1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履行扫描</a:t>
              </a:r>
            </a:p>
          </p:txBody>
        </p:sp>
        <p:sp>
          <p:nvSpPr>
            <p:cNvPr id="136" name="TextBox 63"/>
            <p:cNvSpPr txBox="1"/>
            <p:nvPr/>
          </p:nvSpPr>
          <p:spPr>
            <a:xfrm>
              <a:off x="8288010" y="4318275"/>
              <a:ext cx="1920619" cy="237585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>
              <a:solidFill>
                <a:srgbClr val="00B050"/>
              </a:solidFill>
            </a:ln>
          </p:spPr>
          <p:txBody>
            <a:bodyPr wrap="square" lIns="102844" tIns="51423" rIns="102844" bIns="51423" rtlCol="0" anchor="ctr">
              <a:noAutofit/>
            </a:bodyPr>
            <a:lstStyle>
              <a:lvl1pPr fontAlgn="ctr">
                <a:defRPr sz="900">
                  <a:latin typeface="+mn-ea"/>
                </a:defRPr>
              </a:lvl1pPr>
            </a:lstStyle>
            <a:p>
              <a:r>
                <a:rPr lang="zh-CN" altLang="en-US" sz="1000" dirty="0"/>
                <a:t>义务履行工具扫描</a:t>
              </a:r>
            </a:p>
          </p:txBody>
        </p:sp>
        <p:sp>
          <p:nvSpPr>
            <p:cNvPr id="137" name="圆角矩形 136"/>
            <p:cNvSpPr/>
            <p:nvPr/>
          </p:nvSpPr>
          <p:spPr bwMode="auto">
            <a:xfrm>
              <a:off x="1368370" y="4171571"/>
              <a:ext cx="2969664" cy="463149"/>
            </a:xfrm>
            <a:prstGeom prst="roundRect">
              <a:avLst>
                <a:gd name="adj" fmla="val 3729"/>
              </a:avLst>
            </a:prstGeom>
            <a:noFill/>
            <a:ln w="12700" cap="flat" cmpd="sng" algn="ctr">
              <a:solidFill>
                <a:srgbClr val="E9002F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8505" tIns="7200" rIns="78505" bIns="39253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defTabSz="794559"/>
              <a:r>
                <a:rPr lang="zh-CN" altLang="en-US" sz="1000" b="1" kern="0" dirty="0" smtClean="0">
                  <a:solidFill>
                    <a:srgbClr val="1D1D1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来源可信</a:t>
              </a:r>
              <a:endParaRPr lang="zh-CN" altLang="en-US" sz="1000" b="1" kern="0" dirty="0">
                <a:solidFill>
                  <a:srgbClr val="1D1D1A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9" name="TextBox 63"/>
            <p:cNvSpPr txBox="1"/>
            <p:nvPr/>
          </p:nvSpPr>
          <p:spPr>
            <a:xfrm>
              <a:off x="3103163" y="2815687"/>
              <a:ext cx="1188000" cy="223283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>
              <a:solidFill>
                <a:srgbClr val="E9002F"/>
              </a:solidFill>
            </a:ln>
          </p:spPr>
          <p:txBody>
            <a:bodyPr wrap="square" lIns="102844" tIns="51423" rIns="102844" bIns="51423" rtlCol="0" anchor="ctr">
              <a:noAutofit/>
            </a:bodyPr>
            <a:lstStyle/>
            <a:p>
              <a:pPr algn="ctr" defTabSz="913669">
                <a:defRPr/>
              </a:pPr>
              <a:r>
                <a:rPr lang="zh-CN" altLang="en-US" sz="1000" kern="0" dirty="0" smtClean="0">
                  <a:solidFill>
                    <a:srgbClr val="666666">
                      <a:lumMod val="75000"/>
                    </a:srgbClr>
                  </a:solidFill>
                  <a:effectLst>
                    <a:glow rad="63500">
                      <a:srgbClr val="FFFFFF">
                        <a:satMod val="175000"/>
                        <a:alpha val="40000"/>
                      </a:srgbClr>
                    </a:glo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Arial Unicode MS" pitchFamily="34" charset="-122"/>
                </a:rPr>
                <a:t>生命周期超期告警</a:t>
              </a:r>
              <a:endParaRPr lang="zh-CN" altLang="en-US" sz="1000" kern="0" dirty="0">
                <a:solidFill>
                  <a:srgbClr val="666666">
                    <a:lumMod val="75000"/>
                  </a:srgbClr>
                </a:solidFill>
                <a:effectLst>
                  <a:glow rad="63500">
                    <a:srgbClr val="FFFFFF">
                      <a:satMod val="175000"/>
                      <a:alpha val="40000"/>
                    </a:srgb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Arial Unicode MS" pitchFamily="34" charset="-122"/>
              </a:endParaRPr>
            </a:p>
          </p:txBody>
        </p:sp>
        <p:sp>
          <p:nvSpPr>
            <p:cNvPr id="140" name="TextBox 63"/>
            <p:cNvSpPr txBox="1"/>
            <p:nvPr/>
          </p:nvSpPr>
          <p:spPr>
            <a:xfrm>
              <a:off x="3118207" y="3726884"/>
              <a:ext cx="1188000" cy="223283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>
              <a:solidFill>
                <a:srgbClr val="E9002F"/>
              </a:solidFill>
            </a:ln>
          </p:spPr>
          <p:txBody>
            <a:bodyPr wrap="square" lIns="102844" tIns="51423" rIns="102844" bIns="51423" rtlCol="0" anchor="ctr">
              <a:noAutofit/>
            </a:bodyPr>
            <a:lstStyle/>
            <a:p>
              <a:pPr algn="ctr" defTabSz="913669">
                <a:defRPr/>
              </a:pPr>
              <a:r>
                <a:rPr lang="zh-CN" altLang="en-US" sz="1000" kern="0" dirty="0" smtClean="0">
                  <a:solidFill>
                    <a:srgbClr val="666666">
                      <a:lumMod val="75000"/>
                    </a:srgbClr>
                  </a:solidFill>
                  <a:effectLst>
                    <a:glow rad="63500">
                      <a:srgbClr val="FFFFFF">
                        <a:satMod val="175000"/>
                        <a:alpha val="40000"/>
                      </a:srgbClr>
                    </a:glo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Arial Unicode MS" pitchFamily="34" charset="-122"/>
                </a:rPr>
                <a:t>漏洞定位及修复</a:t>
              </a:r>
              <a:endParaRPr lang="zh-CN" altLang="en-US" sz="1000" kern="0" dirty="0">
                <a:solidFill>
                  <a:srgbClr val="666666">
                    <a:lumMod val="75000"/>
                  </a:srgbClr>
                </a:solidFill>
                <a:effectLst>
                  <a:glow rad="63500">
                    <a:srgbClr val="FFFFFF">
                      <a:satMod val="175000"/>
                      <a:alpha val="40000"/>
                    </a:srgb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Arial Unicode MS" pitchFamily="34" charset="-122"/>
              </a:endParaRPr>
            </a:p>
          </p:txBody>
        </p:sp>
        <p:sp>
          <p:nvSpPr>
            <p:cNvPr id="142" name="TextBox 63"/>
            <p:cNvSpPr txBox="1"/>
            <p:nvPr/>
          </p:nvSpPr>
          <p:spPr>
            <a:xfrm>
              <a:off x="5978984" y="3257519"/>
              <a:ext cx="1188000" cy="159917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>
              <a:solidFill>
                <a:srgbClr val="00B050"/>
              </a:solidFill>
            </a:ln>
          </p:spPr>
          <p:txBody>
            <a:bodyPr wrap="square" lIns="102844" tIns="51423" rIns="102844" bIns="51423" rtlCol="0" anchor="ctr">
              <a:noAutofit/>
            </a:bodyPr>
            <a:lstStyle/>
            <a:p>
              <a:pPr algn="ctr" defTabSz="913669">
                <a:defRPr/>
              </a:pPr>
              <a:r>
                <a:rPr lang="en-US" altLang="zh-CN" sz="1000" kern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glow rad="63500">
                      <a:srgbClr val="FFFFFF">
                        <a:satMod val="175000"/>
                        <a:alpha val="40000"/>
                      </a:srgbClr>
                    </a:glo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Arial Unicode MS" pitchFamily="34" charset="-122"/>
                </a:rPr>
                <a:t>DCO</a:t>
              </a:r>
              <a:r>
                <a:rPr lang="zh-CN" altLang="en-US" sz="1000" kern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glow rad="63500">
                      <a:srgbClr val="FFFFFF">
                        <a:satMod val="175000"/>
                        <a:alpha val="40000"/>
                      </a:srgbClr>
                    </a:glo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Arial Unicode MS" pitchFamily="34" charset="-122"/>
                </a:rPr>
                <a:t>签署</a:t>
              </a:r>
              <a:r>
                <a:rPr lang="zh-CN" altLang="en-US" sz="100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glow rad="63500">
                      <a:srgbClr val="FFFFFF">
                        <a:satMod val="175000"/>
                        <a:alpha val="40000"/>
                      </a:srgbClr>
                    </a:glo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Arial Unicode MS" pitchFamily="34" charset="-122"/>
                </a:rPr>
                <a:t>工程能力</a:t>
              </a:r>
            </a:p>
          </p:txBody>
        </p:sp>
        <p:sp>
          <p:nvSpPr>
            <p:cNvPr id="143" name="TextBox 63"/>
            <p:cNvSpPr txBox="1"/>
            <p:nvPr/>
          </p:nvSpPr>
          <p:spPr>
            <a:xfrm>
              <a:off x="2229393" y="4328219"/>
              <a:ext cx="1335909" cy="223283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>
              <a:solidFill>
                <a:srgbClr val="E9002F"/>
              </a:solidFill>
            </a:ln>
          </p:spPr>
          <p:txBody>
            <a:bodyPr wrap="square" lIns="102844" tIns="51423" rIns="102844" bIns="51423" rtlCol="0" anchor="ctr">
              <a:noAutofit/>
            </a:bodyPr>
            <a:lstStyle>
              <a:lvl1pPr algn="ctr" defTabSz="913669">
                <a:defRPr sz="900" kern="0">
                  <a:solidFill>
                    <a:srgbClr val="666666">
                      <a:lumMod val="75000"/>
                    </a:srgbClr>
                  </a:solidFill>
                  <a:effectLst>
                    <a:glow rad="63500">
                      <a:srgbClr val="FFFFFF">
                        <a:satMod val="175000"/>
                        <a:alpha val="40000"/>
                      </a:srgbClr>
                    </a:glo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Arial Unicode MS" pitchFamily="34" charset="-122"/>
                </a:defRPr>
              </a:lvl1pPr>
            </a:lstStyle>
            <a:p>
              <a:r>
                <a:rPr lang="zh-CN" altLang="en-US" sz="1000" dirty="0" smtClean="0"/>
                <a:t>恶意扫描及哈希验证</a:t>
              </a:r>
              <a:endParaRPr lang="zh-CN" altLang="en-US" sz="1000" dirty="0"/>
            </a:p>
          </p:txBody>
        </p:sp>
        <p:sp>
          <p:nvSpPr>
            <p:cNvPr id="144" name="TextBox 63"/>
            <p:cNvSpPr txBox="1"/>
            <p:nvPr/>
          </p:nvSpPr>
          <p:spPr>
            <a:xfrm>
              <a:off x="3626240" y="4328218"/>
              <a:ext cx="679967" cy="223283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>
              <a:solidFill>
                <a:srgbClr val="E9002F"/>
              </a:solidFill>
            </a:ln>
          </p:spPr>
          <p:txBody>
            <a:bodyPr wrap="square" lIns="102844" tIns="51423" rIns="102844" bIns="51423" rtlCol="0" anchor="ctr">
              <a:noAutofit/>
            </a:bodyPr>
            <a:lstStyle>
              <a:lvl1pPr algn="ctr" defTabSz="913669">
                <a:defRPr sz="900" kern="0">
                  <a:solidFill>
                    <a:srgbClr val="666666">
                      <a:lumMod val="75000"/>
                    </a:srgbClr>
                  </a:solidFill>
                  <a:effectLst>
                    <a:glow rad="63500">
                      <a:srgbClr val="FFFFFF">
                        <a:satMod val="175000"/>
                        <a:alpha val="40000"/>
                      </a:srgbClr>
                    </a:glo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Arial Unicode MS" pitchFamily="34" charset="-122"/>
                </a:defRPr>
              </a:lvl1pPr>
            </a:lstStyle>
            <a:p>
              <a:r>
                <a:rPr lang="zh-CN" altLang="en-US" sz="1000" dirty="0" smtClean="0"/>
                <a:t>数字签名</a:t>
              </a:r>
              <a:endParaRPr lang="zh-CN" altLang="en-US" sz="1000" dirty="0"/>
            </a:p>
          </p:txBody>
        </p:sp>
        <p:sp>
          <p:nvSpPr>
            <p:cNvPr id="145" name="圆角矩形 91"/>
            <p:cNvSpPr/>
            <p:nvPr/>
          </p:nvSpPr>
          <p:spPr>
            <a:xfrm>
              <a:off x="2108454" y="1921026"/>
              <a:ext cx="793711" cy="320740"/>
            </a:xfrm>
            <a:prstGeom prst="roundRect">
              <a:avLst>
                <a:gd name="adj" fmla="val 10000"/>
              </a:avLst>
            </a:prstGeom>
            <a:solidFill>
              <a:srgbClr val="0070C0"/>
            </a:solidFill>
            <a:ln w="25400" cap="flat" cmpd="sng" algn="ctr"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  <p:txBody>
            <a:bodyPr lIns="102844" tIns="51423" rIns="102844" bIns="51423" anchor="ctr"/>
            <a:lstStyle/>
            <a:p>
              <a:pPr algn="ctr" defTabSz="913669"/>
              <a:r>
                <a:rPr lang="zh-CN" altLang="en-US" sz="1100" dirty="0" smtClea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选型评估</a:t>
              </a:r>
              <a:endParaRPr lang="zh-CN" altLang="en-US" sz="11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6" name="圆角矩形 91"/>
            <p:cNvSpPr/>
            <p:nvPr/>
          </p:nvSpPr>
          <p:spPr>
            <a:xfrm>
              <a:off x="2963678" y="1917156"/>
              <a:ext cx="1309312" cy="320740"/>
            </a:xfrm>
            <a:prstGeom prst="roundRect">
              <a:avLst>
                <a:gd name="adj" fmla="val 10000"/>
              </a:avLst>
            </a:prstGeom>
            <a:solidFill>
              <a:srgbClr val="0070C0"/>
            </a:solidFill>
            <a:ln w="25400" cap="flat" cmpd="sng" algn="ctr"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  <p:txBody>
            <a:bodyPr lIns="102844" tIns="51423" rIns="102844" bIns="51423" anchor="ctr"/>
            <a:lstStyle/>
            <a:p>
              <a:pPr algn="ctr" defTabSz="913669"/>
              <a:r>
                <a:rPr lang="zh-CN" altLang="en-US" sz="1100" dirty="0" smtClea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软件</a:t>
              </a:r>
              <a:r>
                <a:rPr lang="en-US" altLang="zh-CN" sz="1100" dirty="0" smtClea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BOM</a:t>
              </a:r>
              <a:r>
                <a:rPr lang="zh-CN" altLang="en-US" sz="1100" dirty="0" smtClea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化</a:t>
              </a:r>
              <a:endParaRPr lang="zh-CN" altLang="en-US" sz="11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7" name="TextBox 63"/>
            <p:cNvSpPr txBox="1"/>
            <p:nvPr/>
          </p:nvSpPr>
          <p:spPr>
            <a:xfrm>
              <a:off x="8239401" y="2917159"/>
              <a:ext cx="1920619" cy="255509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>
              <a:solidFill>
                <a:srgbClr val="E9002F"/>
              </a:solidFill>
            </a:ln>
          </p:spPr>
          <p:txBody>
            <a:bodyPr wrap="square" lIns="102844" tIns="51423" rIns="102844" bIns="51423" rtlCol="0" anchor="ctr">
              <a:noAutofit/>
            </a:bodyPr>
            <a:lstStyle/>
            <a:p>
              <a:pPr algn="ctr" defTabSz="913669">
                <a:defRPr/>
              </a:pPr>
              <a:r>
                <a:rPr lang="zh-CN" altLang="en-US" sz="1000" kern="0" dirty="0" smtClean="0">
                  <a:solidFill>
                    <a:srgbClr val="666666">
                      <a:lumMod val="75000"/>
                    </a:srgbClr>
                  </a:solidFill>
                  <a:effectLst>
                    <a:glow rad="63500">
                      <a:srgbClr val="FFFFFF">
                        <a:satMod val="175000"/>
                        <a:alpha val="40000"/>
                      </a:srgbClr>
                    </a:glow>
                  </a:effectLst>
                  <a:latin typeface="微软雅黑" pitchFamily="34" charset="-122"/>
                  <a:ea typeface="微软雅黑" pitchFamily="34" charset="-122"/>
                  <a:cs typeface="Arial Unicode MS" pitchFamily="34" charset="-122"/>
                </a:rPr>
                <a:t>高危</a:t>
              </a:r>
              <a:r>
                <a:rPr lang="en-US" altLang="zh-CN" sz="1000" kern="0" dirty="0" smtClean="0">
                  <a:solidFill>
                    <a:srgbClr val="666666">
                      <a:lumMod val="75000"/>
                    </a:srgbClr>
                  </a:solidFill>
                  <a:effectLst>
                    <a:glow rad="63500">
                      <a:srgbClr val="FFFFFF">
                        <a:satMod val="175000"/>
                        <a:alpha val="40000"/>
                      </a:srgbClr>
                    </a:glow>
                  </a:effectLst>
                  <a:latin typeface="微软雅黑" pitchFamily="34" charset="-122"/>
                  <a:ea typeface="微软雅黑" pitchFamily="34" charset="-122"/>
                  <a:cs typeface="Arial Unicode MS" pitchFamily="34" charset="-122"/>
                </a:rPr>
                <a:t>License</a:t>
              </a:r>
              <a:r>
                <a:rPr lang="zh-CN" altLang="en-US" sz="1000" kern="0" dirty="0" smtClean="0">
                  <a:solidFill>
                    <a:srgbClr val="666666">
                      <a:lumMod val="75000"/>
                    </a:srgbClr>
                  </a:solidFill>
                  <a:effectLst>
                    <a:glow rad="63500">
                      <a:srgbClr val="FFFFFF">
                        <a:satMod val="175000"/>
                        <a:alpha val="40000"/>
                      </a:srgbClr>
                    </a:glow>
                  </a:effectLst>
                  <a:latin typeface="微软雅黑" pitchFamily="34" charset="-122"/>
                  <a:ea typeface="微软雅黑" pitchFamily="34" charset="-122"/>
                  <a:cs typeface="Arial Unicode MS" pitchFamily="34" charset="-122"/>
                </a:rPr>
                <a:t>传染代码区分隔离</a:t>
              </a:r>
              <a:endParaRPr lang="zh-CN" altLang="en-US" sz="1000" kern="0" dirty="0">
                <a:solidFill>
                  <a:srgbClr val="666666">
                    <a:lumMod val="75000"/>
                  </a:srgbClr>
                </a:solidFill>
                <a:effectLst>
                  <a:glow rad="63500">
                    <a:srgbClr val="FFFFFF">
                      <a:satMod val="175000"/>
                      <a:alpha val="40000"/>
                    </a:srgbClr>
                  </a:glow>
                </a:effectLst>
                <a:latin typeface="微软雅黑" pitchFamily="34" charset="-122"/>
                <a:ea typeface="微软雅黑" pitchFamily="34" charset="-122"/>
                <a:cs typeface="Arial Unicode MS" pitchFamily="34" charset="-122"/>
              </a:endParaRPr>
            </a:p>
          </p:txBody>
        </p:sp>
        <p:sp>
          <p:nvSpPr>
            <p:cNvPr id="148" name="圆角矩形 91"/>
            <p:cNvSpPr/>
            <p:nvPr/>
          </p:nvSpPr>
          <p:spPr>
            <a:xfrm>
              <a:off x="7266269" y="1921580"/>
              <a:ext cx="681531" cy="325472"/>
            </a:xfrm>
            <a:prstGeom prst="rect">
              <a:avLst/>
            </a:prstGeom>
            <a:solidFill>
              <a:srgbClr val="0070C0"/>
            </a:solidFill>
            <a:ln w="25400" cap="flat" cmpd="sng" algn="ctr"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  <p:txBody>
            <a:bodyPr lIns="102844" tIns="51423" rIns="102844" bIns="51423" anchor="ctr"/>
            <a:lstStyle/>
            <a:p>
              <a:pPr algn="ctr" defTabSz="913669"/>
              <a:r>
                <a:rPr lang="zh-CN" altLang="en-US" sz="1100" dirty="0" smtClea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上游回馈合规</a:t>
              </a:r>
              <a:endParaRPr lang="en-US" altLang="zh-CN" sz="11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9" name="圆角矩形 148"/>
            <p:cNvSpPr/>
            <p:nvPr/>
          </p:nvSpPr>
          <p:spPr bwMode="auto">
            <a:xfrm>
              <a:off x="7309170" y="2354260"/>
              <a:ext cx="600229" cy="2280459"/>
            </a:xfrm>
            <a:prstGeom prst="roundRect">
              <a:avLst>
                <a:gd name="adj" fmla="val 3729"/>
              </a:avLst>
            </a:prstGeom>
            <a:noFill/>
            <a:ln w="12700" cap="flat" cmpd="sng" algn="ctr">
              <a:solidFill>
                <a:srgbClr val="E9002F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8505" tIns="7200" rIns="78505" bIns="39253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defTabSz="794559"/>
              <a:r>
                <a:rPr lang="zh-CN" altLang="en-US" sz="1000" b="1" kern="0" dirty="0">
                  <a:solidFill>
                    <a:srgbClr val="1D1D1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修改可追溯</a:t>
              </a:r>
            </a:p>
          </p:txBody>
        </p:sp>
        <p:sp>
          <p:nvSpPr>
            <p:cNvPr id="150" name="TextBox 63"/>
            <p:cNvSpPr txBox="1"/>
            <p:nvPr/>
          </p:nvSpPr>
          <p:spPr>
            <a:xfrm>
              <a:off x="7360075" y="2713433"/>
              <a:ext cx="484772" cy="595420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>
              <a:solidFill>
                <a:srgbClr val="E9002F"/>
              </a:solidFill>
            </a:ln>
          </p:spPr>
          <p:txBody>
            <a:bodyPr wrap="square" lIns="102844" tIns="51423" rIns="102844" bIns="51423" rtlCol="0" anchor="ctr">
              <a:noAutofit/>
            </a:bodyPr>
            <a:lstStyle>
              <a:lvl1pPr algn="ctr" defTabSz="913669">
                <a:defRPr sz="900" kern="0">
                  <a:solidFill>
                    <a:srgbClr val="666666">
                      <a:lumMod val="75000"/>
                    </a:srgbClr>
                  </a:solidFill>
                  <a:effectLst>
                    <a:glow rad="63500">
                      <a:srgbClr val="FFFFFF">
                        <a:satMod val="175000"/>
                        <a:alpha val="40000"/>
                      </a:srgbClr>
                    </a:glo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Arial Unicode MS" pitchFamily="34" charset="-122"/>
                </a:defRPr>
              </a:lvl1pPr>
            </a:lstStyle>
            <a:p>
              <a:r>
                <a:rPr lang="zh-CN" altLang="en-US" sz="1000" dirty="0" smtClean="0"/>
                <a:t>修改可追溯</a:t>
              </a:r>
              <a:endParaRPr lang="zh-CN" altLang="en-US" sz="1000" dirty="0"/>
            </a:p>
          </p:txBody>
        </p:sp>
        <p:sp>
          <p:nvSpPr>
            <p:cNvPr id="151" name="TextBox 63"/>
            <p:cNvSpPr txBox="1"/>
            <p:nvPr/>
          </p:nvSpPr>
          <p:spPr>
            <a:xfrm>
              <a:off x="1466630" y="3761918"/>
              <a:ext cx="1396800" cy="223283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>
              <a:solidFill>
                <a:srgbClr val="E9002F"/>
              </a:solidFill>
            </a:ln>
          </p:spPr>
          <p:txBody>
            <a:bodyPr wrap="square" lIns="102844" tIns="51423" rIns="102844" bIns="51423" rtlCol="0" anchor="ctr">
              <a:noAutofit/>
            </a:bodyPr>
            <a:lstStyle>
              <a:lvl1pPr algn="ctr" defTabSz="913669">
                <a:defRPr sz="900" kern="0">
                  <a:solidFill>
                    <a:srgbClr val="666666">
                      <a:lumMod val="75000"/>
                    </a:srgbClr>
                  </a:solidFill>
                  <a:effectLst>
                    <a:glow rad="63500">
                      <a:srgbClr val="FFFFFF">
                        <a:satMod val="175000"/>
                        <a:alpha val="40000"/>
                      </a:srgbClr>
                    </a:glo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Arial Unicode MS" pitchFamily="34" charset="-122"/>
                </a:defRPr>
              </a:lvl1pPr>
            </a:lstStyle>
            <a:p>
              <a:r>
                <a:rPr lang="zh-CN" altLang="en-US" sz="1000" dirty="0" smtClean="0"/>
                <a:t>版本全量引入归</a:t>
              </a:r>
              <a:r>
                <a:rPr lang="zh-CN" altLang="en-US" sz="1000" dirty="0"/>
                <a:t>一分析</a:t>
              </a:r>
            </a:p>
          </p:txBody>
        </p:sp>
        <p:sp>
          <p:nvSpPr>
            <p:cNvPr id="152" name="TextBox 63"/>
            <p:cNvSpPr txBox="1"/>
            <p:nvPr/>
          </p:nvSpPr>
          <p:spPr>
            <a:xfrm>
              <a:off x="7360021" y="3593249"/>
              <a:ext cx="484772" cy="847468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>
              <a:solidFill>
                <a:srgbClr val="E9002F"/>
              </a:solidFill>
            </a:ln>
          </p:spPr>
          <p:txBody>
            <a:bodyPr wrap="square" lIns="102844" tIns="51423" rIns="102844" bIns="51423" rtlCol="0" anchor="ctr">
              <a:noAutofit/>
            </a:bodyPr>
            <a:lstStyle>
              <a:lvl1pPr algn="ctr" defTabSz="913669">
                <a:defRPr sz="900" kern="0">
                  <a:solidFill>
                    <a:srgbClr val="666666">
                      <a:lumMod val="75000"/>
                    </a:srgbClr>
                  </a:solidFill>
                  <a:effectLst>
                    <a:glow rad="63500">
                      <a:srgbClr val="FFFFFF">
                        <a:satMod val="175000"/>
                        <a:alpha val="40000"/>
                      </a:srgbClr>
                    </a:glo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Arial Unicode MS" pitchFamily="34" charset="-122"/>
                </a:defRPr>
              </a:lvl1pPr>
            </a:lstStyle>
            <a:p>
              <a:r>
                <a:rPr lang="zh-CN" altLang="en-US" sz="1000" dirty="0" smtClean="0"/>
                <a:t>回馈上游统计</a:t>
              </a:r>
              <a:endParaRPr lang="zh-CN" altLang="en-US" sz="1000" dirty="0"/>
            </a:p>
          </p:txBody>
        </p:sp>
        <p:sp>
          <p:nvSpPr>
            <p:cNvPr id="154" name="TextBox 63"/>
            <p:cNvSpPr txBox="1"/>
            <p:nvPr/>
          </p:nvSpPr>
          <p:spPr>
            <a:xfrm>
              <a:off x="9397099" y="1165359"/>
              <a:ext cx="378748" cy="274438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B050"/>
              </a:solidFill>
            </a:ln>
          </p:spPr>
          <p:txBody>
            <a:bodyPr wrap="square" lIns="35991" tIns="35991" rIns="35991" bIns="35991" rtlCol="0" anchor="ctr">
              <a:noAutofit/>
            </a:bodyPr>
            <a:lstStyle/>
            <a:p>
              <a:pPr algn="ctr" defTabSz="913669">
                <a:defRPr/>
              </a:pPr>
              <a:r>
                <a:rPr lang="zh-CN" altLang="en-US" sz="1000" kern="0" dirty="0">
                  <a:solidFill>
                    <a:srgbClr val="00B050"/>
                  </a:solidFill>
                  <a:effectLst>
                    <a:glow rad="63500">
                      <a:srgbClr val="FFFFFF">
                        <a:satMod val="175000"/>
                        <a:alpha val="40000"/>
                      </a:srgbClr>
                    </a:glo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Arial Unicode MS" pitchFamily="34" charset="-122"/>
                </a:rPr>
                <a:t>已有</a:t>
              </a:r>
              <a:endParaRPr lang="en-US" altLang="zh-CN" sz="1000" kern="0" dirty="0">
                <a:solidFill>
                  <a:srgbClr val="00B050"/>
                </a:solidFill>
                <a:effectLst>
                  <a:glow rad="63500">
                    <a:srgbClr val="FFFFFF">
                      <a:satMod val="175000"/>
                      <a:alpha val="40000"/>
                    </a:srgb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Arial Unicode MS" pitchFamily="34" charset="-122"/>
              </a:endParaRPr>
            </a:p>
          </p:txBody>
        </p:sp>
        <p:sp>
          <p:nvSpPr>
            <p:cNvPr id="155" name="TextBox 63"/>
            <p:cNvSpPr txBox="1"/>
            <p:nvPr/>
          </p:nvSpPr>
          <p:spPr>
            <a:xfrm>
              <a:off x="9880366" y="1170769"/>
              <a:ext cx="520934" cy="269028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E9002F"/>
              </a:solidFill>
            </a:ln>
          </p:spPr>
          <p:txBody>
            <a:bodyPr wrap="square" lIns="35991" tIns="35991" rIns="35991" bIns="35991" rtlCol="0" anchor="ctr">
              <a:noAutofit/>
            </a:bodyPr>
            <a:lstStyle/>
            <a:p>
              <a:pPr algn="ctr" defTabSz="913669">
                <a:defRPr/>
              </a:pPr>
              <a:r>
                <a:rPr lang="zh-CN" altLang="en-US" sz="1000" kern="0" dirty="0" smtClean="0">
                  <a:solidFill>
                    <a:srgbClr val="E9002F"/>
                  </a:solidFill>
                  <a:effectLst>
                    <a:glow rad="63500">
                      <a:srgbClr val="FFFFFF">
                        <a:satMod val="175000"/>
                        <a:alpha val="40000"/>
                      </a:srgbClr>
                    </a:glo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Arial Unicode MS" pitchFamily="34" charset="-122"/>
                </a:rPr>
                <a:t>待增强</a:t>
              </a:r>
              <a:endParaRPr lang="zh-CN" altLang="en-US" sz="1000" kern="0" dirty="0">
                <a:solidFill>
                  <a:srgbClr val="E9002F"/>
                </a:solidFill>
                <a:effectLst>
                  <a:glow rad="63500">
                    <a:srgbClr val="FFFFFF">
                      <a:satMod val="175000"/>
                      <a:alpha val="40000"/>
                    </a:srgb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Arial Unicode MS" pitchFamily="34" charset="-122"/>
              </a:endParaRPr>
            </a:p>
          </p:txBody>
        </p:sp>
      </p:grpSp>
      <p:sp>
        <p:nvSpPr>
          <p:cNvPr id="156" name="圆角矩形 155"/>
          <p:cNvSpPr/>
          <p:nvPr/>
        </p:nvSpPr>
        <p:spPr>
          <a:xfrm>
            <a:off x="3173501" y="5558947"/>
            <a:ext cx="2224976" cy="1294715"/>
          </a:xfrm>
          <a:prstGeom prst="roundRect">
            <a:avLst>
              <a:gd name="adj" fmla="val 7619"/>
            </a:avLst>
          </a:prstGeom>
          <a:noFill/>
          <a:ln w="25400" cap="flat" cmpd="sng" algn="ctr">
            <a:noFill/>
            <a:prstDash val="solid"/>
          </a:ln>
          <a:effectLst/>
        </p:spPr>
        <p:txBody>
          <a:bodyPr wrap="square" rtlCol="0" anchor="t">
            <a:spAutoFit/>
          </a:bodyPr>
          <a:lstStyle/>
          <a:p>
            <a:pPr marL="171450" indent="-171450" defTabSz="914113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kumimoji="1" lang="zh-CN" altLang="en-US" sz="1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来源</a:t>
            </a:r>
            <a:r>
              <a:rPr kumimoji="1" lang="zh-CN" altLang="en-US" sz="10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可信及</a:t>
            </a:r>
            <a:r>
              <a:rPr lang="zh-CN" altLang="en-US" sz="1000" kern="0" dirty="0">
                <a:solidFill>
                  <a:srgbClr val="1D1D1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二进制溯源</a:t>
            </a:r>
            <a:r>
              <a:rPr lang="zh-CN" altLang="en-US" sz="1000" kern="0" dirty="0" smtClean="0">
                <a:solidFill>
                  <a:srgbClr val="1D1D1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扫描</a:t>
            </a:r>
            <a:endParaRPr kumimoji="1" lang="zh-CN" altLang="en-US" sz="10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 defTabSz="914113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kumimoji="1" lang="zh-CN" altLang="en-US" sz="1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开源代码片段扫描增强</a:t>
            </a:r>
            <a:endParaRPr kumimoji="1" lang="en-US" altLang="zh-CN" sz="10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 defTabSz="914113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kumimoji="1" lang="zh-CN" altLang="en-US" sz="1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开源软件信息</a:t>
            </a:r>
            <a:r>
              <a:rPr kumimoji="1" lang="en-US" altLang="zh-CN" sz="1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BOM</a:t>
            </a:r>
            <a:r>
              <a:rPr kumimoji="1" lang="zh-CN" altLang="en-US" sz="10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化</a:t>
            </a:r>
            <a:endParaRPr kumimoji="1" lang="en-US" altLang="zh-CN" sz="100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 defTabSz="914113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kumimoji="1" lang="zh-CN" altLang="en-US" sz="1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合</a:t>
            </a:r>
            <a:r>
              <a:rPr kumimoji="1" lang="zh-CN" altLang="en-US" sz="10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规看板度量及异常告警</a:t>
            </a:r>
            <a:endParaRPr kumimoji="1" lang="en-US" altLang="zh-CN" sz="100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 defTabSz="914113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kumimoji="1" lang="en-US" altLang="zh-CN" sz="1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License</a:t>
            </a:r>
            <a:r>
              <a:rPr kumimoji="1" lang="zh-CN" altLang="en-US" sz="1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兼容性</a:t>
            </a:r>
            <a:r>
              <a:rPr kumimoji="1" lang="zh-CN" altLang="en-US" sz="10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分析</a:t>
            </a:r>
            <a:endParaRPr kumimoji="1" lang="en-US" altLang="zh-CN" sz="10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8" name="圆角矩形 157"/>
          <p:cNvSpPr/>
          <p:nvPr/>
        </p:nvSpPr>
        <p:spPr>
          <a:xfrm>
            <a:off x="611901" y="5558948"/>
            <a:ext cx="1631583" cy="1054953"/>
          </a:xfrm>
          <a:prstGeom prst="roundRect">
            <a:avLst>
              <a:gd name="adj" fmla="val 7619"/>
            </a:avLst>
          </a:prstGeom>
          <a:noFill/>
          <a:ln w="25400" cap="flat" cmpd="sng" algn="ctr">
            <a:noFill/>
            <a:prstDash val="solid"/>
          </a:ln>
          <a:effectLst/>
        </p:spPr>
        <p:txBody>
          <a:bodyPr wrap="square" rtlCol="0" anchor="t">
            <a:spAutoFit/>
          </a:bodyPr>
          <a:lstStyle/>
          <a:p>
            <a:pPr marL="171450" indent="-171450" defTabSz="914113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kumimoji="1" lang="en-US" altLang="zh-CN" sz="10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License</a:t>
            </a:r>
            <a:r>
              <a:rPr kumimoji="1" lang="zh-CN" altLang="en-US" sz="10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准入分析</a:t>
            </a:r>
            <a:endParaRPr kumimoji="1" lang="en-US" altLang="zh-CN" sz="100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 defTabSz="914113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kumimoji="1" lang="zh-CN" altLang="en-US" sz="10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生命周期分析</a:t>
            </a:r>
            <a:endParaRPr kumimoji="1" lang="en-US" altLang="zh-CN" sz="100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 defTabSz="914113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kumimoji="1" lang="zh-CN" altLang="en-US" sz="10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版本归一分析</a:t>
            </a:r>
            <a:endParaRPr kumimoji="1" lang="en-US" altLang="zh-CN" sz="100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 defTabSz="914113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zh-CN" altLang="en-US" sz="1000" kern="0" dirty="0">
                <a:solidFill>
                  <a:srgbClr val="1D1D1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漏洞</a:t>
            </a:r>
            <a:r>
              <a:rPr lang="zh-CN" altLang="en-US" sz="1000" kern="0" dirty="0" smtClean="0">
                <a:solidFill>
                  <a:srgbClr val="1D1D1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信息分析</a:t>
            </a:r>
            <a:endParaRPr lang="en-US" altLang="zh-CN" sz="1000" kern="0" dirty="0" smtClean="0">
              <a:solidFill>
                <a:srgbClr val="1D1D1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60" name="组合 159"/>
          <p:cNvGrpSpPr/>
          <p:nvPr/>
        </p:nvGrpSpPr>
        <p:grpSpPr>
          <a:xfrm>
            <a:off x="588942" y="5401833"/>
            <a:ext cx="10313520" cy="315507"/>
            <a:chOff x="836975" y="5536916"/>
            <a:chExt cx="11232000" cy="315589"/>
          </a:xfrm>
        </p:grpSpPr>
        <p:cxnSp>
          <p:nvCxnSpPr>
            <p:cNvPr id="161" name="直接箭头连接符 160"/>
            <p:cNvCxnSpPr/>
            <p:nvPr/>
          </p:nvCxnSpPr>
          <p:spPr bwMode="auto">
            <a:xfrm>
              <a:off x="836975" y="5536916"/>
              <a:ext cx="11232000" cy="1"/>
            </a:xfrm>
            <a:prstGeom prst="straightConnector1">
              <a:avLst/>
            </a:prstGeom>
            <a:noFill/>
            <a:ln w="28575" cap="flat" cmpd="sng" algn="ctr">
              <a:solidFill>
                <a:schemeClr val="tx2">
                  <a:lumMod val="50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62" name="TextBox 160"/>
            <p:cNvSpPr txBox="1"/>
            <p:nvPr/>
          </p:nvSpPr>
          <p:spPr>
            <a:xfrm>
              <a:off x="969165" y="5555578"/>
              <a:ext cx="89314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charset="0"/>
                  <a:ea typeface="华文细黑" pitchFamily="2" charset="-122"/>
                  <a:cs typeface="+mn-cs"/>
                </a:defRPr>
              </a:lvl1pPr>
              <a:lvl2pPr marL="455613" indent="1588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charset="0"/>
                  <a:ea typeface="华文细黑" pitchFamily="2" charset="-122"/>
                  <a:cs typeface="+mn-cs"/>
                </a:defRPr>
              </a:lvl2pPr>
              <a:lvl3pPr marL="912813" indent="1588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charset="0"/>
                  <a:ea typeface="华文细黑" pitchFamily="2" charset="-122"/>
                  <a:cs typeface="+mn-cs"/>
                </a:defRPr>
              </a:lvl3pPr>
              <a:lvl4pPr marL="1370013" indent="1588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charset="0"/>
                  <a:ea typeface="华文细黑" pitchFamily="2" charset="-122"/>
                  <a:cs typeface="+mn-cs"/>
                </a:defRPr>
              </a:lvl4pPr>
              <a:lvl5pPr marL="1827213" indent="1588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charset="0"/>
                  <a:ea typeface="华文细黑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charset="0"/>
                  <a:ea typeface="华文细黑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charset="0"/>
                  <a:ea typeface="华文细黑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charset="0"/>
                  <a:ea typeface="华文细黑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charset="0"/>
                  <a:ea typeface="华文细黑" pitchFamily="2" charset="-122"/>
                  <a:cs typeface="+mn-cs"/>
                </a:defRPr>
              </a:lvl9pPr>
            </a:lstStyle>
            <a:p>
              <a:pPr algn="ctr"/>
              <a:r>
                <a:rPr lang="en-US" altLang="zh-CN" sz="1200" dirty="0" smtClean="0">
                  <a:solidFill>
                    <a:srgbClr val="1D1D1A"/>
                  </a:solidFill>
                  <a:cs typeface="+mn-ea"/>
                  <a:sym typeface="微软雅黑" panose="020B0503020204020204" pitchFamily="34" charset="-122"/>
                </a:rPr>
                <a:t>2022.Q3</a:t>
              </a:r>
              <a:endParaRPr lang="zh-CN" altLang="en-US" sz="1200" dirty="0">
                <a:solidFill>
                  <a:srgbClr val="1D1D1A"/>
                </a:solidFill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163" name="TextBox 160"/>
            <p:cNvSpPr txBox="1"/>
            <p:nvPr/>
          </p:nvSpPr>
          <p:spPr>
            <a:xfrm>
              <a:off x="3957236" y="5560428"/>
              <a:ext cx="106168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charset="0"/>
                  <a:ea typeface="华文细黑" pitchFamily="2" charset="-122"/>
                  <a:cs typeface="+mn-cs"/>
                </a:defRPr>
              </a:lvl1pPr>
              <a:lvl2pPr marL="455613" indent="1588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charset="0"/>
                  <a:ea typeface="华文细黑" pitchFamily="2" charset="-122"/>
                  <a:cs typeface="+mn-cs"/>
                </a:defRPr>
              </a:lvl2pPr>
              <a:lvl3pPr marL="912813" indent="1588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charset="0"/>
                  <a:ea typeface="华文细黑" pitchFamily="2" charset="-122"/>
                  <a:cs typeface="+mn-cs"/>
                </a:defRPr>
              </a:lvl3pPr>
              <a:lvl4pPr marL="1370013" indent="1588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charset="0"/>
                  <a:ea typeface="华文细黑" pitchFamily="2" charset="-122"/>
                  <a:cs typeface="+mn-cs"/>
                </a:defRPr>
              </a:lvl4pPr>
              <a:lvl5pPr marL="1827213" indent="1588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charset="0"/>
                  <a:ea typeface="华文细黑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charset="0"/>
                  <a:ea typeface="华文细黑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charset="0"/>
                  <a:ea typeface="华文细黑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charset="0"/>
                  <a:ea typeface="华文细黑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charset="0"/>
                  <a:ea typeface="华文细黑" pitchFamily="2" charset="-122"/>
                  <a:cs typeface="+mn-cs"/>
                </a:defRPr>
              </a:lvl9pPr>
            </a:lstStyle>
            <a:p>
              <a:pPr algn="ctr"/>
              <a:r>
                <a:rPr lang="en-US" altLang="zh-CN" sz="1200" dirty="0" smtClean="0">
                  <a:solidFill>
                    <a:srgbClr val="1D1D1A"/>
                  </a:solidFill>
                  <a:cs typeface="+mn-ea"/>
                  <a:sym typeface="微软雅黑" panose="020B0503020204020204" pitchFamily="34" charset="-122"/>
                </a:rPr>
                <a:t>2022.Q4</a:t>
              </a:r>
              <a:endParaRPr lang="zh-CN" altLang="en-US" sz="1200" dirty="0">
                <a:solidFill>
                  <a:srgbClr val="1D1D1A"/>
                </a:solidFill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164" name="TextBox 160"/>
            <p:cNvSpPr txBox="1"/>
            <p:nvPr/>
          </p:nvSpPr>
          <p:spPr>
            <a:xfrm>
              <a:off x="10599261" y="5570455"/>
              <a:ext cx="106496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charset="0"/>
                  <a:ea typeface="华文细黑" pitchFamily="2" charset="-122"/>
                  <a:cs typeface="+mn-cs"/>
                </a:defRPr>
              </a:lvl1pPr>
              <a:lvl2pPr marL="455613" indent="1588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charset="0"/>
                  <a:ea typeface="华文细黑" pitchFamily="2" charset="-122"/>
                  <a:cs typeface="+mn-cs"/>
                </a:defRPr>
              </a:lvl2pPr>
              <a:lvl3pPr marL="912813" indent="1588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charset="0"/>
                  <a:ea typeface="华文细黑" pitchFamily="2" charset="-122"/>
                  <a:cs typeface="+mn-cs"/>
                </a:defRPr>
              </a:lvl3pPr>
              <a:lvl4pPr marL="1370013" indent="1588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charset="0"/>
                  <a:ea typeface="华文细黑" pitchFamily="2" charset="-122"/>
                  <a:cs typeface="+mn-cs"/>
                </a:defRPr>
              </a:lvl4pPr>
              <a:lvl5pPr marL="1827213" indent="1588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charset="0"/>
                  <a:ea typeface="华文细黑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charset="0"/>
                  <a:ea typeface="华文细黑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charset="0"/>
                  <a:ea typeface="华文细黑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charset="0"/>
                  <a:ea typeface="华文细黑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charset="0"/>
                  <a:ea typeface="华文细黑" pitchFamily="2" charset="-122"/>
                  <a:cs typeface="+mn-cs"/>
                </a:defRPr>
              </a:lvl9pPr>
            </a:lstStyle>
            <a:p>
              <a:pPr algn="ctr"/>
              <a:r>
                <a:rPr lang="en-US" altLang="zh-CN" sz="1200" dirty="0" smtClean="0">
                  <a:solidFill>
                    <a:srgbClr val="1D1D1A"/>
                  </a:solidFill>
                  <a:cs typeface="+mn-ea"/>
                  <a:sym typeface="微软雅黑" panose="020B0503020204020204" pitchFamily="34" charset="-122"/>
                </a:rPr>
                <a:t>2023.Q2</a:t>
              </a:r>
              <a:endParaRPr lang="zh-CN" altLang="en-US" sz="1200" dirty="0">
                <a:solidFill>
                  <a:srgbClr val="1D1D1A"/>
                </a:solidFill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165" name="TextBox 160"/>
            <p:cNvSpPr txBox="1"/>
            <p:nvPr/>
          </p:nvSpPr>
          <p:spPr>
            <a:xfrm>
              <a:off x="7635608" y="5575506"/>
              <a:ext cx="106496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charset="0"/>
                  <a:ea typeface="华文细黑" pitchFamily="2" charset="-122"/>
                  <a:cs typeface="+mn-cs"/>
                </a:defRPr>
              </a:lvl1pPr>
              <a:lvl2pPr marL="455613" indent="1588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charset="0"/>
                  <a:ea typeface="华文细黑" pitchFamily="2" charset="-122"/>
                  <a:cs typeface="+mn-cs"/>
                </a:defRPr>
              </a:lvl2pPr>
              <a:lvl3pPr marL="912813" indent="1588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charset="0"/>
                  <a:ea typeface="华文细黑" pitchFamily="2" charset="-122"/>
                  <a:cs typeface="+mn-cs"/>
                </a:defRPr>
              </a:lvl3pPr>
              <a:lvl4pPr marL="1370013" indent="1588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charset="0"/>
                  <a:ea typeface="华文细黑" pitchFamily="2" charset="-122"/>
                  <a:cs typeface="+mn-cs"/>
                </a:defRPr>
              </a:lvl4pPr>
              <a:lvl5pPr marL="1827213" indent="1588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charset="0"/>
                  <a:ea typeface="华文细黑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charset="0"/>
                  <a:ea typeface="华文细黑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charset="0"/>
                  <a:ea typeface="华文细黑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charset="0"/>
                  <a:ea typeface="华文细黑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charset="0"/>
                  <a:ea typeface="华文细黑" pitchFamily="2" charset="-122"/>
                  <a:cs typeface="+mn-cs"/>
                </a:defRPr>
              </a:lvl9pPr>
            </a:lstStyle>
            <a:p>
              <a:pPr algn="ctr"/>
              <a:r>
                <a:rPr lang="en-US" altLang="zh-CN" sz="1200" dirty="0" smtClean="0">
                  <a:solidFill>
                    <a:srgbClr val="1D1D1A"/>
                  </a:solidFill>
                  <a:cs typeface="+mn-ea"/>
                  <a:sym typeface="微软雅黑" panose="020B0503020204020204" pitchFamily="34" charset="-122"/>
                </a:rPr>
                <a:t>2023.Q1</a:t>
              </a:r>
              <a:endParaRPr lang="zh-CN" altLang="en-US" sz="1200" dirty="0">
                <a:solidFill>
                  <a:srgbClr val="1D1D1A"/>
                </a:solidFill>
                <a:cs typeface="+mn-ea"/>
                <a:sym typeface="微软雅黑" panose="020B0503020204020204" pitchFamily="34" charset="-122"/>
              </a:endParaRPr>
            </a:p>
          </p:txBody>
        </p:sp>
      </p:grpSp>
      <p:sp>
        <p:nvSpPr>
          <p:cNvPr id="167" name="等腰三角形 166"/>
          <p:cNvSpPr/>
          <p:nvPr/>
        </p:nvSpPr>
        <p:spPr bwMode="auto">
          <a:xfrm flipV="1">
            <a:off x="1073248" y="5342373"/>
            <a:ext cx="188617" cy="139064"/>
          </a:xfrm>
          <a:prstGeom prst="triangle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16" tIns="45708" rIns="91416" bIns="45708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华文细黑" pitchFamily="2" charset="-122"/>
                <a:cs typeface="+mn-cs"/>
              </a:defRPr>
            </a:lvl1pPr>
            <a:lvl2pPr marL="455613" indent="1588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华文细黑" pitchFamily="2" charset="-122"/>
                <a:cs typeface="+mn-cs"/>
              </a:defRPr>
            </a:lvl2pPr>
            <a:lvl3pPr marL="912813" indent="1588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华文细黑" pitchFamily="2" charset="-122"/>
                <a:cs typeface="+mn-cs"/>
              </a:defRPr>
            </a:lvl3pPr>
            <a:lvl4pPr marL="1370013" indent="1588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华文细黑" pitchFamily="2" charset="-122"/>
                <a:cs typeface="+mn-cs"/>
              </a:defRPr>
            </a:lvl4pPr>
            <a:lvl5pPr marL="1827213" indent="1588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华文细黑" pitchFamily="2" charset="-122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华文细黑" pitchFamily="2" charset="-122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华文细黑" pitchFamily="2" charset="-122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华文细黑" pitchFamily="2" charset="-122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华文细黑" pitchFamily="2" charset="-122"/>
                <a:cs typeface="+mn-cs"/>
              </a:defRPr>
            </a:lvl9pPr>
          </a:lstStyle>
          <a:p>
            <a:pPr>
              <a:buClr>
                <a:srgbClr val="CC9900"/>
              </a:buClr>
              <a:buFont typeface="Wingdings" pitchFamily="2" charset="2"/>
              <a:buChar char="n"/>
            </a:pPr>
            <a:endParaRPr lang="en-US" sz="900" b="0">
              <a:solidFill>
                <a:srgbClr val="1D1D1A"/>
              </a:solidFill>
              <a:latin typeface="微软雅黑" panose="020B0604020202020204"/>
              <a:ea typeface="微软雅黑"/>
              <a:sym typeface="微软雅黑" panose="020B0503020204020204" pitchFamily="34" charset="-122"/>
            </a:endParaRPr>
          </a:p>
        </p:txBody>
      </p:sp>
      <p:sp>
        <p:nvSpPr>
          <p:cNvPr id="168" name="等腰三角形 167"/>
          <p:cNvSpPr/>
          <p:nvPr/>
        </p:nvSpPr>
        <p:spPr bwMode="auto">
          <a:xfrm flipV="1">
            <a:off x="3869699" y="5332294"/>
            <a:ext cx="188617" cy="139064"/>
          </a:xfrm>
          <a:prstGeom prst="triangle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16" tIns="45708" rIns="91416" bIns="45708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华文细黑" pitchFamily="2" charset="-122"/>
                <a:cs typeface="+mn-cs"/>
              </a:defRPr>
            </a:lvl1pPr>
            <a:lvl2pPr marL="455613" indent="1588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华文细黑" pitchFamily="2" charset="-122"/>
                <a:cs typeface="+mn-cs"/>
              </a:defRPr>
            </a:lvl2pPr>
            <a:lvl3pPr marL="912813" indent="1588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华文细黑" pitchFamily="2" charset="-122"/>
                <a:cs typeface="+mn-cs"/>
              </a:defRPr>
            </a:lvl3pPr>
            <a:lvl4pPr marL="1370013" indent="1588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华文细黑" pitchFamily="2" charset="-122"/>
                <a:cs typeface="+mn-cs"/>
              </a:defRPr>
            </a:lvl4pPr>
            <a:lvl5pPr marL="1827213" indent="1588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华文细黑" pitchFamily="2" charset="-122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华文细黑" pitchFamily="2" charset="-122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华文细黑" pitchFamily="2" charset="-122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华文细黑" pitchFamily="2" charset="-122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华文细黑" pitchFamily="2" charset="-122"/>
                <a:cs typeface="+mn-cs"/>
              </a:defRPr>
            </a:lvl9pPr>
          </a:lstStyle>
          <a:p>
            <a:pPr>
              <a:buClr>
                <a:srgbClr val="CC9900"/>
              </a:buClr>
              <a:buFont typeface="Wingdings" pitchFamily="2" charset="2"/>
              <a:buChar char="n"/>
            </a:pPr>
            <a:endParaRPr lang="en-US" sz="900" b="0">
              <a:solidFill>
                <a:srgbClr val="1D1D1A"/>
              </a:solidFill>
              <a:latin typeface="微软雅黑" panose="020B0604020202020204"/>
              <a:ea typeface="微软雅黑"/>
              <a:sym typeface="微软雅黑" panose="020B0503020204020204" pitchFamily="34" charset="-122"/>
            </a:endParaRPr>
          </a:p>
        </p:txBody>
      </p:sp>
      <p:sp>
        <p:nvSpPr>
          <p:cNvPr id="169" name="等腰三角形 168"/>
          <p:cNvSpPr/>
          <p:nvPr/>
        </p:nvSpPr>
        <p:spPr bwMode="auto">
          <a:xfrm flipV="1">
            <a:off x="7227228" y="5326613"/>
            <a:ext cx="188617" cy="139064"/>
          </a:xfrm>
          <a:prstGeom prst="triangle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16" tIns="45708" rIns="91416" bIns="45708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华文细黑" pitchFamily="2" charset="-122"/>
                <a:cs typeface="+mn-cs"/>
              </a:defRPr>
            </a:lvl1pPr>
            <a:lvl2pPr marL="455613" indent="1588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华文细黑" pitchFamily="2" charset="-122"/>
                <a:cs typeface="+mn-cs"/>
              </a:defRPr>
            </a:lvl2pPr>
            <a:lvl3pPr marL="912813" indent="1588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华文细黑" pitchFamily="2" charset="-122"/>
                <a:cs typeface="+mn-cs"/>
              </a:defRPr>
            </a:lvl3pPr>
            <a:lvl4pPr marL="1370013" indent="1588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华文细黑" pitchFamily="2" charset="-122"/>
                <a:cs typeface="+mn-cs"/>
              </a:defRPr>
            </a:lvl4pPr>
            <a:lvl5pPr marL="1827213" indent="1588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华文细黑" pitchFamily="2" charset="-122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华文细黑" pitchFamily="2" charset="-122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华文细黑" pitchFamily="2" charset="-122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华文细黑" pitchFamily="2" charset="-122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华文细黑" pitchFamily="2" charset="-122"/>
                <a:cs typeface="+mn-cs"/>
              </a:defRPr>
            </a:lvl9pPr>
          </a:lstStyle>
          <a:p>
            <a:pPr>
              <a:buClr>
                <a:srgbClr val="CC9900"/>
              </a:buClr>
              <a:buFont typeface="Wingdings" pitchFamily="2" charset="2"/>
              <a:buChar char="n"/>
            </a:pPr>
            <a:endParaRPr lang="en-US" sz="900" b="0">
              <a:solidFill>
                <a:srgbClr val="1D1D1A"/>
              </a:solidFill>
              <a:latin typeface="微软雅黑" panose="020B0604020202020204"/>
              <a:ea typeface="微软雅黑"/>
              <a:sym typeface="微软雅黑" panose="020B0503020204020204" pitchFamily="34" charset="-122"/>
            </a:endParaRPr>
          </a:p>
        </p:txBody>
      </p:sp>
      <p:sp>
        <p:nvSpPr>
          <p:cNvPr id="170" name="等腰三角形 169"/>
          <p:cNvSpPr/>
          <p:nvPr/>
        </p:nvSpPr>
        <p:spPr bwMode="auto">
          <a:xfrm flipV="1">
            <a:off x="9961414" y="5341699"/>
            <a:ext cx="188617" cy="139064"/>
          </a:xfrm>
          <a:prstGeom prst="triangle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16" tIns="45708" rIns="91416" bIns="45708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华文细黑" pitchFamily="2" charset="-122"/>
                <a:cs typeface="+mn-cs"/>
              </a:defRPr>
            </a:lvl1pPr>
            <a:lvl2pPr marL="455613" indent="1588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华文细黑" pitchFamily="2" charset="-122"/>
                <a:cs typeface="+mn-cs"/>
              </a:defRPr>
            </a:lvl2pPr>
            <a:lvl3pPr marL="912813" indent="1588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华文细黑" pitchFamily="2" charset="-122"/>
                <a:cs typeface="+mn-cs"/>
              </a:defRPr>
            </a:lvl3pPr>
            <a:lvl4pPr marL="1370013" indent="1588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华文细黑" pitchFamily="2" charset="-122"/>
                <a:cs typeface="+mn-cs"/>
              </a:defRPr>
            </a:lvl4pPr>
            <a:lvl5pPr marL="1827213" indent="1588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华文细黑" pitchFamily="2" charset="-122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华文细黑" pitchFamily="2" charset="-122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华文细黑" pitchFamily="2" charset="-122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华文细黑" pitchFamily="2" charset="-122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华文细黑" pitchFamily="2" charset="-122"/>
                <a:cs typeface="+mn-cs"/>
              </a:defRPr>
            </a:lvl9pPr>
          </a:lstStyle>
          <a:p>
            <a:pPr>
              <a:buClr>
                <a:srgbClr val="CC9900"/>
              </a:buClr>
              <a:buFont typeface="Wingdings" pitchFamily="2" charset="2"/>
              <a:buChar char="n"/>
            </a:pPr>
            <a:endParaRPr lang="en-US" sz="900" b="0">
              <a:solidFill>
                <a:srgbClr val="1D1D1A"/>
              </a:solidFill>
              <a:latin typeface="微软雅黑" panose="020B0604020202020204"/>
              <a:ea typeface="微软雅黑"/>
              <a:sym typeface="微软雅黑" panose="020B0503020204020204" pitchFamily="34" charset="-122"/>
            </a:endParaRPr>
          </a:p>
        </p:txBody>
      </p:sp>
      <p:sp>
        <p:nvSpPr>
          <p:cNvPr id="171" name="圆角矩形 170"/>
          <p:cNvSpPr/>
          <p:nvPr/>
        </p:nvSpPr>
        <p:spPr>
          <a:xfrm>
            <a:off x="6439932" y="5605500"/>
            <a:ext cx="2224976" cy="815191"/>
          </a:xfrm>
          <a:prstGeom prst="roundRect">
            <a:avLst>
              <a:gd name="adj" fmla="val 7619"/>
            </a:avLst>
          </a:prstGeom>
          <a:noFill/>
          <a:ln w="25400" cap="flat" cmpd="sng" algn="ctr">
            <a:noFill/>
            <a:prstDash val="solid"/>
          </a:ln>
          <a:effectLst/>
        </p:spPr>
        <p:txBody>
          <a:bodyPr wrap="square" rtlCol="0" anchor="t">
            <a:spAutoFit/>
          </a:bodyPr>
          <a:lstStyle/>
          <a:p>
            <a:pPr marL="171450" indent="-171450" defTabSz="914113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zh-CN" altLang="en-US" sz="1000" dirty="0"/>
              <a:t>全量被动依赖软件成分</a:t>
            </a:r>
            <a:r>
              <a:rPr lang="zh-CN" altLang="en-US" sz="1000" dirty="0" smtClean="0"/>
              <a:t>分析</a:t>
            </a:r>
            <a:endParaRPr kumimoji="1" lang="zh-CN" altLang="en-US" sz="100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 defTabSz="914113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zh-CN" altLang="en-US" sz="1000" dirty="0" smtClean="0"/>
              <a:t>构建</a:t>
            </a:r>
            <a:r>
              <a:rPr lang="zh-CN" altLang="en-US" sz="1000" dirty="0"/>
              <a:t>信息树反向校验</a:t>
            </a:r>
          </a:p>
          <a:p>
            <a:pPr marL="171450" indent="-171450" defTabSz="914113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kumimoji="1" lang="en-US" altLang="zh-CN" sz="10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OSS Notice</a:t>
            </a:r>
            <a:r>
              <a:rPr kumimoji="1" lang="zh-CN" altLang="en-US" sz="10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自动生成</a:t>
            </a:r>
            <a:endParaRPr kumimoji="1" lang="en-US" altLang="zh-CN" sz="100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3" name="圆角矩形 172"/>
          <p:cNvSpPr/>
          <p:nvPr/>
        </p:nvSpPr>
        <p:spPr>
          <a:xfrm>
            <a:off x="9250114" y="5570490"/>
            <a:ext cx="2224976" cy="575429"/>
          </a:xfrm>
          <a:prstGeom prst="roundRect">
            <a:avLst>
              <a:gd name="adj" fmla="val 7619"/>
            </a:avLst>
          </a:prstGeom>
          <a:noFill/>
          <a:ln w="25400" cap="flat" cmpd="sng" algn="ctr">
            <a:noFill/>
            <a:prstDash val="solid"/>
          </a:ln>
          <a:effectLst/>
        </p:spPr>
        <p:txBody>
          <a:bodyPr wrap="square" rtlCol="0" anchor="t">
            <a:spAutoFit/>
          </a:bodyPr>
          <a:lstStyle/>
          <a:p>
            <a:pPr marL="171450" indent="-171450" defTabSz="914113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zh-CN" altLang="en-US" sz="1000" dirty="0" smtClean="0"/>
              <a:t>修改可追溯</a:t>
            </a:r>
            <a:endParaRPr lang="en-US" altLang="zh-CN" sz="1000" dirty="0" smtClean="0"/>
          </a:p>
          <a:p>
            <a:pPr marL="171450" indent="-171450" defTabSz="914113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kumimoji="1" lang="zh-CN" altLang="en-US" sz="10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回馈上游统计</a:t>
            </a:r>
            <a:endParaRPr kumimoji="1" lang="en-US" altLang="zh-CN" sz="10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8161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5"/>
          <p:cNvSpPr txBox="1"/>
          <p:nvPr/>
        </p:nvSpPr>
        <p:spPr>
          <a:xfrm>
            <a:off x="364075" y="316965"/>
            <a:ext cx="9890614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OpenHarmony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合规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SIG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先期筹备单位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69341" y="948690"/>
            <a:ext cx="9905581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SIG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组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Leader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@</a:t>
            </a:r>
            <a:r>
              <a:rPr lang="en-US" altLang="zh-CN" sz="1400" dirty="0" err="1"/>
              <a:t>jalenchen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https://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gitee.com/jalenchen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成员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列表：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dirty="0"/>
              <a:t>@king-</a:t>
            </a:r>
            <a:r>
              <a:rPr lang="en-US" altLang="zh-CN" sz="1400" dirty="0" err="1"/>
              <a:t>gao</a:t>
            </a:r>
            <a:r>
              <a:rPr lang="zh-CN" altLang="en-US" sz="1400" dirty="0"/>
              <a:t>（</a:t>
            </a:r>
            <a:r>
              <a:rPr lang="en-US" altLang="zh-CN" sz="1400" dirty="0">
                <a:hlinkClick r:id="rId3"/>
              </a:rPr>
              <a:t>https://gitee.com/king-gao</a:t>
            </a:r>
            <a:r>
              <a:rPr lang="zh-CN" altLang="en-US" sz="1400" dirty="0"/>
              <a:t>）</a:t>
            </a:r>
            <a:endParaRPr lang="en-US" altLang="zh-CN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dirty="0"/>
              <a:t>@</a:t>
            </a:r>
            <a:r>
              <a:rPr lang="en-US" altLang="zh-CN" sz="1400" dirty="0" err="1"/>
              <a:t>alec</a:t>
            </a:r>
            <a:r>
              <a:rPr lang="en-US" altLang="zh-CN" sz="1400" dirty="0"/>
              <a:t>-z</a:t>
            </a:r>
            <a:r>
              <a:rPr lang="zh-CN" altLang="en-US" sz="1400" dirty="0"/>
              <a:t>（</a:t>
            </a:r>
            <a:r>
              <a:rPr lang="en-US" altLang="zh-CN" sz="1400" dirty="0">
                <a:hlinkClick r:id="rId4"/>
              </a:rPr>
              <a:t>https://</a:t>
            </a:r>
            <a:r>
              <a:rPr lang="en-US" altLang="zh-CN" sz="1400" dirty="0">
                <a:hlinkClick r:id="rId4"/>
              </a:rPr>
              <a:t>gitee.com/alec-z</a:t>
            </a:r>
            <a:r>
              <a:rPr lang="zh-CN" altLang="en-US" sz="1400" dirty="0"/>
              <a:t>）</a:t>
            </a:r>
            <a:endParaRPr lang="en-US" altLang="zh-CN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dirty="0"/>
              <a:t>@</a:t>
            </a:r>
            <a:r>
              <a:rPr lang="en-US" altLang="zh-CN" sz="1400" dirty="0" err="1"/>
              <a:t>kubigao</a:t>
            </a:r>
            <a:r>
              <a:rPr lang="zh-CN" altLang="en-US" sz="1400" dirty="0"/>
              <a:t>（</a:t>
            </a:r>
            <a:r>
              <a:rPr lang="en-US" altLang="zh-CN" sz="1400" dirty="0">
                <a:hlinkClick r:id="rId5"/>
              </a:rPr>
              <a:t>https</a:t>
            </a:r>
            <a:r>
              <a:rPr lang="en-US" altLang="zh-CN" sz="1400" dirty="0">
                <a:hlinkClick r:id="rId5"/>
              </a:rPr>
              <a:t>://</a:t>
            </a:r>
            <a:r>
              <a:rPr lang="en-US" altLang="zh-CN" sz="1400" dirty="0">
                <a:hlinkClick r:id="rId5"/>
              </a:rPr>
              <a:t>gitee.com/kubigao</a:t>
            </a:r>
            <a:r>
              <a:rPr lang="zh-CN" altLang="en-US" sz="1400" dirty="0" smtClean="0"/>
              <a:t>）</a:t>
            </a:r>
            <a:endParaRPr lang="en-US" altLang="zh-CN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dirty="0"/>
              <a:t>@</a:t>
            </a:r>
            <a:r>
              <a:rPr lang="en-US" altLang="zh-CN" sz="1400" dirty="0" err="1"/>
              <a:t>billwangliang</a:t>
            </a:r>
            <a:r>
              <a:rPr lang="zh-CN" altLang="en-US" sz="1400" dirty="0"/>
              <a:t>（</a:t>
            </a:r>
            <a:r>
              <a:rPr lang="en-US" altLang="zh-CN" sz="1400" dirty="0">
                <a:hlinkClick r:id="rId6"/>
              </a:rPr>
              <a:t>https://gitee.com/billwangliang</a:t>
            </a:r>
            <a:r>
              <a:rPr lang="zh-CN" altLang="en-US" sz="1400" dirty="0"/>
              <a:t>）</a:t>
            </a:r>
            <a:endParaRPr lang="en-US" altLang="zh-CN" sz="1400" dirty="0"/>
          </a:p>
          <a:p>
            <a:endParaRPr lang="en-US" altLang="zh-CN" sz="1400" dirty="0" smtClean="0"/>
          </a:p>
          <a:p>
            <a:r>
              <a:rPr lang="zh-CN" altLang="en-US" sz="1400" dirty="0" smtClean="0"/>
              <a:t>基础设施代表：</a:t>
            </a:r>
            <a:endParaRPr lang="en-US" altLang="zh-CN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dirty="0"/>
              <a:t>@</a:t>
            </a:r>
            <a:r>
              <a:rPr lang="en-US" altLang="zh-CN" sz="1400" dirty="0" err="1"/>
              <a:t>wangyiming</a:t>
            </a:r>
            <a:r>
              <a:rPr lang="zh-CN" altLang="en-US" sz="1400" dirty="0" smtClean="0"/>
              <a:t>（</a:t>
            </a:r>
            <a:r>
              <a:rPr lang="en-US" altLang="zh-CN" sz="1400" dirty="0" smtClean="0">
                <a:hlinkClick r:id="rId7"/>
              </a:rPr>
              <a:t>youthdragon.wangyiming@huawei.com</a:t>
            </a:r>
            <a:r>
              <a:rPr lang="zh-CN" altLang="en-US" sz="1400" dirty="0" smtClean="0"/>
              <a:t>）</a:t>
            </a:r>
            <a:endParaRPr lang="en-US" altLang="zh-CN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dirty="0"/>
              <a:t>@jungle8023</a:t>
            </a:r>
            <a:r>
              <a:rPr lang="zh-CN" altLang="en-US" sz="1400" dirty="0"/>
              <a:t>（</a:t>
            </a:r>
            <a:r>
              <a:rPr lang="en-US" altLang="zh-CN" sz="1400" dirty="0">
                <a:hlinkClick r:id="rId8"/>
              </a:rPr>
              <a:t>https://gitee.com/jungle8023</a:t>
            </a:r>
            <a:r>
              <a:rPr lang="zh-CN" altLang="en-US" sz="1400" dirty="0"/>
              <a:t>）</a:t>
            </a:r>
            <a:endParaRPr lang="en-US" altLang="zh-CN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1400" dirty="0" smtClean="0"/>
          </a:p>
          <a:p>
            <a:r>
              <a:rPr lang="en-US" altLang="zh-CN" sz="1400" dirty="0"/>
              <a:t>Eclipse </a:t>
            </a:r>
            <a:r>
              <a:rPr lang="en-US" altLang="zh-CN" sz="1400" dirty="0" err="1"/>
              <a:t>Oniro</a:t>
            </a:r>
            <a:r>
              <a:rPr lang="en-US" altLang="zh-CN" sz="1400" dirty="0"/>
              <a:t> </a:t>
            </a:r>
            <a:r>
              <a:rPr lang="en-US" altLang="zh-CN" sz="1400" dirty="0" smtClean="0"/>
              <a:t>Project</a:t>
            </a:r>
            <a:r>
              <a:rPr lang="zh-CN" altLang="en-US" sz="1400" dirty="0" smtClean="0"/>
              <a:t>代表：</a:t>
            </a:r>
            <a:endParaRPr lang="en-US" altLang="zh-CN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@</a:t>
            </a:r>
            <a:r>
              <a:rPr lang="en-US" altLang="zh-CN" sz="1400" dirty="0" err="1"/>
              <a:t>yishuangli</a:t>
            </a:r>
            <a:r>
              <a:rPr lang="zh-CN" altLang="en-US" sz="1400" dirty="0"/>
              <a:t>（</a:t>
            </a:r>
            <a:r>
              <a:rPr lang="en-US" altLang="zh-CN" sz="1400" dirty="0">
                <a:hlinkClick r:id="rId9"/>
              </a:rPr>
              <a:t>https://gitee.com/yishuangli</a:t>
            </a:r>
            <a:r>
              <a:rPr lang="zh-CN" altLang="en-US" sz="1400" dirty="0"/>
              <a:t>）</a:t>
            </a:r>
            <a:endParaRPr lang="en-US" altLang="zh-CN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dirty="0"/>
              <a:t>@Rahul Mohan </a:t>
            </a:r>
            <a:r>
              <a:rPr lang="en-US" altLang="zh-CN" sz="1400" dirty="0" smtClean="0"/>
              <a:t>G</a:t>
            </a:r>
            <a:r>
              <a:rPr lang="zh-CN" altLang="en-US" sz="1400" dirty="0" smtClean="0"/>
              <a:t>（</a:t>
            </a:r>
            <a:r>
              <a:rPr lang="en-US" altLang="zh-CN" sz="1400" u="sng" dirty="0" smtClean="0">
                <a:hlinkClick r:id="rId10"/>
              </a:rPr>
              <a:t>rahulmohang@gmail.com</a:t>
            </a:r>
            <a:r>
              <a:rPr lang="zh-CN" altLang="en-US" sz="1400" dirty="0" smtClean="0"/>
              <a:t>）</a:t>
            </a:r>
            <a:endParaRPr lang="en-US" altLang="zh-CN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@</a:t>
            </a:r>
            <a:r>
              <a:rPr lang="en-US" altLang="zh-CN" sz="1400" dirty="0"/>
              <a:t>Carlo </a:t>
            </a:r>
            <a:r>
              <a:rPr lang="en-US" altLang="zh-CN" sz="1400" dirty="0" err="1" smtClean="0"/>
              <a:t>Piana</a:t>
            </a:r>
            <a:r>
              <a:rPr lang="zh-CN" altLang="en-US" sz="1400" dirty="0" smtClean="0"/>
              <a:t>（</a:t>
            </a:r>
            <a:r>
              <a:rPr lang="en-US" altLang="zh-CN" sz="1400" dirty="0" smtClean="0">
                <a:hlinkClick r:id="rId11"/>
              </a:rPr>
              <a:t> </a:t>
            </a:r>
            <a:r>
              <a:rPr lang="en-US" altLang="zh-CN" sz="1400" dirty="0">
                <a:hlinkClick r:id="rId11"/>
              </a:rPr>
              <a:t>piana@array.eu </a:t>
            </a:r>
            <a:r>
              <a:rPr lang="zh-CN" altLang="en-US" sz="1400" dirty="0"/>
              <a:t>）</a:t>
            </a:r>
            <a:endParaRPr lang="en-US" altLang="zh-CN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dirty="0"/>
              <a:t>@</a:t>
            </a:r>
            <a:r>
              <a:rPr lang="en-US" altLang="zh-CN" sz="1400" dirty="0" err="1"/>
              <a:t>alpianon</a:t>
            </a:r>
            <a:r>
              <a:rPr lang="zh-CN" altLang="en-US" sz="1400" dirty="0"/>
              <a:t>（</a:t>
            </a:r>
            <a:r>
              <a:rPr lang="en-US" altLang="zh-CN" sz="1400" dirty="0">
                <a:hlinkClick r:id="rId12"/>
              </a:rPr>
              <a:t>https://gitee.com/alpianon</a:t>
            </a:r>
            <a:r>
              <a:rPr lang="zh-CN" altLang="en-US" sz="1400" dirty="0" smtClean="0"/>
              <a:t>）</a:t>
            </a:r>
            <a:endParaRPr lang="en-US" altLang="zh-CN" sz="1400" dirty="0"/>
          </a:p>
          <a:p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欢迎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感兴趣的社区成员加入（无特殊门槛要求），共同建设基于社区成员多样性的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SIG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组织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4766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69" name="矩形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097196" name="图像" descr="C:/Users/coolzlay/AppData/Local/Temp/picturecompress_20210811080536/output_1.jpgoutput_1"/>
          <p:cNvPicPr>
            <a:picLocks noChangeAspect="1"/>
          </p:cNvPicPr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-2540" y="-34290"/>
            <a:ext cx="12194540" cy="6927215"/>
          </a:xfrm>
          <a:prstGeom prst="rect">
            <a:avLst/>
          </a:prstGeom>
          <a:ln w="3175">
            <a:miter lim="400000"/>
            <a:headEnd/>
            <a:tailEnd/>
          </a:ln>
        </p:spPr>
      </p:pic>
      <p:sp>
        <p:nvSpPr>
          <p:cNvPr id="1048870" name="文本框 7"/>
          <p:cNvSpPr txBox="1"/>
          <p:nvPr/>
        </p:nvSpPr>
        <p:spPr>
          <a:xfrm>
            <a:off x="3443322" y="2276235"/>
            <a:ext cx="4635147" cy="1238833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>
            <a:srgbClr val="000000"/>
          </a:fontRef>
        </p:style>
        <p:txBody>
          <a:bodyPr rot="0" spcFirstLastPara="1" vertOverflow="overflow" horzOverflow="overflow" vert="horz" wrap="none" lIns="28210" tIns="28210" rIns="28210" bIns="28210" numCol="1" spcCol="38100" rtlCol="0" anchor="ctr">
            <a:spAutoFit/>
          </a:bodyPr>
          <a:lstStyle/>
          <a:p>
            <a:pPr algn="ctr" defTabSz="610870" hangingPunct="0">
              <a:lnSpc>
                <a:spcPct val="160000"/>
              </a:lnSpc>
            </a:pPr>
            <a:r>
              <a:rPr lang="zh-CN" altLang="en-US" sz="4800" spc="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Yu Gothic Medium" panose="020B0500000000000000" charset="-128"/>
              </a:rPr>
              <a:t>拥抱</a:t>
            </a:r>
            <a:r>
              <a:rPr lang="zh-CN" altLang="en-US" sz="4800" spc="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Yu Gothic Medium" panose="020B0500000000000000" charset="-128"/>
              </a:rPr>
              <a:t>开源新时代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</a:majorFont>
      <a:minorFont>
        <a:latin typeface="Candara"/>
        <a:ea typeface=""/>
        <a:cs typeface=""/>
      </a:minorFont>
    </a:fontScheme>
    <a:fmtScheme name="波形">
      <a:fillStyleLst>
        <a:solidFill>
          <a:schemeClr val="phClr"/>
        </a:solidFill>
        <a:gradFill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</a:gradFill>
        <a:blipFill rotWithShape="1">
          <a:blip xmlns:r="http://schemas.openxmlformats.org/officeDocument/2006/relationships" r:embed="rId1"/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38012</TotalTime>
  <Words>1325</Words>
  <Application>Microsoft Office PowerPoint</Application>
  <PresentationFormat>宽屏</PresentationFormat>
  <Paragraphs>216</Paragraphs>
  <Slides>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8" baseType="lpstr">
      <vt:lpstr>Arial Unicode MS</vt:lpstr>
      <vt:lpstr>Yu Gothic Medium</vt:lpstr>
      <vt:lpstr>华文细黑</vt:lpstr>
      <vt:lpstr>宋体</vt:lpstr>
      <vt:lpstr>微软雅黑</vt:lpstr>
      <vt:lpstr>Arial</vt:lpstr>
      <vt:lpstr>Calibri</vt:lpstr>
      <vt:lpstr>Candara</vt:lpstr>
      <vt:lpstr>Symbol</vt:lpstr>
      <vt:lpstr>Wingdings</vt:lpstr>
      <vt:lpstr>波形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Huangshan(OpenHarmony)</dc:creator>
  <cp:lastModifiedBy>Chenyaxun (Jalen)</cp:lastModifiedBy>
  <cp:revision>252</cp:revision>
  <dcterms:created xsi:type="dcterms:W3CDTF">2021-07-04T10:16:00Z</dcterms:created>
  <dcterms:modified xsi:type="dcterms:W3CDTF">2022-07-27T10:28:47Z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2052-11.1.0.11403</vt:lpwstr>
  </property>
  <property fmtid="{D5CDD505-2E9C-101B-9397-08002B2CF9AE}" pid="3" name="ICV">
    <vt:lpwstr>1352E074019D48B39E85BDAC7657FDF8</vt:lpwstr>
  </property>
  <property fmtid="{D5CDD505-2E9C-101B-9397-08002B2CF9AE}" pid="4" name="_2015_ms_pID_725343">
    <vt:lpwstr>(3)TQlXQ9XWXsjy7aIgV7aJc1DDWl4e3lUPQxXp/0xbVpglF7jDjujSFs+vuXFc1nclZuxe/8n1
WFIL2ThH2aw3Ny+tOPLb55N6dBFvwCLJlym7BN54t9Jmjnuzr7T9kjxB6ojeiULi+93meUQ0
ehfPcqsqLchY4fU4zq/jsAKYXsmrqQUxtGfJwxzmHPyyMGs43teLyMA1g0GiVEOkBWkYTS3N
rGthgOotxvRa9ku2mJ</vt:lpwstr>
  </property>
  <property fmtid="{D5CDD505-2E9C-101B-9397-08002B2CF9AE}" pid="5" name="_2015_ms_pID_7253431">
    <vt:lpwstr>rwLs/oVPGXXze5Da9qnY5pI+apOKE2tdCJZWKoeIpeU9k6sAQnAl1t
RURWexvO3PblbwaT3SHan3j67Y6kDmfh+cOvva+Z9/oZKMMrLQ+W2FJ4DM6qtx2p13bCXno+
2csJuAE/rn3pX60YngsOSIqNweXs4g24BEqj0rO8X7g0B9QmL3NCtO31TUmXs+iE63kca69C
sp91aCefgqJF0BWAWZ0Uhfj961y5InRSbtb5</vt:lpwstr>
  </property>
  <property fmtid="{D5CDD505-2E9C-101B-9397-08002B2CF9AE}" pid="6" name="_2015_ms_pID_7253432">
    <vt:lpwstr>OA==</vt:lpwstr>
  </property>
  <property fmtid="{D5CDD505-2E9C-101B-9397-08002B2CF9AE}" pid="7" name="_readonly">
    <vt:lpwstr/>
  </property>
  <property fmtid="{D5CDD505-2E9C-101B-9397-08002B2CF9AE}" pid="8" name="_change">
    <vt:lpwstr/>
  </property>
  <property fmtid="{D5CDD505-2E9C-101B-9397-08002B2CF9AE}" pid="9" name="_full-control">
    <vt:lpwstr/>
  </property>
  <property fmtid="{D5CDD505-2E9C-101B-9397-08002B2CF9AE}" pid="10" name="sflag">
    <vt:lpwstr>1658762947</vt:lpwstr>
  </property>
</Properties>
</file>