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5.svg" ContentType="image/svg+xml"/>
  <Override PartName="/ppt/media/image1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59" r:id="rId6"/>
    <p:sldId id="261" r:id="rId8"/>
    <p:sldId id="263" r:id="rId9"/>
    <p:sldId id="264" r:id="rId10"/>
    <p:sldId id="265" r:id="rId11"/>
    <p:sldId id="260" r:id="rId12"/>
    <p:sldId id="266" r:id="rId13"/>
    <p:sldId id="267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44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原来的仓没有</a:t>
            </a:r>
            <a:r>
              <a:rPr lang="en-US" altLang="zh-CN"/>
              <a:t>oat.xml</a:t>
            </a:r>
            <a:r>
              <a:rPr lang="zh-CN" altLang="en-US"/>
              <a:t>，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原来的仓没有</a:t>
            </a:r>
            <a:r>
              <a:rPr lang="en-US" altLang="zh-CN"/>
              <a:t>oat.xml</a:t>
            </a:r>
            <a:r>
              <a:rPr lang="zh-CN" altLang="en-US"/>
              <a:t>，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tags" Target="../tags/tag39.xml"/><Relationship Id="rId4" Type="http://schemas.openxmlformats.org/officeDocument/2006/relationships/image" Target="../media/image11.png"/><Relationship Id="rId3" Type="http://schemas.openxmlformats.org/officeDocument/2006/relationships/tags" Target="../tags/tag38.xml"/><Relationship Id="rId2" Type="http://schemas.openxmlformats.org/officeDocument/2006/relationships/image" Target="../media/image10.png"/><Relationship Id="rId15" Type="http://schemas.openxmlformats.org/officeDocument/2006/relationships/notesSlide" Target="../notesSlides/notesSlide2.xml"/><Relationship Id="rId14" Type="http://schemas.openxmlformats.org/officeDocument/2006/relationships/slideLayout" Target="../slideLayouts/slideLayout1.xml"/><Relationship Id="rId13" Type="http://schemas.openxmlformats.org/officeDocument/2006/relationships/image" Target="../media/image17.svg"/><Relationship Id="rId12" Type="http://schemas.openxmlformats.org/officeDocument/2006/relationships/image" Target="../media/image16.png"/><Relationship Id="rId11" Type="http://schemas.openxmlformats.org/officeDocument/2006/relationships/image" Target="../media/image15.svg"/><Relationship Id="rId10" Type="http://schemas.openxmlformats.org/officeDocument/2006/relationships/image" Target="../media/image14.png"/><Relationship Id="rId1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8.xml"/><Relationship Id="rId6" Type="http://schemas.openxmlformats.org/officeDocument/2006/relationships/image" Target="../media/image3.png"/><Relationship Id="rId5" Type="http://schemas.openxmlformats.org/officeDocument/2006/relationships/tags" Target="../tags/tag17.xml"/><Relationship Id="rId4" Type="http://schemas.openxmlformats.org/officeDocument/2006/relationships/image" Target="../media/image2.png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3.xml"/><Relationship Id="rId6" Type="http://schemas.openxmlformats.org/officeDocument/2006/relationships/tags" Target="../tags/tag22.xml"/><Relationship Id="rId5" Type="http://schemas.openxmlformats.org/officeDocument/2006/relationships/image" Target="../media/image5.png"/><Relationship Id="rId4" Type="http://schemas.openxmlformats.org/officeDocument/2006/relationships/tags" Target="../tags/tag21.xml"/><Relationship Id="rId3" Type="http://schemas.openxmlformats.org/officeDocument/2006/relationships/image" Target="../media/image4.png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image" Target="../media/image6.png"/><Relationship Id="rId1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31.xml"/><Relationship Id="rId6" Type="http://schemas.openxmlformats.org/officeDocument/2006/relationships/tags" Target="../tags/tag30.xml"/><Relationship Id="rId5" Type="http://schemas.openxmlformats.org/officeDocument/2006/relationships/image" Target="../media/image2.png"/><Relationship Id="rId4" Type="http://schemas.openxmlformats.org/officeDocument/2006/relationships/tags" Target="../tags/tag29.xml"/><Relationship Id="rId3" Type="http://schemas.openxmlformats.org/officeDocument/2006/relationships/tags" Target="../tags/tag28.xml"/><Relationship Id="rId2" Type="http://schemas.openxmlformats.org/officeDocument/2006/relationships/image" Target="../media/image7.png"/><Relationship Id="rId1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36.xml"/><Relationship Id="rId6" Type="http://schemas.openxmlformats.org/officeDocument/2006/relationships/tags" Target="../tags/tag35.xml"/><Relationship Id="rId5" Type="http://schemas.openxmlformats.org/officeDocument/2006/relationships/image" Target="../media/image9.png"/><Relationship Id="rId4" Type="http://schemas.openxmlformats.org/officeDocument/2006/relationships/tags" Target="../tags/tag34.xml"/><Relationship Id="rId3" Type="http://schemas.openxmlformats.org/officeDocument/2006/relationships/image" Target="../media/image8.png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solidFill>
                  <a:srgbClr val="C00000"/>
                </a:solidFill>
              </a:rPr>
              <a:t>OAT工具的</a:t>
            </a:r>
            <a:r>
              <a:rPr lang="zh-CN" altLang="en-US">
                <a:solidFill>
                  <a:srgbClr val="C00000"/>
                </a:solidFill>
                <a:sym typeface="+mn-ea"/>
              </a:rPr>
              <a:t>使用经验分享</a:t>
            </a:r>
            <a:endParaRPr lang="zh-CN" altLang="en-US">
              <a:solidFill>
                <a:srgbClr val="C00000"/>
              </a:solidFill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p>
            <a:r>
              <a:rPr lang="zh-CN" altLang="en-US"/>
              <a:t>朱</a:t>
            </a:r>
            <a:r>
              <a:rPr lang="en-US" altLang="zh-CN"/>
              <a:t>  </a:t>
            </a:r>
            <a:r>
              <a:rPr lang="zh-CN" altLang="en-US"/>
              <a:t>伟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中科院软件所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代码提交</a:t>
            </a:r>
            <a:endParaRPr lang="zh-CN" altLang="en-US" sz="3200"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t="8137" r="33852" b="51406"/>
          <a:stretch>
            <a:fillRect/>
          </a:stretch>
        </p:blipFill>
        <p:spPr>
          <a:xfrm>
            <a:off x="4127500" y="1372870"/>
            <a:ext cx="3995420" cy="17995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r="29113"/>
          <a:stretch>
            <a:fillRect/>
          </a:stretch>
        </p:blipFill>
        <p:spPr>
          <a:xfrm>
            <a:off x="138430" y="1355090"/>
            <a:ext cx="3468370" cy="311213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0365" y="4627245"/>
            <a:ext cx="32264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情况</a:t>
            </a:r>
            <a:r>
              <a:rPr lang="en-US" altLang="zh-CN" sz="1200"/>
              <a:t>1</a:t>
            </a:r>
            <a:r>
              <a:rPr lang="zh-CN" altLang="en-US" sz="1200"/>
              <a:t>：</a:t>
            </a:r>
            <a:endParaRPr lang="zh-CN" altLang="en-US" sz="1200"/>
          </a:p>
          <a:p>
            <a:r>
              <a:rPr lang="zh-CN" altLang="en-US" sz="1200"/>
              <a:t>整个代码仓都是个人的，</a:t>
            </a:r>
            <a:r>
              <a:rPr lang="en-US" altLang="zh-CN" sz="1200"/>
              <a:t>OAT.xml</a:t>
            </a:r>
            <a:r>
              <a:rPr lang="zh-CN" altLang="en-US" sz="1200"/>
              <a:t>放在代码仓的根目录提交。</a:t>
            </a:r>
            <a:endParaRPr lang="zh-CN" altLang="en-US" sz="1200"/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t="23738" r="3737"/>
          <a:stretch>
            <a:fillRect/>
          </a:stretch>
        </p:blipFill>
        <p:spPr>
          <a:xfrm>
            <a:off x="4043680" y="3439795"/>
            <a:ext cx="4056380" cy="969010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3930015" y="4757420"/>
            <a:ext cx="80257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情况</a:t>
            </a:r>
            <a:r>
              <a:rPr lang="en-US" altLang="zh-CN" sz="1200"/>
              <a:t>2</a:t>
            </a:r>
            <a:r>
              <a:rPr lang="zh-CN" altLang="en-US" sz="1200"/>
              <a:t>：</a:t>
            </a:r>
            <a:endParaRPr lang="zh-CN" altLang="en-US" sz="1200"/>
          </a:p>
          <a:p>
            <a:r>
              <a:rPr lang="zh-CN" altLang="en-US" sz="1200"/>
              <a:t> </a:t>
            </a:r>
            <a:r>
              <a:rPr lang="en-US" altLang="zh-CN" sz="1200"/>
              <a:t>       </a:t>
            </a:r>
            <a:r>
              <a:rPr lang="zh-CN" altLang="en-US" sz="1200"/>
              <a:t>整个代码仓</a:t>
            </a:r>
            <a:r>
              <a:rPr lang="zh-CN" altLang="en-US" sz="1200">
                <a:solidFill>
                  <a:srgbClr val="FF0000"/>
                </a:solidFill>
              </a:rPr>
              <a:t>只有部分代码</a:t>
            </a:r>
            <a:r>
              <a:rPr lang="zh-CN" altLang="en-US" sz="1200"/>
              <a:t>是个人的，</a:t>
            </a:r>
            <a:r>
              <a:rPr lang="en-US" altLang="zh-CN" sz="1200"/>
              <a:t>OAT.xml</a:t>
            </a:r>
            <a:r>
              <a:rPr lang="zh-CN" altLang="en-US" sz="1200"/>
              <a:t>也需要放在代码仓的</a:t>
            </a:r>
            <a:r>
              <a:rPr lang="zh-CN" altLang="en-US" sz="1200">
                <a:solidFill>
                  <a:srgbClr val="FF0000"/>
                </a:solidFill>
              </a:rPr>
              <a:t>根目录</a:t>
            </a:r>
            <a:r>
              <a:rPr lang="zh-CN" altLang="en-US" sz="1200"/>
              <a:t>提交</a:t>
            </a:r>
            <a:r>
              <a:rPr lang="en-US" altLang="zh-CN" sz="1200"/>
              <a:t>,</a:t>
            </a:r>
            <a:r>
              <a:rPr lang="zh-CN" altLang="en-US" sz="1200"/>
              <a:t>不能将</a:t>
            </a:r>
            <a:r>
              <a:rPr lang="en-US" altLang="zh-CN" sz="1200">
                <a:sym typeface="+mn-ea"/>
              </a:rPr>
              <a:t>OAT.xml</a:t>
            </a:r>
            <a:r>
              <a:rPr lang="zh-CN" altLang="en-US" sz="1200">
                <a:sym typeface="+mn-ea"/>
              </a:rPr>
              <a:t>放置在个人代码目录</a:t>
            </a:r>
            <a:r>
              <a:rPr lang="zh-CN" altLang="en-US" sz="1200"/>
              <a:t>。</a:t>
            </a:r>
            <a:endParaRPr lang="zh-CN" altLang="en-US" sz="1200"/>
          </a:p>
          <a:p>
            <a:r>
              <a:rPr lang="zh-CN" altLang="en-US" sz="1200"/>
              <a:t> </a:t>
            </a:r>
            <a:r>
              <a:rPr lang="en-US" altLang="zh-CN" sz="1200"/>
              <a:t>       </a:t>
            </a:r>
            <a:r>
              <a:rPr lang="zh-CN" altLang="en-US" sz="1200"/>
              <a:t>代码仓根目录如果有</a:t>
            </a:r>
            <a:r>
              <a:rPr lang="en-US" altLang="zh-CN" sz="1200">
                <a:sym typeface="+mn-ea"/>
              </a:rPr>
              <a:t>OAT.xml</a:t>
            </a:r>
            <a:r>
              <a:rPr lang="zh-CN" altLang="en-US" sz="1200">
                <a:sym typeface="+mn-ea"/>
              </a:rPr>
              <a:t>，则直接对其进行修改；</a:t>
            </a:r>
            <a:endParaRPr lang="zh-CN" altLang="en-US" sz="1200">
              <a:sym typeface="+mn-ea"/>
            </a:endParaRPr>
          </a:p>
          <a:p>
            <a:r>
              <a:rPr lang="zh-CN" altLang="en-US" sz="1200">
                <a:sym typeface="+mn-ea"/>
              </a:rPr>
              <a:t> </a:t>
            </a:r>
            <a:r>
              <a:rPr lang="en-US" altLang="zh-CN" sz="1200">
                <a:sym typeface="+mn-ea"/>
              </a:rPr>
              <a:t>       </a:t>
            </a:r>
            <a:r>
              <a:rPr lang="zh-CN" altLang="en-US" sz="1200">
                <a:sym typeface="+mn-ea"/>
              </a:rPr>
              <a:t>代码仓根目录无</a:t>
            </a:r>
            <a:r>
              <a:rPr lang="en-US" altLang="zh-CN" sz="1200">
                <a:sym typeface="+mn-ea"/>
              </a:rPr>
              <a:t>OAT.xml</a:t>
            </a:r>
            <a:r>
              <a:rPr lang="zh-CN" altLang="en-US" sz="1200">
                <a:sym typeface="+mn-ea"/>
              </a:rPr>
              <a:t>，则添加</a:t>
            </a:r>
            <a:r>
              <a:rPr lang="en-US" altLang="zh-CN" sz="1200">
                <a:sym typeface="+mn-ea"/>
              </a:rPr>
              <a:t>OAT.xml</a:t>
            </a:r>
            <a:r>
              <a:rPr lang="zh-CN" altLang="en-US" sz="1200">
                <a:sym typeface="+mn-ea"/>
              </a:rPr>
              <a:t>并撰写相应的检测规则；</a:t>
            </a:r>
            <a:endParaRPr lang="zh-CN" altLang="en-US" sz="1200"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rcRect l="26367"/>
          <a:stretch>
            <a:fillRect/>
          </a:stretch>
        </p:blipFill>
        <p:spPr>
          <a:xfrm>
            <a:off x="8778240" y="1452880"/>
            <a:ext cx="2643505" cy="1998345"/>
          </a:xfrm>
          <a:prstGeom prst="rect">
            <a:avLst/>
          </a:prstGeom>
        </p:spPr>
      </p:pic>
      <p:pic>
        <p:nvPicPr>
          <p:cNvPr id="11" name="图片 10" descr="3b333633393733393bb4ed"/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232015" y="3746500"/>
            <a:ext cx="623570" cy="623570"/>
          </a:xfrm>
          <a:prstGeom prst="rect">
            <a:avLst/>
          </a:prstGeom>
        </p:spPr>
      </p:pic>
      <p:pic>
        <p:nvPicPr>
          <p:cNvPr id="12" name="图片 11" descr="3b333633333030323bb9b4"/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91700" y="214820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一些建议</a:t>
            </a:r>
            <a:endParaRPr lang="zh-CN" altLang="en-US" sz="3200"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541780" y="1752600"/>
            <a:ext cx="88176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>
              <a:buClr>
                <a:srgbClr val="C00000"/>
              </a:buClr>
              <a:buSzTx/>
              <a:buFont typeface="Wingdings" panose="05000000000000000000" charset="0"/>
              <a:buNone/>
            </a:pPr>
            <a:r>
              <a:rPr lang="zh-CN" altLang="en-US" sz="2400">
                <a:sym typeface="+mn-ea"/>
              </a:rPr>
              <a:t>（</a:t>
            </a:r>
            <a:r>
              <a:rPr lang="en-US" altLang="zh-CN" sz="2400">
                <a:sym typeface="+mn-ea"/>
              </a:rPr>
              <a:t>1</a:t>
            </a:r>
            <a:r>
              <a:rPr lang="zh-CN" altLang="en-US" sz="2400">
                <a:sym typeface="+mn-ea"/>
              </a:rPr>
              <a:t>）门禁检查结果展示界面增加使用</a:t>
            </a:r>
            <a:r>
              <a:rPr lang="en-US" altLang="zh-CN" sz="2400">
                <a:sym typeface="+mn-ea"/>
              </a:rPr>
              <a:t>oat.xml</a:t>
            </a:r>
            <a:r>
              <a:rPr lang="zh-CN" altLang="en-US" sz="2400">
                <a:sym typeface="+mn-ea"/>
              </a:rPr>
              <a:t>的提示；</a:t>
            </a:r>
            <a:endParaRPr lang="zh-CN" altLang="en-US" sz="2400">
              <a:sym typeface="+mn-ea"/>
            </a:endParaRPr>
          </a:p>
          <a:p>
            <a:pPr indent="0" algn="l">
              <a:buClr>
                <a:srgbClr val="C00000"/>
              </a:buClr>
              <a:buSzTx/>
              <a:buFont typeface="Wingdings" panose="05000000000000000000" charset="0"/>
              <a:buNone/>
            </a:pPr>
            <a:r>
              <a:rPr lang="zh-CN" altLang="en-US" sz="2400">
                <a:sym typeface="+mn-ea"/>
              </a:rPr>
              <a:t>（</a:t>
            </a:r>
            <a:r>
              <a:rPr lang="en-US" altLang="zh-CN" sz="2400">
                <a:sym typeface="+mn-ea"/>
              </a:rPr>
              <a:t>2</a:t>
            </a:r>
            <a:r>
              <a:rPr lang="zh-CN" altLang="en-US" sz="2400">
                <a:sym typeface="+mn-ea"/>
              </a:rPr>
              <a:t>）</a:t>
            </a:r>
            <a:r>
              <a:rPr lang="en-US" altLang="zh-CN" sz="2400">
                <a:sym typeface="+mn-ea"/>
              </a:rPr>
              <a:t>oat</a:t>
            </a:r>
            <a:r>
              <a:rPr lang="zh-CN" altLang="en-US" sz="2400">
                <a:sym typeface="+mn-ea"/>
              </a:rPr>
              <a:t>工具的使用介绍界面增加指令运行终端说明；</a:t>
            </a:r>
            <a:endParaRPr lang="zh-CN" altLang="en-US" sz="2400">
              <a:sym typeface="+mn-ea"/>
            </a:endParaRPr>
          </a:p>
          <a:p>
            <a:pPr indent="0" algn="l">
              <a:buClr>
                <a:srgbClr val="C00000"/>
              </a:buClr>
              <a:buSzTx/>
              <a:buFont typeface="Wingdings" panose="05000000000000000000" charset="0"/>
              <a:buNone/>
            </a:pPr>
            <a:r>
              <a:rPr lang="zh-CN" altLang="en-US" sz="2400">
                <a:sym typeface="+mn-ea"/>
              </a:rPr>
              <a:t>（</a:t>
            </a:r>
            <a:r>
              <a:rPr lang="en-US" altLang="zh-CN" sz="2400">
                <a:sym typeface="+mn-ea"/>
              </a:rPr>
              <a:t>3</a:t>
            </a:r>
            <a:r>
              <a:rPr lang="zh-CN" altLang="en-US" sz="2400">
                <a:sym typeface="+mn-ea"/>
              </a:rPr>
              <a:t>）</a:t>
            </a:r>
            <a:r>
              <a:rPr lang="en-US" altLang="zh-CN" sz="2400">
                <a:sym typeface="+mn-ea"/>
              </a:rPr>
              <a:t>oat</a:t>
            </a:r>
            <a:r>
              <a:rPr lang="zh-CN" altLang="en-US" sz="2400">
                <a:sym typeface="+mn-ea"/>
              </a:rPr>
              <a:t>工具的使用介绍界面增加工具运行成功的界面、效果；</a:t>
            </a:r>
            <a:endParaRPr lang="zh-CN" altLang="en-US" sz="240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/>
        </p:nvSpPr>
        <p:spPr>
          <a:xfrm>
            <a:off x="3623945" y="1315720"/>
            <a:ext cx="458216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3200"/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识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OAT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OAT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工具的运行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OAT.xml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的撰写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代码提交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个人建议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71805" y="1557020"/>
            <a:ext cx="6486525" cy="37960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29615" y="504825"/>
            <a:ext cx="33343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初 识 OAT 工 具</a:t>
            </a:r>
            <a:endParaRPr lang="en-US" altLang="zh-CN" sz="3200"/>
          </a:p>
        </p:txBody>
      </p:sp>
      <p:sp>
        <p:nvSpPr>
          <p:cNvPr id="3" name="云形标注 2"/>
          <p:cNvSpPr/>
          <p:nvPr/>
        </p:nvSpPr>
        <p:spPr>
          <a:xfrm>
            <a:off x="7411085" y="3541395"/>
            <a:ext cx="1755140" cy="1382395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版权信息错误</a:t>
            </a:r>
            <a:endParaRPr lang="zh-CN" altLang="en-US"/>
          </a:p>
        </p:txBody>
      </p:sp>
      <p:sp>
        <p:nvSpPr>
          <p:cNvPr id="4" name="云形标注 3"/>
          <p:cNvSpPr/>
          <p:nvPr>
            <p:custDataLst>
              <p:tags r:id="rId3"/>
            </p:custDataLst>
          </p:nvPr>
        </p:nvSpPr>
        <p:spPr>
          <a:xfrm>
            <a:off x="10252075" y="3516630"/>
            <a:ext cx="1755140" cy="1382395"/>
          </a:xfrm>
          <a:prstGeom prst="cloud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未添加</a:t>
            </a:r>
            <a:r>
              <a:rPr lang="en-US" altLang="zh-CN"/>
              <a:t>OAT.xml</a:t>
            </a:r>
            <a:endParaRPr lang="en-US" altLang="zh-CN"/>
          </a:p>
        </p:txBody>
      </p:sp>
      <p:sp>
        <p:nvSpPr>
          <p:cNvPr id="5" name="下箭头 4"/>
          <p:cNvSpPr/>
          <p:nvPr/>
        </p:nvSpPr>
        <p:spPr>
          <a:xfrm rot="16200000">
            <a:off x="9540875" y="4123055"/>
            <a:ext cx="292100" cy="345440"/>
          </a:xfrm>
          <a:prstGeom prst="downArrow">
            <a:avLst/>
          </a:prstGeom>
          <a:noFill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550150" y="2007235"/>
            <a:ext cx="397319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代码上传至</a:t>
            </a:r>
            <a:r>
              <a:rPr lang="en-US" altLang="zh-CN" sz="1400"/>
              <a:t>OpenHarmony</a:t>
            </a:r>
            <a:r>
              <a:rPr lang="zh-CN" altLang="en-US" sz="1400"/>
              <a:t>官方</a:t>
            </a:r>
            <a:r>
              <a:rPr lang="en-US" altLang="zh-CN" sz="1400"/>
              <a:t>SIG</a:t>
            </a:r>
            <a:r>
              <a:rPr lang="zh-CN" altLang="en-US" sz="1400"/>
              <a:t>仓，触发了门禁检查，检测出代码有：Copyright Header Invalid、Invalid File Type等问题。</a:t>
            </a:r>
            <a:endParaRPr lang="zh-CN" altLang="en-US" sz="1400"/>
          </a:p>
          <a:p>
            <a:endParaRPr lang="zh-CN" altLang="en-US" sz="1400"/>
          </a:p>
          <a:p>
            <a:r>
              <a:rPr lang="zh-CN" altLang="en-US" sz="1400"/>
              <a:t>根据提示以为是版权信息撰写不正确导致，经在社区询问得知，实际原因为：未添加</a:t>
            </a:r>
            <a:r>
              <a:rPr lang="en-US" altLang="zh-CN" sz="1400"/>
              <a:t>OAT.xml</a:t>
            </a:r>
            <a:r>
              <a:rPr lang="zh-CN" altLang="en-US" sz="1400"/>
              <a:t>信息。</a:t>
            </a: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矩形 21"/>
          <p:cNvSpPr/>
          <p:nvPr/>
        </p:nvSpPr>
        <p:spPr>
          <a:xfrm>
            <a:off x="1216025" y="3061335"/>
            <a:ext cx="7152640" cy="10502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OAT 工 具 </a:t>
            </a:r>
            <a:r>
              <a:rPr lang="zh-CN" altLang="en-US" sz="3200">
                <a:sym typeface="+mn-ea"/>
              </a:rPr>
              <a:t>的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运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行</a:t>
            </a:r>
            <a:endParaRPr lang="zh-CN" altLang="en-US" sz="32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8895" y="1397000"/>
            <a:ext cx="744537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OAT</a:t>
            </a:r>
            <a:r>
              <a:rPr lang="zh-CN" altLang="en-US"/>
              <a:t>工具的地址：https://gitee.com/openharmony-sig/tools_oat</a:t>
            </a: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6025" y="2098040"/>
            <a:ext cx="897255" cy="6305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环境</a:t>
            </a:r>
            <a:endParaRPr lang="zh-CN" altLang="en-US"/>
          </a:p>
          <a:p>
            <a:pPr algn="ctr"/>
            <a:r>
              <a:rPr lang="zh-CN" altLang="en-US"/>
              <a:t>配置</a:t>
            </a:r>
            <a:endParaRPr lang="zh-CN" altLang="en-US"/>
          </a:p>
        </p:txBody>
      </p:sp>
      <p:sp>
        <p:nvSpPr>
          <p:cNvPr id="11" name="矩形 10"/>
          <p:cNvSpPr/>
          <p:nvPr>
            <p:custDataLst>
              <p:tags r:id="rId1"/>
            </p:custDataLst>
          </p:nvPr>
        </p:nvSpPr>
        <p:spPr>
          <a:xfrm>
            <a:off x="3220720" y="212661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编译</a:t>
            </a:r>
            <a:endParaRPr lang="zh-CN" altLang="en-US"/>
          </a:p>
          <a:p>
            <a:pPr algn="ctr"/>
            <a:r>
              <a:rPr lang="zh-CN" altLang="en-US"/>
              <a:t>构建</a:t>
            </a:r>
            <a:endParaRPr lang="zh-CN" altLang="en-US"/>
          </a:p>
        </p:txBody>
      </p:sp>
      <p:sp>
        <p:nvSpPr>
          <p:cNvPr id="15" name="矩形 14"/>
          <p:cNvSpPr/>
          <p:nvPr>
            <p:custDataLst>
              <p:tags r:id="rId2"/>
            </p:custDataLst>
          </p:nvPr>
        </p:nvSpPr>
        <p:spPr>
          <a:xfrm>
            <a:off x="5273040" y="2113280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运行</a:t>
            </a:r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2513965" y="2303780"/>
            <a:ext cx="306070" cy="25273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>
            <p:custDataLst>
              <p:tags r:id="rId3"/>
            </p:custDataLst>
          </p:nvPr>
        </p:nvSpPr>
        <p:spPr>
          <a:xfrm>
            <a:off x="4544060" y="2344420"/>
            <a:ext cx="306070" cy="25273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>
            <p:custDataLst>
              <p:tags r:id="rId4"/>
            </p:custDataLst>
          </p:nvPr>
        </p:nvSpPr>
        <p:spPr>
          <a:xfrm>
            <a:off x="1529080" y="3242310"/>
            <a:ext cx="897255" cy="63055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环境</a:t>
            </a:r>
            <a:endParaRPr lang="zh-CN" altLang="en-US"/>
          </a:p>
          <a:p>
            <a:pPr algn="ctr"/>
            <a:r>
              <a:rPr lang="zh-CN" altLang="en-US"/>
              <a:t>配置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961005" y="3202940"/>
            <a:ext cx="30067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Maven 3.5.2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2964815" y="3613150"/>
            <a:ext cx="30067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Java 8以上Java环境运行</a:t>
            </a:r>
            <a:endParaRPr lang="zh-CN" altLang="en-US"/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>
            <a:off x="1216025" y="4413250"/>
            <a:ext cx="7152640" cy="10502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矩形 24"/>
          <p:cNvSpPr/>
          <p:nvPr>
            <p:custDataLst>
              <p:tags r:id="rId6"/>
            </p:custDataLst>
          </p:nvPr>
        </p:nvSpPr>
        <p:spPr>
          <a:xfrm>
            <a:off x="1525905" y="468693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编译</a:t>
            </a:r>
            <a:endParaRPr lang="zh-CN" altLang="en-US"/>
          </a:p>
          <a:p>
            <a:pPr algn="ctr"/>
            <a:r>
              <a:rPr lang="zh-CN" altLang="en-US"/>
              <a:t>构建</a:t>
            </a:r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967990" y="4808220"/>
            <a:ext cx="188785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mvn package</a:t>
            </a:r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773295" y="4834890"/>
            <a:ext cx="35331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ohos_ossaudittool-2.0.0-beta.2.jar</a:t>
            </a:r>
            <a:endParaRPr lang="zh-CN" altLang="en-US"/>
          </a:p>
        </p:txBody>
      </p:sp>
      <p:sp>
        <p:nvSpPr>
          <p:cNvPr id="28" name="矩形 27"/>
          <p:cNvSpPr/>
          <p:nvPr>
            <p:custDataLst>
              <p:tags r:id="rId7"/>
            </p:custDataLst>
          </p:nvPr>
        </p:nvSpPr>
        <p:spPr>
          <a:xfrm>
            <a:off x="1216025" y="5685790"/>
            <a:ext cx="7152640" cy="10502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>
            <p:custDataLst>
              <p:tags r:id="rId8"/>
            </p:custDataLst>
          </p:nvPr>
        </p:nvSpPr>
        <p:spPr>
          <a:xfrm>
            <a:off x="1525905" y="595947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单项目运行</a:t>
            </a:r>
            <a:endParaRPr lang="zh-CN" altLang="en-US"/>
          </a:p>
        </p:txBody>
      </p:sp>
      <p:sp>
        <p:nvSpPr>
          <p:cNvPr id="30" name="文本框 29"/>
          <p:cNvSpPr txBox="1"/>
          <p:nvPr>
            <p:custDataLst>
              <p:tags r:id="rId9"/>
            </p:custDataLst>
          </p:nvPr>
        </p:nvSpPr>
        <p:spPr>
          <a:xfrm>
            <a:off x="2967990" y="5926455"/>
            <a:ext cx="51790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olidFill>
                  <a:schemeClr val="tx1"/>
                </a:solidFill>
                <a:sym typeface="+mn-ea"/>
              </a:rPr>
              <a:t>java -jar </a:t>
            </a:r>
            <a:r>
              <a:rPr lang="zh-CN" altLang="en-US">
                <a:sym typeface="+mn-ea"/>
              </a:rPr>
              <a:t>ohos_ossaudittool-2.0.0-beta.2.jar</a:t>
            </a:r>
            <a:r>
              <a:rPr lang="zh-CN" altLang="en-US">
                <a:solidFill>
                  <a:schemeClr val="tx1"/>
                </a:solidFill>
                <a:sym typeface="+mn-ea"/>
              </a:rPr>
              <a:t> -mode s -s sourcedir -r reportdir</a:t>
            </a:r>
            <a:endParaRPr lang="zh-CN" altLang="en-US">
              <a:solidFill>
                <a:schemeClr val="tx1"/>
              </a:solidFill>
              <a:sym typeface="+mn-ea"/>
            </a:endParaRPr>
          </a:p>
        </p:txBody>
      </p:sp>
      <p:sp>
        <p:nvSpPr>
          <p:cNvPr id="33" name="矩形 32"/>
          <p:cNvSpPr/>
          <p:nvPr>
            <p:custDataLst>
              <p:tags r:id="rId10"/>
            </p:custDataLst>
          </p:nvPr>
        </p:nvSpPr>
        <p:spPr>
          <a:xfrm>
            <a:off x="7406005" y="212661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单项目运行</a:t>
            </a:r>
            <a:endParaRPr lang="zh-CN" altLang="en-US"/>
          </a:p>
        </p:txBody>
      </p:sp>
      <p:sp>
        <p:nvSpPr>
          <p:cNvPr id="34" name="右箭头 33"/>
          <p:cNvSpPr/>
          <p:nvPr>
            <p:custDataLst>
              <p:tags r:id="rId11"/>
            </p:custDataLst>
          </p:nvPr>
        </p:nvSpPr>
        <p:spPr>
          <a:xfrm>
            <a:off x="6673215" y="2374265"/>
            <a:ext cx="306070" cy="252730"/>
          </a:xfrm>
          <a:prstGeom prst="righ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OAT 工 具 </a:t>
            </a:r>
            <a:r>
              <a:rPr lang="zh-CN" altLang="en-US" sz="3200">
                <a:sym typeface="+mn-ea"/>
              </a:rPr>
              <a:t>的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运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行</a:t>
            </a:r>
            <a:endParaRPr lang="zh-CN" altLang="en-US" sz="3200">
              <a:sym typeface="+mn-ea"/>
            </a:endParaRPr>
          </a:p>
        </p:txBody>
      </p: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863600" y="132524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运行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70075" y="1411605"/>
            <a:ext cx="100082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0000"/>
                </a:solidFill>
                <a:sym typeface="+mn-ea"/>
              </a:rPr>
              <a:t>java -jar ohos_ossaudittool-2.0.0-beta.2.jar -mode s -s sourcedir -r reportdir 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58595" y="6382385"/>
            <a:ext cx="204152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 b="1"/>
              <a:t>git bash</a:t>
            </a:r>
            <a:r>
              <a:rPr lang="zh-CN" altLang="en-US" sz="1200"/>
              <a:t>运行指令后的反应</a:t>
            </a:r>
            <a:endParaRPr lang="zh-CN" altLang="en-US" sz="1200"/>
          </a:p>
        </p:txBody>
      </p:sp>
      <p:sp>
        <p:nvSpPr>
          <p:cNvPr id="24" name="云形标注 23"/>
          <p:cNvSpPr/>
          <p:nvPr>
            <p:custDataLst>
              <p:tags r:id="rId2"/>
            </p:custDataLst>
          </p:nvPr>
        </p:nvSpPr>
        <p:spPr>
          <a:xfrm>
            <a:off x="7519035" y="2195195"/>
            <a:ext cx="2059940" cy="1528445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命令行错误？</a:t>
            </a:r>
            <a:endParaRPr lang="zh-CN" altLang="en-US"/>
          </a:p>
          <a:p>
            <a:pPr algn="ctr"/>
            <a:r>
              <a:rPr lang="zh-CN" altLang="en-US"/>
              <a:t>已运行成功？</a:t>
            </a:r>
            <a:endParaRPr lang="zh-CN" altLang="en-US"/>
          </a:p>
        </p:txBody>
      </p:sp>
      <p:pic>
        <p:nvPicPr>
          <p:cNvPr id="32" name="图片 3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188585" y="4073525"/>
            <a:ext cx="6064885" cy="20961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863600" y="2276475"/>
            <a:ext cx="3838575" cy="4121150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7174230" y="6357620"/>
            <a:ext cx="35712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git bash</a:t>
            </a:r>
            <a:r>
              <a:rPr lang="zh-CN" altLang="en-US" sz="1200">
                <a:sym typeface="+mn-ea"/>
              </a:rPr>
              <a:t>运行指令后生成的文件</a:t>
            </a:r>
            <a:endParaRPr lang="zh-CN" altLang="en-US" sz="120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OAT 工 具 </a:t>
            </a:r>
            <a:r>
              <a:rPr lang="zh-CN" altLang="en-US" sz="3200">
                <a:sym typeface="+mn-ea"/>
              </a:rPr>
              <a:t>的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运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行</a:t>
            </a:r>
            <a:endParaRPr lang="zh-CN" altLang="en-US" sz="3200">
              <a:sym typeface="+mn-ea"/>
            </a:endParaRPr>
          </a:p>
        </p:txBody>
      </p: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863600" y="132524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运行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70075" y="1411605"/>
            <a:ext cx="100768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java -jar ohos_ossaudittool-2.0.0-beta.2.jar -mode s -s sourcedir -r reportdir </a:t>
            </a:r>
            <a:endParaRPr lang="zh-CN" altLang="en-US" sz="240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48590" y="2957830"/>
            <a:ext cx="6386830" cy="30079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rcRect r="4683"/>
          <a:stretch>
            <a:fillRect/>
          </a:stretch>
        </p:blipFill>
        <p:spPr>
          <a:xfrm>
            <a:off x="5864225" y="3030220"/>
            <a:ext cx="5962650" cy="3446780"/>
          </a:xfrm>
          <a:prstGeom prst="rect">
            <a:avLst/>
          </a:prstGeom>
        </p:spPr>
      </p:pic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1664970" y="6042660"/>
            <a:ext cx="18897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cmd</a:t>
            </a:r>
            <a:r>
              <a:rPr lang="zh-CN" altLang="en-US" sz="1200">
                <a:sym typeface="+mn-ea"/>
              </a:rPr>
              <a:t>运行指令后的反应</a:t>
            </a:r>
            <a:endParaRPr lang="zh-CN" altLang="en-US" sz="1200"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7"/>
            </p:custDataLst>
          </p:nvPr>
        </p:nvSpPr>
        <p:spPr>
          <a:xfrm>
            <a:off x="7974330" y="6477000"/>
            <a:ext cx="2780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ym typeface="+mn-ea"/>
              </a:rPr>
              <a:t>powershell</a:t>
            </a:r>
            <a:r>
              <a:rPr lang="zh-CN" altLang="en-US" sz="1200">
                <a:sym typeface="+mn-ea"/>
              </a:rPr>
              <a:t>运行指令后的反应</a:t>
            </a:r>
            <a:endParaRPr lang="zh-CN" altLang="en-US" sz="1200"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OAT 工 具 </a:t>
            </a:r>
            <a:r>
              <a:rPr lang="zh-CN" altLang="en-US" sz="3200">
                <a:sym typeface="+mn-ea"/>
              </a:rPr>
              <a:t>的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运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行</a:t>
            </a:r>
            <a:endParaRPr lang="zh-CN" altLang="en-US" sz="3200">
              <a:sym typeface="+mn-ea"/>
            </a:endParaRPr>
          </a:p>
        </p:txBody>
      </p:sp>
      <p:sp>
        <p:nvSpPr>
          <p:cNvPr id="29" name="矩形 28"/>
          <p:cNvSpPr/>
          <p:nvPr>
            <p:custDataLst>
              <p:tags r:id="rId1"/>
            </p:custDataLst>
          </p:nvPr>
        </p:nvSpPr>
        <p:spPr>
          <a:xfrm>
            <a:off x="863600" y="1325245"/>
            <a:ext cx="900430" cy="63309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运行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70075" y="1411605"/>
            <a:ext cx="107746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java -jar ohos_ossaudittool-xx.jar -mode s -s sourcedir -r reportdir -n nameOfRepo</a:t>
            </a:r>
            <a:endParaRPr lang="zh-CN" altLang="en-US" sz="240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90" y="2679065"/>
            <a:ext cx="5883910" cy="2336165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1900555" y="5368925"/>
            <a:ext cx="2065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cmd</a:t>
            </a:r>
            <a:r>
              <a:rPr lang="zh-CN" altLang="en-US" sz="1200"/>
              <a:t>终端运行</a:t>
            </a:r>
            <a:r>
              <a:rPr lang="zh-CN" altLang="en-US" sz="1200">
                <a:sym typeface="+mn-ea"/>
              </a:rPr>
              <a:t>指令后的反应</a:t>
            </a:r>
            <a:endParaRPr lang="zh-CN" altLang="en-US" sz="1200"/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8103235" y="5368925"/>
            <a:ext cx="2780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>
                <a:sym typeface="+mn-ea"/>
              </a:rPr>
              <a:t>powershell</a:t>
            </a:r>
            <a:r>
              <a:rPr lang="zh-CN" altLang="en-US" sz="1200">
                <a:sym typeface="+mn-ea"/>
              </a:rPr>
              <a:t>运行指令后的反应</a:t>
            </a:r>
            <a:endParaRPr lang="zh-CN" altLang="en-US" sz="12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160780" y="1500505"/>
            <a:ext cx="6543040" cy="1736090"/>
          </a:xfrm>
          <a:prstGeom prst="rect">
            <a:avLst/>
          </a:prstGeom>
        </p:spPr>
      </p:pic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OAT 工 具 </a:t>
            </a:r>
            <a:r>
              <a:rPr lang="zh-CN" altLang="en-US" sz="3200">
                <a:sym typeface="+mn-ea"/>
              </a:rPr>
              <a:t>的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运</a:t>
            </a:r>
            <a:r>
              <a:rPr lang="en-US" altLang="zh-CN" sz="3200">
                <a:sym typeface="+mn-ea"/>
              </a:rPr>
              <a:t> </a:t>
            </a:r>
            <a:r>
              <a:rPr lang="zh-CN" altLang="en-US" sz="3200">
                <a:sym typeface="+mn-ea"/>
              </a:rPr>
              <a:t>行</a:t>
            </a:r>
            <a:endParaRPr lang="zh-CN" altLang="en-US" sz="3200">
              <a:sym typeface="+mn-ea"/>
            </a:endParaRPr>
          </a:p>
        </p:txBody>
      </p:sp>
      <p:pic>
        <p:nvPicPr>
          <p:cNvPr id="32" name="图片 3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042035" y="3884930"/>
            <a:ext cx="5864860" cy="2026920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2694940" y="6348095"/>
            <a:ext cx="2065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工具成功运行后生成的文件</a:t>
            </a:r>
            <a:endParaRPr lang="en-US" altLang="zh-CN" sz="1200"/>
          </a:p>
        </p:txBody>
      </p:sp>
      <p:sp>
        <p:nvSpPr>
          <p:cNvPr id="24" name="云形标注 23"/>
          <p:cNvSpPr/>
          <p:nvPr>
            <p:custDataLst>
              <p:tags r:id="rId7"/>
            </p:custDataLst>
          </p:nvPr>
        </p:nvSpPr>
        <p:spPr>
          <a:xfrm>
            <a:off x="8592185" y="1772920"/>
            <a:ext cx="2508250" cy="1528445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生成的文件是否正确？</a:t>
            </a:r>
            <a:endParaRPr lang="zh-CN" altLang="en-US"/>
          </a:p>
          <a:p>
            <a:pPr algn="ctr"/>
            <a:r>
              <a:rPr lang="zh-CN" altLang="en-US"/>
              <a:t>各文件的作用是什么？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729615" y="504825"/>
            <a:ext cx="6685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 algn="l">
              <a:buClr>
                <a:srgbClr val="C00000"/>
              </a:buClr>
              <a:buSzTx/>
              <a:buFont typeface="Wingdings" panose="05000000000000000000" charset="0"/>
              <a:buChar char="n"/>
            </a:pPr>
            <a:r>
              <a:rPr lang="en-US" altLang="zh-CN" sz="3200">
                <a:sym typeface="+mn-ea"/>
              </a:rPr>
              <a:t> 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OAT.xml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的撰写</a:t>
            </a:r>
            <a:endParaRPr lang="zh-CN" altLang="en-US" sz="3200"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850900" y="1430020"/>
            <a:ext cx="3823335" cy="45954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859020" y="1546860"/>
            <a:ext cx="4740910" cy="436181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812800" y="6160770"/>
            <a:ext cx="35712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200"/>
              <a:t>..</a:t>
            </a:r>
            <a:r>
              <a:rPr sz="1200"/>
              <a:t>\tools_oat\src\main\resources</a:t>
            </a:r>
            <a:r>
              <a:rPr lang="en-US" sz="1200"/>
              <a:t>\OAT-Default.xml</a:t>
            </a:r>
            <a:endParaRPr lang="en-US" sz="1200"/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5409565" y="6082030"/>
            <a:ext cx="35712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以template下的OAT.xml为模板撰写自己的OAT.xml</a:t>
            </a:r>
            <a:endParaRPr lang="zh-CN" altLang="en-US" sz="12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COMMONDATA" val="eyJoZGlkIjoiN2YzNjBkOTgyNWQ1YTMxYzM3MzMwNWFiODNmOWIzYWM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1274</Words>
  <Application>WPS 演示</Application>
  <PresentationFormat>宽屏</PresentationFormat>
  <Paragraphs>121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WPS</vt:lpstr>
      <vt:lpstr>OAT工具的使用经验分享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isrc</dc:creator>
  <cp:lastModifiedBy>有个小酒窝</cp:lastModifiedBy>
  <cp:revision>35</cp:revision>
  <dcterms:created xsi:type="dcterms:W3CDTF">2023-10-26T06:43:00Z</dcterms:created>
  <dcterms:modified xsi:type="dcterms:W3CDTF">2023-10-31T05:10:40Z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066673B06BB14358A12F3B4E607B5A9D_12</vt:lpwstr>
  </property>
  <property fmtid="{D5CDD505-2E9C-101B-9397-08002B2CF9AE}" pid="3" name="KSOProductBuildVer">
    <vt:lpwstr>2052-12.1.0.15404</vt:lpwstr>
  </property>
</Properties>
</file>