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3" r:id="rId3"/>
    <p:sldId id="284" r:id="rId4"/>
    <p:sldId id="286" r:id="rId5"/>
    <p:sldId id="287" r:id="rId6"/>
    <p:sldId id="285" r:id="rId7"/>
    <p:sldId id="270" r:id="rId8"/>
  </p:sldIdLst>
  <p:sldSz cx="12192000" cy="6858000"/>
  <p:notesSz cx="7104063" cy="102346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3" initials="l" lastIdx="13" clrIdx="0"/>
  <p:cmAuthor id="7" name="1206988966@qq.com" initials="1" lastIdx="1" clrIdx="2"/>
  <p:cmAuthor id="1" name="Liujie (Faunia)" initials="L(" lastIdx="3" clrIdx="0"/>
  <p:cmAuthor id="8" name="姜伟光" initials="姜" lastIdx="1" clrIdx="0"/>
  <p:cmAuthor id="2" name="Tao" initials="T" lastIdx="1" clrIdx="0"/>
  <p:cmAuthor id="3" name="客厅" initials="客厅" lastIdx="1" clrIdx="2"/>
  <p:cmAuthor id="4" name="lenovo" initials="l" lastIdx="1" clrIdx="3"/>
  <p:cmAuthor id="5" name="talkwebcaiwuwu" initials="t" lastIdx="2" clrIdx="4"/>
  <p:cmAuthor id="6" name="ming qiu" initials="m" lastIdx="17" clrIdx="1"/>
  <p:cmAuthor id="76" name="Wurui (Ray)" initials="W(" lastIdx="1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3C3"/>
    <a:srgbClr val="0980C5"/>
    <a:srgbClr val="086AA8"/>
    <a:srgbClr val="051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4002" autoAdjust="0"/>
  </p:normalViewPr>
  <p:slideViewPr>
    <p:cSldViewPr snapToGrid="0">
      <p:cViewPr varScale="1">
        <p:scale>
          <a:sx n="90" d="100"/>
          <a:sy n="90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1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2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53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1048954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9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5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46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979D-131D-4DD9-934D-BB722E5FEF1C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47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48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49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50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2D1D-4786-46F8-8BBB-5CBD7662AA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15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02D1D-4786-46F8-8BBB-5CBD7662AAB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19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1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87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7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76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77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87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8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8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2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9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4858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8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9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91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8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8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9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83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89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89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898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899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00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104891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1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2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2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6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6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927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28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30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0489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488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8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87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88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35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6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7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38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048939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48940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41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9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488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8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8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9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9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04890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90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909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910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9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0485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85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0485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48581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582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104858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ee.com/openharmony-sig/tools_oa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7"/>
          <p:cNvSpPr/>
          <p:nvPr/>
        </p:nvSpPr>
        <p:spPr>
          <a:xfrm>
            <a:off x="1805449" y="2001408"/>
            <a:ext cx="7931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立项评审</a:t>
            </a:r>
            <a:endParaRPr lang="en-US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98" name="TextBox 8"/>
          <p:cNvSpPr/>
          <p:nvPr/>
        </p:nvSpPr>
        <p:spPr>
          <a:xfrm>
            <a:off x="4919606" y="4143422"/>
            <a:ext cx="233910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申请人：陈雅旬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07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4705" y="829187"/>
            <a:ext cx="106334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社区的蓬勃发展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，开发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者向社区提交的代码越来越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，同时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内引入的第三方开源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软件也越来越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多，这使得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面临的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潜在合规风险也越来越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大。在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开源过程中，我们开发了开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源合规审查工具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/>
              <a:t>敏感词扫描工具</a:t>
            </a:r>
            <a:r>
              <a:rPr lang="zh-CN" altLang="en-US" sz="1400" dirty="0" smtClean="0"/>
              <a:t>、</a:t>
            </a:r>
            <a:r>
              <a:rPr lang="en-US" altLang="zh-CN" sz="1400" dirty="0" smtClean="0"/>
              <a:t>Notice</a:t>
            </a:r>
            <a:r>
              <a:rPr lang="zh-CN" altLang="en-US" sz="1400" dirty="0"/>
              <a:t>生成、片段扫描</a:t>
            </a:r>
            <a:r>
              <a:rPr lang="zh-CN" altLang="en-US" sz="1400" dirty="0" smtClean="0"/>
              <a:t>等</a:t>
            </a:r>
            <a:r>
              <a:rPr lang="zh-CN" altLang="en-US" sz="1400" dirty="0"/>
              <a:t>合规工具，并配合棱镜</a:t>
            </a:r>
            <a:r>
              <a:rPr lang="zh-CN" altLang="en-US" sz="1400" dirty="0" smtClean="0"/>
              <a:t>七彩工具，为社区开发提供了基础的合规风险识别及拦截能力，包括合规风险看板等，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当前的社区的合规活动中依然存在不少的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人工环节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需要投入大量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的人力维护，随着社区规模的上升，这将对社区的合规形成巨大的挑战。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因此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，我们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希望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在现有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等开源工具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链的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基础上，成立合规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加强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多方联接与投入，拥抱业界开源最佳实践成果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进一步加强开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源合规治理的机制和工程体系，包括标准</a:t>
            </a:r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规范、流程、装备工具、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组织，通过持续的社区共建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，为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参与社区的组织和个人提供更完备的开源合规治理解决方案及服务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752816" y="300060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版权</a:t>
            </a:r>
          </a:p>
        </p:txBody>
      </p:sp>
      <p:sp>
        <p:nvSpPr>
          <p:cNvPr id="6" name="椭圆 5"/>
          <p:cNvSpPr/>
          <p:nvPr/>
        </p:nvSpPr>
        <p:spPr>
          <a:xfrm>
            <a:off x="5811443" y="433762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许可证</a:t>
            </a:r>
          </a:p>
        </p:txBody>
      </p:sp>
      <p:sp>
        <p:nvSpPr>
          <p:cNvPr id="7" name="矩形 6"/>
          <p:cNvSpPr/>
          <p:nvPr/>
        </p:nvSpPr>
        <p:spPr>
          <a:xfrm>
            <a:off x="8169942" y="4145674"/>
            <a:ext cx="2311319" cy="90048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许可协议选择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许可证文件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许可证兼容性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许可声明</a:t>
            </a:r>
            <a:endParaRPr lang="en-US" altLang="zh-CN" sz="1200" dirty="0">
              <a:latin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811443" y="557786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其它</a:t>
            </a:r>
          </a:p>
        </p:txBody>
      </p:sp>
      <p:sp>
        <p:nvSpPr>
          <p:cNvPr id="9" name="矩形 8"/>
          <p:cNvSpPr/>
          <p:nvPr/>
        </p:nvSpPr>
        <p:spPr>
          <a:xfrm>
            <a:off x="8259758" y="5452185"/>
            <a:ext cx="2313579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文件类型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内部非公开信息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商标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专利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ea"/>
              </a:rPr>
              <a:t>…</a:t>
            </a:r>
            <a:endParaRPr lang="zh-CN" altLang="en-US" sz="1200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22681" y="2664805"/>
            <a:ext cx="3025435" cy="1293163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开源代码片断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三</a:t>
            </a:r>
            <a:r>
              <a:rPr lang="zh-CN" altLang="en-US" sz="1200" dirty="0" smtClean="0">
                <a:latin typeface="+mn-ea"/>
              </a:rPr>
              <a:t>方软件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+mn-ea"/>
              </a:rPr>
              <a:t>来源合规（</a:t>
            </a:r>
            <a:r>
              <a:rPr lang="zh-CN" altLang="en-US" sz="1200" dirty="0">
                <a:latin typeface="+mn-ea"/>
              </a:rPr>
              <a:t>代码、资料、图片、音视频）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开源范围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版权声明</a:t>
            </a:r>
            <a:endParaRPr lang="en-US" altLang="zh-CN" sz="1200" dirty="0">
              <a:latin typeface="+mn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4427" y="288937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开源应用战略</a:t>
            </a:r>
          </a:p>
        </p:txBody>
      </p:sp>
      <p:sp>
        <p:nvSpPr>
          <p:cNvPr id="12" name="矩形 11"/>
          <p:cNvSpPr/>
          <p:nvPr/>
        </p:nvSpPr>
        <p:spPr>
          <a:xfrm>
            <a:off x="3100857" y="2808374"/>
            <a:ext cx="1666616" cy="548427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商业约束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生态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舆论</a:t>
            </a:r>
          </a:p>
        </p:txBody>
      </p:sp>
      <p:sp>
        <p:nvSpPr>
          <p:cNvPr id="13" name="椭圆 12"/>
          <p:cNvSpPr/>
          <p:nvPr/>
        </p:nvSpPr>
        <p:spPr>
          <a:xfrm>
            <a:off x="727629" y="4048324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开源引入</a:t>
            </a:r>
          </a:p>
        </p:txBody>
      </p:sp>
      <p:sp>
        <p:nvSpPr>
          <p:cNvPr id="14" name="矩形 13"/>
          <p:cNvSpPr/>
          <p:nvPr/>
        </p:nvSpPr>
        <p:spPr>
          <a:xfrm>
            <a:off x="3098102" y="3726812"/>
            <a:ext cx="1921790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来源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许可证兼容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技术生态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网络安全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生命周期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归一化</a:t>
            </a:r>
          </a:p>
        </p:txBody>
      </p:sp>
      <p:sp>
        <p:nvSpPr>
          <p:cNvPr id="15" name="椭圆 14"/>
          <p:cNvSpPr/>
          <p:nvPr/>
        </p:nvSpPr>
        <p:spPr>
          <a:xfrm>
            <a:off x="727629" y="5517136"/>
            <a:ext cx="2115518" cy="547592"/>
          </a:xfrm>
          <a:prstGeom prst="ellipse">
            <a:avLst/>
          </a:prstGeom>
          <a:solidFill>
            <a:srgbClr val="4472C4">
              <a:alpha val="74902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开源使用</a:t>
            </a:r>
          </a:p>
        </p:txBody>
      </p:sp>
      <p:sp>
        <p:nvSpPr>
          <p:cNvPr id="16" name="矩形 15"/>
          <p:cNvSpPr/>
          <p:nvPr/>
        </p:nvSpPr>
        <p:spPr>
          <a:xfrm>
            <a:off x="3087040" y="5191660"/>
            <a:ext cx="2313579" cy="1198544"/>
          </a:xfrm>
          <a:prstGeom prst="rect">
            <a:avLst/>
          </a:prstGeom>
          <a:solidFill>
            <a:srgbClr val="DAE3F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36000" rIns="36000" anchor="ctr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开源集成方式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使用声明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开源修改（解耦、兼容、扩展）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开源义务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漏洞修复</a:t>
            </a:r>
            <a:endParaRPr lang="en-US" altLang="zh-CN" sz="1200" dirty="0">
              <a:latin typeface="+mn-ea"/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+mn-ea"/>
              </a:rPr>
              <a:t>升级（许可变更）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60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325440" y="675596"/>
            <a:ext cx="11681033" cy="1587"/>
          </a:xfrm>
          <a:prstGeom prst="line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/>
            <a:tailEnd type="none"/>
          </a:ln>
        </p:spPr>
        <p:txBody>
          <a:bodyPr lIns="45719" tIns="45719" rIns="45719" bIns="45719" anchor="t"/>
          <a:lstStyle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TextBox 15"/>
          <p:cNvSpPr txBox="1"/>
          <p:nvPr/>
        </p:nvSpPr>
        <p:spPr>
          <a:xfrm>
            <a:off x="372867" y="220250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工作目标和范围</a:t>
            </a:r>
          </a:p>
        </p:txBody>
      </p:sp>
      <p:sp>
        <p:nvSpPr>
          <p:cNvPr id="2" name="矩形 1"/>
          <p:cNvSpPr/>
          <p:nvPr/>
        </p:nvSpPr>
        <p:spPr>
          <a:xfrm>
            <a:off x="372867" y="685315"/>
            <a:ext cx="10894423" cy="1333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组工作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的开源合规工程体系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拟定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的开源合规治理的规则、规范、流程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的开源合规工具</a:t>
            </a:r>
          </a:p>
          <a:p>
            <a:pPr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的开源合规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76083" y="2027145"/>
            <a:ext cx="61321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工作范围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首期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核心工作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聚焦于社区开源合规治理工程体系及能力的构建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，根据开源软件及社区开发的生命周期，我们将开源合规分为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来源可信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三方开源软件、社区代码贡献）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许可证遵从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三方开源软件许可证兼容、三方开源软件证义务履行、项目许可证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知识产权合规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版权、专利、商标、术语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版本发布合规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贸易合规、发布包许可证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2867" y="4395215"/>
            <a:ext cx="464327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本小组工作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以上分类中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工程能力及工具的规划及建设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流程规则的起草及拟定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/>
              <a:t>孵化项目毕业的合规评审</a:t>
            </a:r>
            <a:endParaRPr lang="en-US" altLang="zh-CN" sz="1400" b="1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与社区内及业界组织在工程能力方面协作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合规治理方面最佳实践的引入与对外分享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/>
              <a:t>社区</a:t>
            </a:r>
            <a:r>
              <a:rPr lang="zh-CN" altLang="en-US" sz="1400" b="1" dirty="0"/>
              <a:t>内合规文化</a:t>
            </a:r>
            <a:r>
              <a:rPr lang="zh-CN" altLang="en-US" sz="1400" b="1" dirty="0" smtClean="0"/>
              <a:t>与</a:t>
            </a:r>
            <a:r>
              <a:rPr lang="zh-CN" altLang="en-US" sz="1400" b="1" dirty="0"/>
              <a:t>培训</a:t>
            </a:r>
            <a:endParaRPr lang="en-US" altLang="zh-CN" sz="1400" b="1" dirty="0" smtClean="0"/>
          </a:p>
        </p:txBody>
      </p:sp>
      <p:sp>
        <p:nvSpPr>
          <p:cNvPr id="20" name="矩形 19"/>
          <p:cNvSpPr/>
          <p:nvPr/>
        </p:nvSpPr>
        <p:spPr>
          <a:xfrm>
            <a:off x="6752492" y="2199099"/>
            <a:ext cx="533178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与社区已有开源合规审查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的关系：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本小组作为一个伞形项目，包含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 tooltip="https://gitee.com/openharmony-sig/tools_oat"/>
              </a:rPr>
              <a:t>开源合规审查工具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 tooltip="https://gitee.com/openharmony-sig/tools_oat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SIG-Compliance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中的一个子项目，也是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当前门禁上最主要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的合规审查工具，本小组一方面会持续演进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工具，另一方也会引入业界其他最佳实践及工具，将多种能力进行集成，共同打造合规工程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体系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752491" y="3807669"/>
            <a:ext cx="52539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与工作委员会下开源合规组</a:t>
            </a:r>
            <a:r>
              <a:rPr lang="zh-CN" altLang="en-US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的关系：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原则上，本小组应在开源合规组的指导下完成工程能力的建设，并定期向工作委员会下的开源合规组进行工作汇报</a:t>
            </a:r>
          </a:p>
        </p:txBody>
      </p:sp>
      <p:sp>
        <p:nvSpPr>
          <p:cNvPr id="22" name="矩形 21"/>
          <p:cNvSpPr/>
          <p:nvPr/>
        </p:nvSpPr>
        <p:spPr>
          <a:xfrm>
            <a:off x="6752491" y="4774768"/>
            <a:ext cx="50229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本小组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不包含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社区合规及法务问题的官方口径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社区合规及法务问题的最终解释权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社区合规治理标准规范的最终审核权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509172" y="2199099"/>
            <a:ext cx="41437" cy="41975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72866" y="220250"/>
            <a:ext cx="1181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社区现有合规能力：提供多种合规工具并已集成到门禁及质量看板，覆盖基础合规风险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86264" y="869891"/>
            <a:ext cx="3105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当前进展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、基于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片断扫描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工具、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等工具已覆盖基础的合规能力并已部署到社区门禁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03855"/>
              </p:ext>
            </p:extLst>
          </p:nvPr>
        </p:nvGraphicFramePr>
        <p:xfrm>
          <a:off x="7326303" y="2051132"/>
          <a:ext cx="1759961" cy="2076127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二进制文件扫描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许可证兼容性扫描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义务履行配置扫描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源文件许可头扫描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源文件版权头扫描</a:t>
                      </a:r>
                      <a:endParaRPr lang="en-US" altLang="zh-CN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24732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项目</a:t>
                      </a:r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LICENSE</a:t>
                      </a: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文件扫描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项目</a:t>
                      </a:r>
                      <a:r>
                        <a:rPr lang="en-US" altLang="zh-C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Readme</a:t>
                      </a: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文件扫描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不合理依赖扫描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154579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所有规则可定制、可屏蔽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145"/>
          <p:cNvSpPr txBox="1"/>
          <p:nvPr/>
        </p:nvSpPr>
        <p:spPr>
          <a:xfrm>
            <a:off x="4258114" y="2550762"/>
            <a:ext cx="2355530" cy="949202"/>
          </a:xfrm>
          <a:prstGeom prst="rect">
            <a:avLst/>
          </a:prstGeom>
          <a:solidFill>
            <a:srgbClr val="8AC58A"/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开源审查工具</a:t>
            </a: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OAT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en-US" altLang="zh-CN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OSS Audit Tool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45"/>
          <p:cNvSpPr txBox="1"/>
          <p:nvPr/>
        </p:nvSpPr>
        <p:spPr>
          <a:xfrm>
            <a:off x="4258115" y="4072742"/>
            <a:ext cx="2355530" cy="503616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>
                <a:solidFill>
                  <a:srgbClr val="C00000"/>
                </a:solidFill>
              </a:rPr>
              <a:t>关键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词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 smtClean="0">
                <a:solidFill>
                  <a:srgbClr val="C00000"/>
                </a:solidFill>
              </a:rPr>
              <a:t>（</a:t>
            </a:r>
            <a:r>
              <a:rPr lang="en-US" altLang="zh-CN" sz="1100" b="1" dirty="0" err="1" smtClean="0">
                <a:solidFill>
                  <a:srgbClr val="C00000"/>
                </a:solidFill>
              </a:rPr>
              <a:t>WordsTool</a:t>
            </a:r>
            <a:r>
              <a:rPr lang="zh-CN" altLang="en-US" sz="1100" b="1" dirty="0" smtClean="0">
                <a:solidFill>
                  <a:srgbClr val="C00000"/>
                </a:solidFill>
              </a:rPr>
              <a:t>）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45"/>
          <p:cNvSpPr txBox="1"/>
          <p:nvPr/>
        </p:nvSpPr>
        <p:spPr>
          <a:xfrm>
            <a:off x="1359775" y="1294665"/>
            <a:ext cx="2164503" cy="317701"/>
          </a:xfrm>
          <a:prstGeom prst="flowChartTerminator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来源可信、版本优选、归一化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TextBox 145"/>
          <p:cNvSpPr txBox="1"/>
          <p:nvPr/>
        </p:nvSpPr>
        <p:spPr>
          <a:xfrm>
            <a:off x="299099" y="1293360"/>
            <a:ext cx="892414" cy="306019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三方软件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45"/>
          <p:cNvSpPr txBox="1"/>
          <p:nvPr/>
        </p:nvSpPr>
        <p:spPr>
          <a:xfrm>
            <a:off x="299099" y="1643692"/>
            <a:ext cx="892414" cy="317701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45"/>
          <p:cNvSpPr txBox="1"/>
          <p:nvPr/>
        </p:nvSpPr>
        <p:spPr>
          <a:xfrm>
            <a:off x="1359775" y="1656679"/>
            <a:ext cx="2164503" cy="317701"/>
          </a:xfrm>
          <a:prstGeom prst="flowChartTerminator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ED7D31">
                <a:lumMod val="20000"/>
                <a:lumOff val="80000"/>
              </a:srgb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代码片断扫描</a:t>
            </a:r>
            <a:endParaRPr kumimoji="0" lang="en-US" altLang="zh-CN" sz="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45"/>
          <p:cNvSpPr txBox="1"/>
          <p:nvPr/>
        </p:nvSpPr>
        <p:spPr>
          <a:xfrm>
            <a:off x="280566" y="909195"/>
            <a:ext cx="3154488" cy="264751"/>
          </a:xfrm>
          <a:prstGeom prst="rect">
            <a:avLst/>
          </a:prstGeom>
          <a:gradFill rotWithShape="1">
            <a:gsLst>
              <a:gs pos="0">
                <a:srgbClr val="4472C4">
                  <a:satMod val="103000"/>
                  <a:lumMod val="102000"/>
                  <a:tint val="94000"/>
                </a:srgbClr>
              </a:gs>
              <a:gs pos="50000">
                <a:srgbClr val="4472C4">
                  <a:satMod val="110000"/>
                  <a:lumMod val="100000"/>
                  <a:shade val="100000"/>
                </a:srgbClr>
              </a:gs>
              <a:gs pos="100000">
                <a:srgbClr val="4472C4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E7E6E6"/>
                </a:solidFill>
              </a:rPr>
              <a:t>风险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TextBox 145"/>
          <p:cNvSpPr txBox="1"/>
          <p:nvPr/>
        </p:nvSpPr>
        <p:spPr>
          <a:xfrm>
            <a:off x="1359775" y="2051132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二进制文件扫描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" name="TextBox 145"/>
          <p:cNvSpPr txBox="1"/>
          <p:nvPr/>
        </p:nvSpPr>
        <p:spPr>
          <a:xfrm>
            <a:off x="299099" y="2051132"/>
            <a:ext cx="892415" cy="1067786"/>
          </a:xfrm>
          <a:prstGeom prst="rect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三方软件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45"/>
          <p:cNvSpPr txBox="1"/>
          <p:nvPr/>
        </p:nvSpPr>
        <p:spPr>
          <a:xfrm>
            <a:off x="1359775" y="2323909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许可证兼容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45"/>
          <p:cNvSpPr txBox="1"/>
          <p:nvPr/>
        </p:nvSpPr>
        <p:spPr>
          <a:xfrm>
            <a:off x="1359774" y="2596686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版权许可头合规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45"/>
          <p:cNvSpPr txBox="1"/>
          <p:nvPr/>
        </p:nvSpPr>
        <p:spPr>
          <a:xfrm>
            <a:off x="1359775" y="2869463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开源声明及二进制文件</a:t>
            </a:r>
            <a:endParaRPr kumimoji="0" lang="en-US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1" name="TextBox 145"/>
          <p:cNvSpPr txBox="1"/>
          <p:nvPr/>
        </p:nvSpPr>
        <p:spPr>
          <a:xfrm>
            <a:off x="299099" y="3142239"/>
            <a:ext cx="892415" cy="783828"/>
          </a:xfrm>
          <a:prstGeom prst="rect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45"/>
          <p:cNvSpPr txBox="1"/>
          <p:nvPr/>
        </p:nvSpPr>
        <p:spPr>
          <a:xfrm>
            <a:off x="1359775" y="3142239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二进制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文件扫描</a:t>
            </a: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45"/>
          <p:cNvSpPr txBox="1"/>
          <p:nvPr/>
        </p:nvSpPr>
        <p:spPr>
          <a:xfrm>
            <a:off x="1359775" y="3415016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许可证兼容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45"/>
          <p:cNvSpPr txBox="1"/>
          <p:nvPr/>
        </p:nvSpPr>
        <p:spPr>
          <a:xfrm>
            <a:off x="1359775" y="3687791"/>
            <a:ext cx="2164505" cy="238276"/>
          </a:xfrm>
          <a:prstGeom prst="flowChartTerminator">
            <a:avLst/>
          </a:prstGeom>
          <a:solidFill>
            <a:srgbClr val="D2ECB6"/>
          </a:solidFill>
          <a:ln>
            <a:solidFill>
              <a:srgbClr val="92D05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版权许可头合规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45"/>
          <p:cNvSpPr txBox="1"/>
          <p:nvPr/>
        </p:nvSpPr>
        <p:spPr>
          <a:xfrm>
            <a:off x="299099" y="4006849"/>
            <a:ext cx="892415" cy="317701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自研代码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45"/>
          <p:cNvSpPr txBox="1"/>
          <p:nvPr/>
        </p:nvSpPr>
        <p:spPr>
          <a:xfrm>
            <a:off x="1359776" y="4006849"/>
            <a:ext cx="2164505" cy="317701"/>
          </a:xfrm>
          <a:prstGeom prst="flowChartTerminator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商标、术语合规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45"/>
          <p:cNvSpPr txBox="1"/>
          <p:nvPr/>
        </p:nvSpPr>
        <p:spPr>
          <a:xfrm>
            <a:off x="1359773" y="4366161"/>
            <a:ext cx="2164505" cy="317701"/>
          </a:xfrm>
          <a:prstGeom prst="flowChartTerminator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zh-CN" altLang="en-US" sz="1100" b="1" dirty="0" smtClean="0">
                <a:solidFill>
                  <a:prstClr val="black"/>
                </a:solidFill>
              </a:rPr>
              <a:t>加密算法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45"/>
          <p:cNvSpPr txBox="1"/>
          <p:nvPr/>
        </p:nvSpPr>
        <p:spPr>
          <a:xfrm>
            <a:off x="299098" y="4366161"/>
            <a:ext cx="892415" cy="317701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公共</a:t>
            </a:r>
            <a:endParaRPr kumimoji="0" lang="en-US" altLang="zh-CN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45"/>
          <p:cNvSpPr txBox="1"/>
          <p:nvPr/>
        </p:nvSpPr>
        <p:spPr>
          <a:xfrm>
            <a:off x="4236940" y="1293363"/>
            <a:ext cx="2355530" cy="676809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ysClr val="window" lastClr="FFFFFF">
                <a:lumMod val="25000"/>
                <a:lumOff val="75000"/>
              </a:sysClr>
            </a:solidFill>
          </a:ln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片断</a:t>
            </a:r>
            <a:r>
              <a:rPr kumimoji="0" lang="zh-CN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r>
              <a:rPr kumimoji="0" lang="zh-CN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1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en-US" altLang="zh-CN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45"/>
          <p:cNvSpPr txBox="1"/>
          <p:nvPr/>
        </p:nvSpPr>
        <p:spPr>
          <a:xfrm>
            <a:off x="4258114" y="909195"/>
            <a:ext cx="2355529" cy="264751"/>
          </a:xfrm>
          <a:prstGeom prst="rect">
            <a:avLst/>
          </a:prstGeom>
          <a:solidFill>
            <a:srgbClr val="C00000"/>
          </a:solidFill>
          <a:ln>
            <a:solidFill>
              <a:sysClr val="window" lastClr="FFFFFF">
                <a:lumMod val="25000"/>
                <a:lumOff val="75000"/>
              </a:sysClr>
            </a:solidFill>
            <a:prstDash val="solid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工具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右箭头 30"/>
          <p:cNvSpPr/>
          <p:nvPr/>
        </p:nvSpPr>
        <p:spPr>
          <a:xfrm>
            <a:off x="3649713" y="1293363"/>
            <a:ext cx="538965" cy="700657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右箭头 31"/>
          <p:cNvSpPr/>
          <p:nvPr/>
        </p:nvSpPr>
        <p:spPr>
          <a:xfrm>
            <a:off x="3649713" y="2559076"/>
            <a:ext cx="538965" cy="932574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3649713" y="4047680"/>
            <a:ext cx="538965" cy="636961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6710161" y="2559076"/>
            <a:ext cx="538965" cy="932574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TextBox 145"/>
          <p:cNvSpPr txBox="1"/>
          <p:nvPr/>
        </p:nvSpPr>
        <p:spPr>
          <a:xfrm>
            <a:off x="7326304" y="909195"/>
            <a:ext cx="1759961" cy="264751"/>
          </a:xfrm>
          <a:prstGeom prst="rect">
            <a:avLst/>
          </a:prstGeom>
          <a:solidFill>
            <a:srgbClr val="C00000"/>
          </a:solidFill>
          <a:ln>
            <a:solidFill>
              <a:sysClr val="window" lastClr="FFFFFF">
                <a:lumMod val="25000"/>
                <a:lumOff val="75000"/>
              </a:sysClr>
            </a:solidFill>
            <a:prstDash val="solid"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细化能力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99496"/>
              </p:ext>
            </p:extLst>
          </p:nvPr>
        </p:nvGraphicFramePr>
        <p:xfrm>
          <a:off x="7326303" y="1293361"/>
          <a:ext cx="1759961" cy="457200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开源代码片断扫描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指定项目代码片断扫描</a:t>
                      </a:r>
                      <a:endParaRPr lang="zh-CN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7" name="右箭头 36"/>
          <p:cNvSpPr/>
          <p:nvPr/>
        </p:nvSpPr>
        <p:spPr>
          <a:xfrm>
            <a:off x="6710161" y="1293363"/>
            <a:ext cx="538965" cy="700657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右箭头 37"/>
          <p:cNvSpPr/>
          <p:nvPr/>
        </p:nvSpPr>
        <p:spPr>
          <a:xfrm>
            <a:off x="6710161" y="4055854"/>
            <a:ext cx="538965" cy="636961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38963"/>
              </p:ext>
            </p:extLst>
          </p:nvPr>
        </p:nvGraphicFramePr>
        <p:xfrm>
          <a:off x="7326303" y="4260034"/>
          <a:ext cx="1759961" cy="228600"/>
        </p:xfrm>
        <a:graphic>
          <a:graphicData uri="http://schemas.openxmlformats.org/drawingml/2006/table">
            <a:tbl>
              <a:tblPr/>
              <a:tblGrid>
                <a:gridCol w="1759961"/>
              </a:tblGrid>
              <a:tr h="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80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9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835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关键词可定义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145"/>
          <p:cNvSpPr txBox="1"/>
          <p:nvPr/>
        </p:nvSpPr>
        <p:spPr>
          <a:xfrm>
            <a:off x="4258114" y="3520582"/>
            <a:ext cx="2355529" cy="288506"/>
          </a:xfrm>
          <a:prstGeom prst="rect">
            <a:avLst/>
          </a:prstGeom>
          <a:solidFill>
            <a:srgbClr val="8AC58A"/>
          </a:solidFill>
        </p:spPr>
        <p:txBody>
          <a:bodyPr wrap="square" lIns="36000" rIns="3600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 kumimoji="0" sz="100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义务履行工具</a:t>
            </a:r>
            <a:endParaRPr kumimoji="0" lang="en-US" altLang="zh-CN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" y="4799385"/>
            <a:ext cx="8624229" cy="1726454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306" y="2105076"/>
            <a:ext cx="2638292" cy="2027684"/>
          </a:xfrm>
          <a:prstGeom prst="rect">
            <a:avLst/>
          </a:prstGeom>
        </p:spPr>
      </p:pic>
      <p:sp>
        <p:nvSpPr>
          <p:cNvPr id="43" name="矩形 42"/>
          <p:cNvSpPr/>
          <p:nvPr/>
        </p:nvSpPr>
        <p:spPr>
          <a:xfrm>
            <a:off x="8902904" y="4799385"/>
            <a:ext cx="2963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、提供合规看板，展示分支上各仓的开源合规扫描信息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55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11296" y="167242"/>
            <a:ext cx="11575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工作思路：完善社区全周期的合规治理能力，打造中国合规治理标杆社区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31162" y="701810"/>
            <a:ext cx="10119946" cy="4529548"/>
            <a:chOff x="1046284" y="1067600"/>
            <a:chExt cx="9557239" cy="4332386"/>
          </a:xfrm>
        </p:grpSpPr>
        <p:sp>
          <p:nvSpPr>
            <p:cNvPr id="43" name="矩形 42"/>
            <p:cNvSpPr/>
            <p:nvPr/>
          </p:nvSpPr>
          <p:spPr>
            <a:xfrm>
              <a:off x="1046284" y="1067600"/>
              <a:ext cx="9557239" cy="4332386"/>
            </a:xfrm>
            <a:prstGeom prst="rect">
              <a:avLst/>
            </a:prstGeom>
            <a:noFill/>
            <a:ln w="6350" cap="flat" cmpd="sng" algn="ctr">
              <a:solidFill>
                <a:srgbClr val="1D1D1A"/>
              </a:solidFill>
              <a:prstDash val="solid"/>
              <a:miter lim="800000"/>
            </a:ln>
            <a:effectLst/>
          </p:spPr>
          <p:txBody>
            <a:bodyPr rtlCol="0"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600" b="1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工具平台建设</a:t>
              </a:r>
              <a:r>
                <a:rPr lang="zh-CN" altLang="en-US" sz="1600" b="1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：覆盖社区全周期活动的合</a:t>
              </a:r>
              <a:r>
                <a:rPr lang="zh-CN" altLang="en-US" sz="1600" b="1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规治理平台</a:t>
              </a:r>
            </a:p>
          </p:txBody>
        </p:sp>
        <p:sp>
          <p:nvSpPr>
            <p:cNvPr id="44" name="圆角矩形 91"/>
            <p:cNvSpPr/>
            <p:nvPr/>
          </p:nvSpPr>
          <p:spPr>
            <a:xfrm>
              <a:off x="1292088" y="1918182"/>
              <a:ext cx="793711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来源可信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63"/>
            <p:cNvSpPr txBox="1"/>
            <p:nvPr/>
          </p:nvSpPr>
          <p:spPr>
            <a:xfrm>
              <a:off x="3103163" y="2541655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EOX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生命周期信息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48" name="圆角矩形 47"/>
            <p:cNvSpPr/>
            <p:nvPr/>
          </p:nvSpPr>
          <p:spPr bwMode="auto">
            <a:xfrm>
              <a:off x="3034814" y="2324966"/>
              <a:ext cx="1292623" cy="800920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生命周期分析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圆角矩形 50"/>
            <p:cNvSpPr/>
            <p:nvPr/>
          </p:nvSpPr>
          <p:spPr bwMode="auto">
            <a:xfrm>
              <a:off x="4490078" y="2324962"/>
              <a:ext cx="1320897" cy="1372363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源代码合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规扫描</a:t>
              </a:r>
            </a:p>
          </p:txBody>
        </p:sp>
        <p:sp>
          <p:nvSpPr>
            <p:cNvPr id="52" name="TextBox 63"/>
            <p:cNvSpPr txBox="1"/>
            <p:nvPr/>
          </p:nvSpPr>
          <p:spPr>
            <a:xfrm>
              <a:off x="4543448" y="2592874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许可证头扫描</a:t>
              </a:r>
            </a:p>
          </p:txBody>
        </p:sp>
        <p:sp>
          <p:nvSpPr>
            <p:cNvPr id="57" name="圆角矩形 91"/>
            <p:cNvSpPr/>
            <p:nvPr/>
          </p:nvSpPr>
          <p:spPr>
            <a:xfrm>
              <a:off x="5334718" y="1921709"/>
              <a:ext cx="77624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开源使用合规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TextBox 63"/>
            <p:cNvSpPr txBox="1"/>
            <p:nvPr/>
          </p:nvSpPr>
          <p:spPr>
            <a:xfrm>
              <a:off x="1410054" y="2520896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1000" ker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dirty="0"/>
                <a:t>非准入</a:t>
              </a:r>
              <a:r>
                <a:rPr lang="en-US" altLang="zh-CN" dirty="0"/>
                <a:t>license</a:t>
              </a:r>
              <a:r>
                <a:rPr lang="zh-CN" altLang="en-US" dirty="0"/>
                <a:t>预警</a:t>
              </a:r>
            </a:p>
          </p:txBody>
        </p:sp>
        <p:sp>
          <p:nvSpPr>
            <p:cNvPr id="63" name="圆角矩形 62"/>
            <p:cNvSpPr/>
            <p:nvPr/>
          </p:nvSpPr>
          <p:spPr bwMode="auto">
            <a:xfrm>
              <a:off x="1335396" y="2324966"/>
              <a:ext cx="1558380" cy="802838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License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准入分析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10054" y="2821881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1000" ker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dirty="0"/>
                <a:t>文件级</a:t>
              </a:r>
              <a:r>
                <a:rPr lang="en-US" altLang="zh-CN" dirty="0"/>
                <a:t>license</a:t>
              </a:r>
              <a:r>
                <a:rPr lang="zh-CN" altLang="en-US" dirty="0"/>
                <a:t>分析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1292089" y="1513855"/>
              <a:ext cx="3025927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开源软件引入</a:t>
              </a:r>
              <a:endParaRPr lang="zh-CN" altLang="en-US" sz="14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4490076" y="1513855"/>
              <a:ext cx="3440473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社区开发</a:t>
              </a:r>
              <a:endParaRPr lang="zh-CN" altLang="en-US" sz="14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8140067" y="1536468"/>
              <a:ext cx="2141159" cy="294011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04">
                <a:defRPr/>
              </a:pPr>
              <a:r>
                <a:rPr lang="zh-CN" altLang="en-US" sz="14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</a:p>
          </p:txBody>
        </p:sp>
        <p:sp>
          <p:nvSpPr>
            <p:cNvPr id="81" name="圆角矩形 91"/>
            <p:cNvSpPr/>
            <p:nvPr/>
          </p:nvSpPr>
          <p:spPr>
            <a:xfrm>
              <a:off x="4480395" y="1918182"/>
              <a:ext cx="777503" cy="32074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开源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贡献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圆角矩形 81"/>
            <p:cNvSpPr/>
            <p:nvPr/>
          </p:nvSpPr>
          <p:spPr bwMode="auto">
            <a:xfrm>
              <a:off x="5905494" y="2324964"/>
              <a:ext cx="1332000" cy="1178282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商标术语贸易合规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TextBox 63"/>
            <p:cNvSpPr txBox="1"/>
            <p:nvPr/>
          </p:nvSpPr>
          <p:spPr>
            <a:xfrm>
              <a:off x="5988589" y="2622184"/>
              <a:ext cx="1165805" cy="3031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术语</a:t>
              </a:r>
              <a:r>
                <a:rPr lang="zh-CN" altLang="en-US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敏感词扫描</a:t>
              </a:r>
            </a:p>
          </p:txBody>
        </p:sp>
        <p:sp>
          <p:nvSpPr>
            <p:cNvPr id="88" name="圆角矩形 87"/>
            <p:cNvSpPr/>
            <p:nvPr/>
          </p:nvSpPr>
          <p:spPr bwMode="auto">
            <a:xfrm>
              <a:off x="8155118" y="2347579"/>
              <a:ext cx="2112604" cy="909941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License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兼容性分析</a:t>
              </a:r>
            </a:p>
          </p:txBody>
        </p:sp>
        <p:sp>
          <p:nvSpPr>
            <p:cNvPr id="89" name="TextBox 63"/>
            <p:cNvSpPr txBox="1"/>
            <p:nvPr/>
          </p:nvSpPr>
          <p:spPr>
            <a:xfrm>
              <a:off x="8239401" y="2570376"/>
              <a:ext cx="1920619" cy="26792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chemeClr val="accent3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全量视角</a:t>
              </a: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License</a:t>
              </a:r>
              <a:r>
                <a:rPr lang="zh-CN" altLang="en-US" sz="1000" kern="0" dirty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兼容性分析</a:t>
              </a:r>
            </a:p>
          </p:txBody>
        </p:sp>
        <p:sp>
          <p:nvSpPr>
            <p:cNvPr id="91" name="圆角矩形 91"/>
            <p:cNvSpPr/>
            <p:nvPr/>
          </p:nvSpPr>
          <p:spPr>
            <a:xfrm>
              <a:off x="8140067" y="1940795"/>
              <a:ext cx="2141159" cy="320740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发布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</a:t>
              </a:r>
              <a:r>
                <a:rPr lang="zh-CN" altLang="en-US" sz="11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圆角矩形 94"/>
            <p:cNvSpPr/>
            <p:nvPr/>
          </p:nvSpPr>
          <p:spPr bwMode="auto">
            <a:xfrm>
              <a:off x="8155118" y="3350209"/>
              <a:ext cx="2118614" cy="71014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en-US" altLang="zh-CN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OSS Notice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自动生成</a:t>
              </a:r>
            </a:p>
          </p:txBody>
        </p:sp>
        <p:sp>
          <p:nvSpPr>
            <p:cNvPr id="102" name="TextBox 63"/>
            <p:cNvSpPr txBox="1"/>
            <p:nvPr/>
          </p:nvSpPr>
          <p:spPr>
            <a:xfrm>
              <a:off x="8211926" y="3572790"/>
              <a:ext cx="1948128" cy="40809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chemeClr val="accent3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二进制发布的项目</a:t>
              </a:r>
              <a:r>
                <a:rPr lang="en-US" altLang="zh-CN" sz="1000" dirty="0"/>
                <a:t>OSS Notice</a:t>
              </a:r>
              <a:r>
                <a:rPr lang="zh-CN" altLang="en-US" sz="1000" dirty="0"/>
                <a:t>自动生成</a:t>
              </a:r>
            </a:p>
          </p:txBody>
        </p:sp>
        <p:sp>
          <p:nvSpPr>
            <p:cNvPr id="110" name="TextBox 63"/>
            <p:cNvSpPr txBox="1"/>
            <p:nvPr/>
          </p:nvSpPr>
          <p:spPr>
            <a:xfrm>
              <a:off x="1466630" y="3414008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版本</a:t>
              </a:r>
              <a:r>
                <a:rPr lang="zh-CN" altLang="en-US" sz="1000" dirty="0" smtClean="0"/>
                <a:t>直接引入归</a:t>
              </a:r>
              <a:r>
                <a:rPr lang="zh-CN" altLang="en-US" sz="1000" dirty="0"/>
                <a:t>一分析</a:t>
              </a:r>
            </a:p>
          </p:txBody>
        </p:sp>
        <p:sp>
          <p:nvSpPr>
            <p:cNvPr id="112" name="圆角矩形 111"/>
            <p:cNvSpPr/>
            <p:nvPr/>
          </p:nvSpPr>
          <p:spPr bwMode="auto">
            <a:xfrm>
              <a:off x="1363423" y="3204912"/>
              <a:ext cx="1558380" cy="87118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版本归一化分析</a:t>
              </a:r>
            </a:p>
          </p:txBody>
        </p:sp>
        <p:sp>
          <p:nvSpPr>
            <p:cNvPr id="114" name="圆角矩形 113"/>
            <p:cNvSpPr/>
            <p:nvPr/>
          </p:nvSpPr>
          <p:spPr bwMode="auto">
            <a:xfrm>
              <a:off x="3045411" y="3200117"/>
              <a:ext cx="1292623" cy="875980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漏洞信息分析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圆角矩形 114"/>
            <p:cNvSpPr/>
            <p:nvPr/>
          </p:nvSpPr>
          <p:spPr bwMode="auto">
            <a:xfrm>
              <a:off x="1353914" y="4727408"/>
              <a:ext cx="8938108" cy="547952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</a:t>
              </a: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源软件信息树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TextBox 63"/>
            <p:cNvSpPr txBox="1"/>
            <p:nvPr/>
          </p:nvSpPr>
          <p:spPr>
            <a:xfrm>
              <a:off x="3118207" y="4943276"/>
              <a:ext cx="1664616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全量被动依赖软件成分</a:t>
              </a:r>
              <a:r>
                <a:rPr lang="zh-CN" altLang="en-US" sz="1000" dirty="0"/>
                <a:t>分析</a:t>
              </a:r>
            </a:p>
          </p:txBody>
        </p:sp>
        <p:sp>
          <p:nvSpPr>
            <p:cNvPr id="117" name="TextBox 63"/>
            <p:cNvSpPr txBox="1"/>
            <p:nvPr/>
          </p:nvSpPr>
          <p:spPr>
            <a:xfrm>
              <a:off x="6644900" y="4932795"/>
              <a:ext cx="1185185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责任田及</a:t>
              </a:r>
              <a:r>
                <a:rPr lang="en-US" altLang="zh-CN" sz="1000" dirty="0"/>
                <a:t>Owner</a:t>
              </a:r>
              <a:endParaRPr lang="zh-CN" altLang="en-US" sz="1000" dirty="0"/>
            </a:p>
          </p:txBody>
        </p:sp>
        <p:sp>
          <p:nvSpPr>
            <p:cNvPr id="118" name="TextBox 63"/>
            <p:cNvSpPr txBox="1"/>
            <p:nvPr/>
          </p:nvSpPr>
          <p:spPr>
            <a:xfrm>
              <a:off x="4959379" y="4945252"/>
              <a:ext cx="152593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合规看板度量及异常告警</a:t>
              </a:r>
            </a:p>
          </p:txBody>
        </p:sp>
        <p:sp>
          <p:nvSpPr>
            <p:cNvPr id="119" name="TextBox 63"/>
            <p:cNvSpPr txBox="1"/>
            <p:nvPr/>
          </p:nvSpPr>
          <p:spPr>
            <a:xfrm>
              <a:off x="3118207" y="3414008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CVE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漏洞信息获取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20" name="TextBox 63"/>
            <p:cNvSpPr txBox="1"/>
            <p:nvPr/>
          </p:nvSpPr>
          <p:spPr>
            <a:xfrm>
              <a:off x="1456109" y="4943276"/>
              <a:ext cx="1578706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开源</a:t>
              </a:r>
              <a:r>
                <a:rPr lang="zh-CN" altLang="en-US" sz="1000" dirty="0" smtClean="0"/>
                <a:t>软件信息</a:t>
              </a:r>
              <a:r>
                <a:rPr lang="en-US" altLang="zh-CN" sz="1000" dirty="0"/>
                <a:t>BOM</a:t>
              </a:r>
              <a:r>
                <a:rPr lang="zh-CN" altLang="en-US" sz="1000" dirty="0"/>
                <a:t>化</a:t>
              </a:r>
            </a:p>
          </p:txBody>
        </p:sp>
        <p:sp>
          <p:nvSpPr>
            <p:cNvPr id="121" name="圆角矩形 120"/>
            <p:cNvSpPr/>
            <p:nvPr/>
          </p:nvSpPr>
          <p:spPr bwMode="auto">
            <a:xfrm>
              <a:off x="4490077" y="3800766"/>
              <a:ext cx="1307113" cy="802015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>
                <a:defRPr/>
              </a:pPr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二进制兼容性扫描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TextBox 63"/>
            <p:cNvSpPr txBox="1"/>
            <p:nvPr/>
          </p:nvSpPr>
          <p:spPr>
            <a:xfrm>
              <a:off x="4543448" y="2874377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版权头扫描</a:t>
              </a:r>
            </a:p>
          </p:txBody>
        </p:sp>
        <p:sp>
          <p:nvSpPr>
            <p:cNvPr id="123" name="圆角矩形 122"/>
            <p:cNvSpPr/>
            <p:nvPr/>
          </p:nvSpPr>
          <p:spPr bwMode="auto">
            <a:xfrm>
              <a:off x="5905493" y="3593180"/>
              <a:ext cx="1332000" cy="1009601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项目合规扫描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TextBox 63"/>
            <p:cNvSpPr txBox="1"/>
            <p:nvPr/>
          </p:nvSpPr>
          <p:spPr>
            <a:xfrm>
              <a:off x="5991885" y="3765334"/>
              <a:ext cx="1165805" cy="21960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项目许可证扫描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5" name="TextBox 63"/>
            <p:cNvSpPr txBox="1"/>
            <p:nvPr/>
          </p:nvSpPr>
          <p:spPr>
            <a:xfrm>
              <a:off x="5991885" y="4072717"/>
              <a:ext cx="1165805" cy="22885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fontAlgn="ctr"/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项目</a:t>
              </a:r>
              <a:r>
                <a:rPr lang="en-US" altLang="zh-CN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Readme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6" name="TextBox 63"/>
            <p:cNvSpPr txBox="1"/>
            <p:nvPr/>
          </p:nvSpPr>
          <p:spPr>
            <a:xfrm>
              <a:off x="5991884" y="4367794"/>
              <a:ext cx="1165805" cy="20205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fontAlgn="ctr"/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不合理依赖</a:t>
              </a:r>
              <a:r>
                <a:rPr lang="zh-CN" alt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扫描</a:t>
              </a:r>
              <a:endPara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27" name="TextBox 63"/>
            <p:cNvSpPr txBox="1"/>
            <p:nvPr/>
          </p:nvSpPr>
          <p:spPr>
            <a:xfrm>
              <a:off x="4543448" y="3141951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FF000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开源代码片段扫描</a:t>
              </a:r>
            </a:p>
          </p:txBody>
        </p:sp>
        <p:sp>
          <p:nvSpPr>
            <p:cNvPr id="128" name="TextBox 63"/>
            <p:cNvSpPr txBox="1"/>
            <p:nvPr/>
          </p:nvSpPr>
          <p:spPr>
            <a:xfrm>
              <a:off x="4543448" y="3402166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许可证兼容性扫描</a:t>
              </a:r>
            </a:p>
          </p:txBody>
        </p:sp>
        <p:sp>
          <p:nvSpPr>
            <p:cNvPr id="129" name="TextBox 63"/>
            <p:cNvSpPr txBox="1"/>
            <p:nvPr/>
          </p:nvSpPr>
          <p:spPr>
            <a:xfrm>
              <a:off x="4544685" y="4014547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二进制扫描</a:t>
              </a:r>
            </a:p>
          </p:txBody>
        </p:sp>
        <p:sp>
          <p:nvSpPr>
            <p:cNvPr id="130" name="TextBox 63"/>
            <p:cNvSpPr txBox="1"/>
            <p:nvPr/>
          </p:nvSpPr>
          <p:spPr>
            <a:xfrm>
              <a:off x="4556526" y="4305899"/>
              <a:ext cx="1188000" cy="21512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二进制溯源扫描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31" name="TextBox 63"/>
            <p:cNvSpPr txBox="1"/>
            <p:nvPr/>
          </p:nvSpPr>
          <p:spPr>
            <a:xfrm>
              <a:off x="5982590" y="2971938"/>
              <a:ext cx="1165805" cy="22168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出口贸易合规扫描</a:t>
              </a:r>
              <a:endParaRPr lang="zh-CN" alt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  <p:sp>
          <p:nvSpPr>
            <p:cNvPr id="132" name="TextBox 63"/>
            <p:cNvSpPr txBox="1"/>
            <p:nvPr/>
          </p:nvSpPr>
          <p:spPr>
            <a:xfrm>
              <a:off x="8264450" y="4943276"/>
              <a:ext cx="180409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构建信息树反向校验</a:t>
              </a:r>
            </a:p>
          </p:txBody>
        </p:sp>
        <p:sp>
          <p:nvSpPr>
            <p:cNvPr id="133" name="TextBox 63"/>
            <p:cNvSpPr txBox="1"/>
            <p:nvPr/>
          </p:nvSpPr>
          <p:spPr>
            <a:xfrm>
              <a:off x="1439602" y="4328218"/>
              <a:ext cx="734312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/>
                <a:t>自动建仓</a:t>
              </a:r>
            </a:p>
          </p:txBody>
        </p:sp>
        <p:sp>
          <p:nvSpPr>
            <p:cNvPr id="134" name="圆角矩形 91"/>
            <p:cNvSpPr/>
            <p:nvPr/>
          </p:nvSpPr>
          <p:spPr>
            <a:xfrm>
              <a:off x="6210313" y="1917156"/>
              <a:ext cx="97488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知识产权、贸易合规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5" name="圆角矩形 134"/>
            <p:cNvSpPr/>
            <p:nvPr/>
          </p:nvSpPr>
          <p:spPr bwMode="auto">
            <a:xfrm>
              <a:off x="8180593" y="4139212"/>
              <a:ext cx="2112604" cy="495506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义务</a:t>
              </a:r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履行扫描</a:t>
              </a:r>
            </a:p>
          </p:txBody>
        </p:sp>
        <p:sp>
          <p:nvSpPr>
            <p:cNvPr id="136" name="TextBox 63"/>
            <p:cNvSpPr txBox="1"/>
            <p:nvPr/>
          </p:nvSpPr>
          <p:spPr>
            <a:xfrm>
              <a:off x="8288010" y="4318275"/>
              <a:ext cx="1920619" cy="23758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fontAlgn="ctr">
                <a:defRPr sz="900">
                  <a:latin typeface="+mn-ea"/>
                </a:defRPr>
              </a:lvl1pPr>
            </a:lstStyle>
            <a:p>
              <a:r>
                <a:rPr lang="zh-CN" altLang="en-US" sz="1000" dirty="0"/>
                <a:t>义务履行工具扫描</a:t>
              </a:r>
            </a:p>
          </p:txBody>
        </p:sp>
        <p:sp>
          <p:nvSpPr>
            <p:cNvPr id="137" name="圆角矩形 136"/>
            <p:cNvSpPr/>
            <p:nvPr/>
          </p:nvSpPr>
          <p:spPr bwMode="auto">
            <a:xfrm>
              <a:off x="1368370" y="4171571"/>
              <a:ext cx="2969664" cy="463149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 smtClean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来源可信</a:t>
              </a:r>
              <a:endParaRPr lang="zh-CN" altLang="en-US" sz="1000" b="1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TextBox 63"/>
            <p:cNvSpPr txBox="1"/>
            <p:nvPr/>
          </p:nvSpPr>
          <p:spPr>
            <a:xfrm>
              <a:off x="3103163" y="2815687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生命周期超期告警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40" name="TextBox 63"/>
            <p:cNvSpPr txBox="1"/>
            <p:nvPr/>
          </p:nvSpPr>
          <p:spPr>
            <a:xfrm>
              <a:off x="3118207" y="3726884"/>
              <a:ext cx="11880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漏洞定位及修复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42" name="TextBox 63"/>
            <p:cNvSpPr txBox="1"/>
            <p:nvPr/>
          </p:nvSpPr>
          <p:spPr>
            <a:xfrm>
              <a:off x="5978984" y="3257519"/>
              <a:ext cx="1188000" cy="159917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00B050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en-US" altLang="zh-CN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DCO</a:t>
              </a:r>
              <a:r>
                <a:rPr lang="zh-CN" altLang="en-US" sz="1000" kern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签署</a:t>
              </a:r>
              <a:r>
                <a:rPr lang="zh-CN" altLang="en-US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工程能力</a:t>
              </a:r>
            </a:p>
          </p:txBody>
        </p:sp>
        <p:sp>
          <p:nvSpPr>
            <p:cNvPr id="143" name="TextBox 63"/>
            <p:cNvSpPr txBox="1"/>
            <p:nvPr/>
          </p:nvSpPr>
          <p:spPr>
            <a:xfrm>
              <a:off x="2229393" y="4328219"/>
              <a:ext cx="1335909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恶意扫描及哈希验证</a:t>
              </a:r>
              <a:endParaRPr lang="zh-CN" altLang="en-US" sz="1000" dirty="0"/>
            </a:p>
          </p:txBody>
        </p:sp>
        <p:sp>
          <p:nvSpPr>
            <p:cNvPr id="144" name="TextBox 63"/>
            <p:cNvSpPr txBox="1"/>
            <p:nvPr/>
          </p:nvSpPr>
          <p:spPr>
            <a:xfrm>
              <a:off x="3626240" y="4328218"/>
              <a:ext cx="679967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数字签名</a:t>
              </a:r>
              <a:endParaRPr lang="zh-CN" altLang="en-US" sz="1000" dirty="0"/>
            </a:p>
          </p:txBody>
        </p:sp>
        <p:sp>
          <p:nvSpPr>
            <p:cNvPr id="145" name="圆角矩形 91"/>
            <p:cNvSpPr/>
            <p:nvPr/>
          </p:nvSpPr>
          <p:spPr>
            <a:xfrm>
              <a:off x="2108454" y="1921026"/>
              <a:ext cx="793711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选型评估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圆角矩形 91"/>
            <p:cNvSpPr/>
            <p:nvPr/>
          </p:nvSpPr>
          <p:spPr>
            <a:xfrm>
              <a:off x="2963678" y="1917156"/>
              <a:ext cx="1309312" cy="320740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软件</a:t>
              </a:r>
              <a:r>
                <a:rPr lang="en-US" altLang="zh-CN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BOM</a:t>
              </a:r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</a:t>
              </a:r>
              <a:endParaRPr lang="zh-CN" altLang="en-US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TextBox 63"/>
            <p:cNvSpPr txBox="1"/>
            <p:nvPr/>
          </p:nvSpPr>
          <p:spPr>
            <a:xfrm>
              <a:off x="8239401" y="2917159"/>
              <a:ext cx="1920619" cy="25550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高危</a:t>
              </a:r>
              <a:r>
                <a:rPr lang="en-US" altLang="zh-CN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License</a:t>
              </a:r>
              <a:r>
                <a:rPr lang="zh-CN" altLang="en-US" sz="1000" kern="0" dirty="0" smtClea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传染代码区分隔离</a:t>
              </a:r>
              <a:endParaRPr lang="zh-CN" altLang="en-US" sz="1000" kern="0" dirty="0">
                <a:solidFill>
                  <a:srgbClr val="666666">
                    <a:lumMod val="75000"/>
                  </a:srgbClr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  <p:sp>
          <p:nvSpPr>
            <p:cNvPr id="148" name="圆角矩形 91"/>
            <p:cNvSpPr/>
            <p:nvPr/>
          </p:nvSpPr>
          <p:spPr>
            <a:xfrm>
              <a:off x="7266269" y="1921580"/>
              <a:ext cx="681531" cy="325472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lIns="102844" tIns="51423" rIns="102844" bIns="51423" anchor="ctr"/>
            <a:lstStyle/>
            <a:p>
              <a:pPr algn="ctr" defTabSz="913669"/>
              <a:r>
                <a:rPr lang="zh-CN" altLang="en-US" sz="11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上游回馈合规</a:t>
              </a:r>
              <a:endParaRPr lang="en-US" altLang="zh-CN" sz="1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圆角矩形 148"/>
            <p:cNvSpPr/>
            <p:nvPr/>
          </p:nvSpPr>
          <p:spPr bwMode="auto">
            <a:xfrm>
              <a:off x="7309170" y="2354260"/>
              <a:ext cx="600229" cy="2280459"/>
            </a:xfrm>
            <a:prstGeom prst="roundRect">
              <a:avLst>
                <a:gd name="adj" fmla="val 3729"/>
              </a:avLst>
            </a:prstGeom>
            <a:noFill/>
            <a:ln w="12700" cap="flat" cmpd="sng" algn="ctr">
              <a:solidFill>
                <a:srgbClr val="E9002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8505" tIns="7200" rIns="78505" bIns="3925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794559"/>
              <a:r>
                <a:rPr lang="zh-CN" altLang="en-US" sz="1000" b="1" kern="0" dirty="0">
                  <a:solidFill>
                    <a:srgbClr val="1D1D1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修改可追溯</a:t>
              </a:r>
            </a:p>
          </p:txBody>
        </p:sp>
        <p:sp>
          <p:nvSpPr>
            <p:cNvPr id="150" name="TextBox 63"/>
            <p:cNvSpPr txBox="1"/>
            <p:nvPr/>
          </p:nvSpPr>
          <p:spPr>
            <a:xfrm>
              <a:off x="7360075" y="2713433"/>
              <a:ext cx="484772" cy="59542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修改可追溯</a:t>
              </a:r>
              <a:endParaRPr lang="zh-CN" altLang="en-US" sz="1000" dirty="0"/>
            </a:p>
          </p:txBody>
        </p:sp>
        <p:sp>
          <p:nvSpPr>
            <p:cNvPr id="151" name="TextBox 63"/>
            <p:cNvSpPr txBox="1"/>
            <p:nvPr/>
          </p:nvSpPr>
          <p:spPr>
            <a:xfrm>
              <a:off x="1466630" y="3761918"/>
              <a:ext cx="1396800" cy="22328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版本全量引入归</a:t>
              </a:r>
              <a:r>
                <a:rPr lang="zh-CN" altLang="en-US" sz="1000" dirty="0"/>
                <a:t>一分析</a:t>
              </a:r>
            </a:p>
          </p:txBody>
        </p:sp>
        <p:sp>
          <p:nvSpPr>
            <p:cNvPr id="152" name="TextBox 63"/>
            <p:cNvSpPr txBox="1"/>
            <p:nvPr/>
          </p:nvSpPr>
          <p:spPr>
            <a:xfrm>
              <a:off x="7360021" y="3593249"/>
              <a:ext cx="484772" cy="847468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>
              <a:solidFill>
                <a:srgbClr val="E9002F"/>
              </a:solidFill>
            </a:ln>
          </p:spPr>
          <p:txBody>
            <a:bodyPr wrap="square" lIns="102844" tIns="51423" rIns="102844" bIns="51423" rtlCol="0" anchor="ctr">
              <a:noAutofit/>
            </a:bodyPr>
            <a:lstStyle>
              <a:lvl1pPr algn="ctr" defTabSz="913669">
                <a:defRPr sz="900" kern="0">
                  <a:solidFill>
                    <a:srgbClr val="666666">
                      <a:lumMod val="75000"/>
                    </a:srgbClr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defRPr>
              </a:lvl1pPr>
            </a:lstStyle>
            <a:p>
              <a:r>
                <a:rPr lang="zh-CN" altLang="en-US" sz="1000" dirty="0" smtClean="0"/>
                <a:t>回馈上游统计</a:t>
              </a:r>
              <a:endParaRPr lang="zh-CN" altLang="en-US" sz="1000" dirty="0"/>
            </a:p>
          </p:txBody>
        </p:sp>
        <p:sp>
          <p:nvSpPr>
            <p:cNvPr id="154" name="TextBox 63"/>
            <p:cNvSpPr txBox="1"/>
            <p:nvPr/>
          </p:nvSpPr>
          <p:spPr>
            <a:xfrm>
              <a:off x="9397099" y="1165359"/>
              <a:ext cx="378748" cy="27443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B050"/>
              </a:solidFill>
            </a:ln>
          </p:spPr>
          <p:txBody>
            <a:bodyPr wrap="square" lIns="35991" tIns="35991" rIns="35991" bIns="35991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>
                  <a:solidFill>
                    <a:srgbClr val="00B050"/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已有</a:t>
              </a:r>
              <a:endParaRPr lang="en-US" altLang="zh-CN" sz="1000" kern="0" dirty="0">
                <a:solidFill>
                  <a:srgbClr val="00B050"/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155" name="TextBox 63"/>
            <p:cNvSpPr txBox="1"/>
            <p:nvPr/>
          </p:nvSpPr>
          <p:spPr>
            <a:xfrm>
              <a:off x="9880366" y="1170769"/>
              <a:ext cx="520934" cy="2690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E9002F"/>
              </a:solidFill>
            </a:ln>
          </p:spPr>
          <p:txBody>
            <a:bodyPr wrap="square" lIns="35991" tIns="35991" rIns="35991" bIns="35991" rtlCol="0" anchor="ctr">
              <a:noAutofit/>
            </a:bodyPr>
            <a:lstStyle/>
            <a:p>
              <a:pPr algn="ctr" defTabSz="913669">
                <a:defRPr/>
              </a:pPr>
              <a:r>
                <a:rPr lang="zh-CN" altLang="en-US" sz="1000" kern="0" dirty="0" smtClean="0">
                  <a:solidFill>
                    <a:srgbClr val="E9002F"/>
                  </a:solidFill>
                  <a:effectLst>
                    <a:glow rad="63500">
                      <a:srgbClr val="FFFFFF">
                        <a:satMod val="175000"/>
                        <a:alpha val="40000"/>
                      </a:srgb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Arial Unicode MS" pitchFamily="34" charset="-122"/>
                </a:rPr>
                <a:t>待增强</a:t>
              </a:r>
              <a:endParaRPr lang="zh-CN" altLang="en-US" sz="1000" kern="0" dirty="0">
                <a:solidFill>
                  <a:srgbClr val="E9002F"/>
                </a:solidFill>
                <a:effectLst>
                  <a:glow rad="63500">
                    <a:srgbClr val="FFFFFF">
                      <a:satMod val="175000"/>
                      <a:alpha val="40000"/>
                    </a:srgb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6" name="圆角矩形 155"/>
          <p:cNvSpPr/>
          <p:nvPr/>
        </p:nvSpPr>
        <p:spPr>
          <a:xfrm>
            <a:off x="3173501" y="5558947"/>
            <a:ext cx="2224976" cy="1294715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可信及</a:t>
            </a:r>
            <a:r>
              <a:rPr lang="zh-CN" altLang="en-US" sz="1000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二进制溯源</a:t>
            </a:r>
            <a:r>
              <a:rPr lang="zh-CN" altLang="en-US" sz="1000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扫描</a:t>
            </a:r>
            <a:endParaRPr kumimoji="1" lang="zh-CN" altLang="en-US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开源代码片段扫描增强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开源软件信息</a:t>
            </a:r>
            <a:r>
              <a:rPr kumimoji="1" lang="en-US" altLang="zh-CN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BOM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规看板度量及异常告警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kumimoji="1"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兼容性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圆角矩形 157"/>
          <p:cNvSpPr/>
          <p:nvPr/>
        </p:nvSpPr>
        <p:spPr>
          <a:xfrm>
            <a:off x="611901" y="5558948"/>
            <a:ext cx="1631583" cy="1054953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License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准入分析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生命周期分析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版本归一分析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kern="0" dirty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漏洞</a:t>
            </a:r>
            <a:r>
              <a:rPr lang="zh-CN" altLang="en-US" sz="1000" kern="0" dirty="0" smtClean="0">
                <a:solidFill>
                  <a:srgbClr val="1D1D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信息分析</a:t>
            </a:r>
            <a:endParaRPr lang="en-US" altLang="zh-CN" sz="1000" kern="0" dirty="0" smtClean="0">
              <a:solidFill>
                <a:srgbClr val="1D1D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0" name="组合 159"/>
          <p:cNvGrpSpPr/>
          <p:nvPr/>
        </p:nvGrpSpPr>
        <p:grpSpPr>
          <a:xfrm>
            <a:off x="588942" y="5401833"/>
            <a:ext cx="10313520" cy="315507"/>
            <a:chOff x="836975" y="5536916"/>
            <a:chExt cx="11232000" cy="315589"/>
          </a:xfrm>
        </p:grpSpPr>
        <p:cxnSp>
          <p:nvCxnSpPr>
            <p:cNvPr id="161" name="直接箭头连接符 160"/>
            <p:cNvCxnSpPr/>
            <p:nvPr/>
          </p:nvCxnSpPr>
          <p:spPr bwMode="auto">
            <a:xfrm>
              <a:off x="836975" y="5536916"/>
              <a:ext cx="11232000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2" name="TextBox 160"/>
            <p:cNvSpPr txBox="1"/>
            <p:nvPr/>
          </p:nvSpPr>
          <p:spPr>
            <a:xfrm>
              <a:off x="969165" y="5555578"/>
              <a:ext cx="8931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2022.Q3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3" name="TextBox 160"/>
            <p:cNvSpPr txBox="1"/>
            <p:nvPr/>
          </p:nvSpPr>
          <p:spPr>
            <a:xfrm>
              <a:off x="3957236" y="5560428"/>
              <a:ext cx="10616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2022.Q4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4" name="TextBox 160"/>
            <p:cNvSpPr txBox="1"/>
            <p:nvPr/>
          </p:nvSpPr>
          <p:spPr>
            <a:xfrm>
              <a:off x="10599261" y="5570455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2023.Q2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65" name="TextBox 160"/>
            <p:cNvSpPr txBox="1"/>
            <p:nvPr/>
          </p:nvSpPr>
          <p:spPr>
            <a:xfrm>
              <a:off x="7635608" y="5575506"/>
              <a:ext cx="1064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1pPr>
              <a:lvl2pPr marL="4556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2pPr>
              <a:lvl3pPr marL="9128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3pPr>
              <a:lvl4pPr marL="13700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4pPr>
              <a:lvl5pPr marL="1827213" indent="1588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华文细黑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1200" dirty="0" smtClean="0">
                  <a:solidFill>
                    <a:srgbClr val="1D1D1A"/>
                  </a:solidFill>
                  <a:cs typeface="+mn-ea"/>
                  <a:sym typeface="微软雅黑" panose="020B0503020204020204" pitchFamily="34" charset="-122"/>
                </a:rPr>
                <a:t>2023.Q1</a:t>
              </a:r>
              <a:endParaRPr lang="zh-CN" altLang="en-US" sz="1200" dirty="0">
                <a:solidFill>
                  <a:srgbClr val="1D1D1A"/>
                </a:solidFill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67" name="等腰三角形 166"/>
          <p:cNvSpPr/>
          <p:nvPr/>
        </p:nvSpPr>
        <p:spPr bwMode="auto">
          <a:xfrm flipV="1">
            <a:off x="1073248" y="5342373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68" name="等腰三角形 167"/>
          <p:cNvSpPr/>
          <p:nvPr/>
        </p:nvSpPr>
        <p:spPr bwMode="auto">
          <a:xfrm flipV="1">
            <a:off x="3869699" y="5332294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69" name="等腰三角形 168"/>
          <p:cNvSpPr/>
          <p:nvPr/>
        </p:nvSpPr>
        <p:spPr bwMode="auto">
          <a:xfrm flipV="1">
            <a:off x="7227228" y="5326613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70" name="等腰三角形 169"/>
          <p:cNvSpPr/>
          <p:nvPr/>
        </p:nvSpPr>
        <p:spPr bwMode="auto">
          <a:xfrm flipV="1">
            <a:off x="9961414" y="5341699"/>
            <a:ext cx="188617" cy="139064"/>
          </a:xfrm>
          <a:prstGeom prst="triangle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华文细黑" pitchFamily="2" charset="-122"/>
                <a:cs typeface="+mn-cs"/>
              </a:defRPr>
            </a:lvl9pPr>
          </a:lstStyle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 sz="900" b="0">
              <a:solidFill>
                <a:srgbClr val="1D1D1A"/>
              </a:solidFill>
              <a:latin typeface="微软雅黑" panose="020B0604020202020204"/>
              <a:ea typeface="微软雅黑"/>
              <a:sym typeface="微软雅黑" panose="020B0503020204020204" pitchFamily="34" charset="-122"/>
            </a:endParaRPr>
          </a:p>
        </p:txBody>
      </p:sp>
      <p:sp>
        <p:nvSpPr>
          <p:cNvPr id="171" name="圆角矩形 170"/>
          <p:cNvSpPr/>
          <p:nvPr/>
        </p:nvSpPr>
        <p:spPr>
          <a:xfrm>
            <a:off x="6439932" y="5605500"/>
            <a:ext cx="2224976" cy="815191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/>
              <a:t>全量被动依赖软件成分</a:t>
            </a:r>
            <a:r>
              <a:rPr lang="zh-CN" altLang="en-US" sz="1000" dirty="0" smtClean="0"/>
              <a:t>分析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 smtClean="0"/>
              <a:t>构建</a:t>
            </a:r>
            <a:r>
              <a:rPr lang="zh-CN" altLang="en-US" sz="1000" dirty="0"/>
              <a:t>信息树反向校验</a:t>
            </a:r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en-US" altLang="zh-CN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OSS Notice</a:t>
            </a: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自动生成</a:t>
            </a:r>
            <a:endParaRPr kumimoji="1" lang="en-US" altLang="zh-CN" sz="10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圆角矩形 172"/>
          <p:cNvSpPr/>
          <p:nvPr/>
        </p:nvSpPr>
        <p:spPr>
          <a:xfrm>
            <a:off x="9250114" y="5570490"/>
            <a:ext cx="2224976" cy="575429"/>
          </a:xfrm>
          <a:prstGeom prst="roundRect">
            <a:avLst>
              <a:gd name="adj" fmla="val 761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 anchor="t">
            <a:spAutoFit/>
          </a:bodyPr>
          <a:lstStyle/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000" dirty="0" smtClean="0"/>
              <a:t>修改可追溯</a:t>
            </a:r>
            <a:endParaRPr lang="en-US" altLang="zh-CN" sz="1000" dirty="0" smtClean="0"/>
          </a:p>
          <a:p>
            <a:pPr marL="171450" indent="-171450" defTabSz="9141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回馈上游统计</a:t>
            </a:r>
            <a:endParaRPr kumimoji="1"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1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5"/>
          <p:cNvSpPr txBox="1"/>
          <p:nvPr/>
        </p:nvSpPr>
        <p:spPr>
          <a:xfrm>
            <a:off x="364075" y="316965"/>
            <a:ext cx="98906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OpenHarmony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先期筹备单位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9341" y="948690"/>
            <a:ext cx="99055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组成员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Leader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陈雅旬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chenyaxun@huawei.com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Committers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欢迎感兴趣的社区成员加入（无特殊门槛要求），共同建设基于社区成员多样性的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Contributor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欢迎感兴趣的社区成员加入（无特殊门槛要求），共同建设基于社区成员多样性的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6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96" name="图像" descr="C:/Users/coolzlay/AppData/Local/Temp/picturecompress_20210811080536/output_1.jpgoutput_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2540" y="-34290"/>
            <a:ext cx="12194540" cy="6927215"/>
          </a:xfrm>
          <a:prstGeom prst="rect">
            <a:avLst/>
          </a:prstGeom>
          <a:ln w="3175">
            <a:miter lim="400000"/>
            <a:headEnd/>
            <a:tailEnd/>
          </a:ln>
        </p:spPr>
      </p:pic>
      <p:sp>
        <p:nvSpPr>
          <p:cNvPr id="1048870" name="文本框 7"/>
          <p:cNvSpPr txBox="1"/>
          <p:nvPr/>
        </p:nvSpPr>
        <p:spPr>
          <a:xfrm>
            <a:off x="3443322" y="2276235"/>
            <a:ext cx="4635147" cy="123883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>
            <a:srgbClr val="000000"/>
          </a:fontRef>
        </p:style>
        <p:txBody>
          <a:bodyPr rot="0" spcFirstLastPara="1" vertOverflow="overflow" horzOverflow="overflow" vert="horz" wrap="none" lIns="28210" tIns="28210" rIns="28210" bIns="28210" numCol="1" spcCol="38100" rtlCol="0" anchor="ctr">
            <a:spAutoFit/>
          </a:bodyPr>
          <a:lstStyle/>
          <a:p>
            <a:pPr algn="ctr" defTabSz="610870" hangingPunct="0">
              <a:lnSpc>
                <a:spcPct val="160000"/>
              </a:lnSpc>
            </a:pPr>
            <a:r>
              <a:rPr lang="zh-CN" altLang="en-US" sz="4800" spc="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Yu Gothic Medium" panose="020B0500000000000000" charset="-128"/>
              </a:rPr>
              <a:t>拥抱</a:t>
            </a:r>
            <a:r>
              <a:rPr lang="zh-CN" altLang="en-US" sz="4800" spc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Yu Gothic Medium" panose="020B0500000000000000" charset="-128"/>
              </a:rPr>
              <a:t>开源新时代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波形">
      <a:fillStyleLst>
        <a:solidFill>
          <a:schemeClr val="phClr"/>
        </a:solidFill>
        <a:gradFill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</a:gradFill>
        <a:blipFill rotWithShape="1">
          <a:blip xmlns:r="http://schemas.openxmlformats.org/officeDocument/2006/relationships" r:embed="rId1"/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37783</TotalTime>
  <Words>1268</Words>
  <Application>Microsoft Office PowerPoint</Application>
  <PresentationFormat>宽屏</PresentationFormat>
  <Paragraphs>206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 Unicode MS</vt:lpstr>
      <vt:lpstr>Yu Gothic Medium</vt:lpstr>
      <vt:lpstr>华文细黑</vt:lpstr>
      <vt:lpstr>宋体</vt:lpstr>
      <vt:lpstr>微软雅黑</vt:lpstr>
      <vt:lpstr>Arial</vt:lpstr>
      <vt:lpstr>Calibri</vt:lpstr>
      <vt:lpstr>Candara</vt:lpstr>
      <vt:lpstr>Symbol</vt:lpstr>
      <vt:lpstr>Wingdings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Huangshan(OpenHarmony)</dc:creator>
  <cp:lastModifiedBy>Chenyaxun (Jalen)</cp:lastModifiedBy>
  <cp:revision>242</cp:revision>
  <dcterms:created xsi:type="dcterms:W3CDTF">2021-07-04T10:16:00Z</dcterms:created>
  <dcterms:modified xsi:type="dcterms:W3CDTF">2022-07-25T16:34:05Z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2052-11.1.0.11403</vt:lpwstr>
  </property>
  <property fmtid="{D5CDD505-2E9C-101B-9397-08002B2CF9AE}" pid="3" name="ICV">
    <vt:lpwstr>1352E074019D48B39E85BDAC7657FDF8</vt:lpwstr>
  </property>
  <property fmtid="{D5CDD505-2E9C-101B-9397-08002B2CF9AE}" pid="4" name="_2015_ms_pID_725343">
    <vt:lpwstr>(3)xYZ9eu821vXB6b8k/1TSiF5RZPSslZv8QIEBnx6XSMhyzvRwmQRf+t6OUUU0SU58WG76xK3d
8TW/aYq2HERkvEOPsL61mHRh/n+DCasD+GAu7RGWewkL/DuthhMKuqNetBYbKjp1HhpG9vP5
+Czy32RJ6zFbdofkVttPf3WZ002TXES/73UoSHaHYWzNvux882/5QR1j/OV0YtagCtoOomP8
2yzl6Pd/Mx03n0NvPy</vt:lpwstr>
  </property>
  <property fmtid="{D5CDD505-2E9C-101B-9397-08002B2CF9AE}" pid="5" name="_2015_ms_pID_7253431">
    <vt:lpwstr>3n+FsY05JAi8oQu7tKHq8Bx1Dknavnyq1SnNUjwz8XQaEMDLOnECrE
MFqzCv9BZJW69CA8wpVirJ+NpWc749Ok+4wVk+dJd10lrPMU9t+uzO18doMkbsDMUVRKq3bq
OKyfmnUhmIKWYsJRFA/MPf9bC4QPC750AYH/aN4Yw5qF7GOdrUyqUH23MnNnXOC4jeTqpcyj
fPVnSQ1sC7FPBrEhXCBGt5AY3GKZ5AsUbgKe</vt:lpwstr>
  </property>
  <property fmtid="{D5CDD505-2E9C-101B-9397-08002B2CF9AE}" pid="6" name="_2015_ms_pID_7253432">
    <vt:lpwstr>Mw==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1658762947</vt:lpwstr>
  </property>
</Properties>
</file>