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83" r:id="rId3"/>
    <p:sldId id="290" r:id="rId4"/>
    <p:sldId id="291" r:id="rId5"/>
    <p:sldId id="287" r:id="rId6"/>
    <p:sldId id="285" r:id="rId7"/>
    <p:sldId id="270" r:id="rId8"/>
  </p:sldIdLst>
  <p:sldSz cx="12192000" cy="6858000"/>
  <p:notesSz cx="7104063" cy="10234613"/>
  <p:custDataLst>
    <p:tags r:id="rId11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novo3" initials="l" lastIdx="13" clrIdx="0"/>
  <p:cmAuthor id="77" name="zhou hao" initials="zh" lastIdx="1" clrIdx="26"/>
  <p:cmAuthor id="7" name="1206988966@qq.com" initials="1" lastIdx="1" clrIdx="2"/>
  <p:cmAuthor id="1" name="Liujie (Faunia)" initials="L(" lastIdx="3" clrIdx="0"/>
  <p:cmAuthor id="8" name="姜伟光" initials="姜" lastIdx="1" clrIdx="0"/>
  <p:cmAuthor id="2" name="Tao" initials="T" lastIdx="1" clrIdx="0"/>
  <p:cmAuthor id="3" name="客厅" initials="客厅" lastIdx="1" clrIdx="2"/>
  <p:cmAuthor id="4" name="lenovo" initials="l" lastIdx="1" clrIdx="3"/>
  <p:cmAuthor id="5" name="talkwebcaiwuwu" initials="t" lastIdx="2" clrIdx="4"/>
  <p:cmAuthor id="6" name="ming qiu" initials="m" lastIdx="17" clrIdx="1"/>
  <p:cmAuthor id="76" name="Wurui (Ray)" initials="W(" lastIdx="1" clrIdx="2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3C3"/>
    <a:srgbClr val="0980C5"/>
    <a:srgbClr val="086AA8"/>
    <a:srgbClr val="051E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75" autoAdjust="0"/>
    <p:restoredTop sz="94014" autoAdjust="0"/>
  </p:normalViewPr>
  <p:slideViewPr>
    <p:cSldViewPr snapToGrid="0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51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1048952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2022/8/23</a:t>
            </a:fld>
            <a:endParaRPr lang="zh-CN" altLang="en-US"/>
          </a:p>
        </p:txBody>
      </p:sp>
      <p:sp>
        <p:nvSpPr>
          <p:cNvPr id="1048953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1048954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5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946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3979D-131D-4DD9-934D-BB722E5FEF1C}" type="datetimeFigureOut">
              <a:rPr lang="zh-CN" altLang="en-US" smtClean="0"/>
              <a:t>2022/8/23</a:t>
            </a:fld>
            <a:endParaRPr lang="zh-CN" altLang="en-US"/>
          </a:p>
        </p:txBody>
      </p:sp>
      <p:sp>
        <p:nvSpPr>
          <p:cNvPr id="1048947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948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949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950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02D1D-4786-46F8-8BBB-5CBD7662AA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02D1D-4786-46F8-8BBB-5CBD7662AABF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71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48872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873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874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875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048876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048877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878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87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2022/8/23</a:t>
            </a:fld>
            <a:endParaRPr lang="zh-CN" altLang="en-US"/>
          </a:p>
        </p:txBody>
      </p:sp>
      <p:sp>
        <p:nvSpPr>
          <p:cNvPr id="104888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8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48882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04891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/>
            <a:lvl2pPr algn="l"/>
            <a:lvl3pPr algn="l"/>
            <a:lvl4pPr algn="l"/>
            <a:lvl5pPr algn="l"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10489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2022/8/23</a:t>
            </a:fld>
            <a:endParaRPr lang="zh-CN" altLang="en-US"/>
          </a:p>
        </p:txBody>
      </p:sp>
      <p:sp>
        <p:nvSpPr>
          <p:cNvPr id="10489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9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4858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58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58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59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048591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04859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59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2022/8/23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89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89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2022/8/23</a:t>
            </a:fld>
            <a:endParaRPr lang="zh-CN" altLang="en-US"/>
          </a:p>
        </p:txBody>
      </p:sp>
      <p:sp>
        <p:nvSpPr>
          <p:cNvPr id="104889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9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48893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grpSp>
        <p:nvGrpSpPr>
          <p:cNvPr id="83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048894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895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896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897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048898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048899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900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17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104891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91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92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92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048922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04892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2022/8/23</a:t>
            </a:fld>
            <a:endParaRPr lang="zh-CN" altLang="en-US"/>
          </a:p>
        </p:txBody>
      </p:sp>
      <p:sp>
        <p:nvSpPr>
          <p:cNvPr id="104892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92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04864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2022/8/23</a:t>
            </a:fld>
            <a:endParaRPr lang="zh-CN" altLang="en-US"/>
          </a:p>
        </p:txBody>
      </p:sp>
      <p:sp>
        <p:nvSpPr>
          <p:cNvPr id="104865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048927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928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104892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930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104893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2022/8/23</a:t>
            </a:fld>
            <a:endParaRPr lang="zh-CN" altLang="en-US"/>
          </a:p>
        </p:txBody>
      </p:sp>
      <p:sp>
        <p:nvSpPr>
          <p:cNvPr id="104893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93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0488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2022/8/23</a:t>
            </a:fld>
            <a:endParaRPr lang="zh-CN" altLang="en-US"/>
          </a:p>
        </p:txBody>
      </p:sp>
      <p:sp>
        <p:nvSpPr>
          <p:cNvPr id="10488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48887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1048888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935" name="Freeform 14"/>
          <p:cNvSpPr/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48936" name="Freeform 18"/>
          <p:cNvSpPr/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48937" name="Freeform 22"/>
          <p:cNvSpPr/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48938" name="Freeform 26"/>
          <p:cNvSpPr/>
          <p:nvPr/>
        </p:nvSpPr>
        <p:spPr bwMode="hidden">
          <a:xfrm>
            <a:off x="7479318" y="4074174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048939" name="Freeform 10"/>
          <p:cNvSpPr/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48940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941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9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2022/8/23</a:t>
            </a:fld>
            <a:endParaRPr lang="zh-CN" altLang="en-US"/>
          </a:p>
        </p:txBody>
      </p:sp>
      <p:sp>
        <p:nvSpPr>
          <p:cNvPr id="10489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9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10488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2022/8/23</a:t>
            </a:fld>
            <a:endParaRPr lang="zh-CN" altLang="en-US"/>
          </a:p>
        </p:txBody>
      </p:sp>
      <p:sp>
        <p:nvSpPr>
          <p:cNvPr id="10488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4885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90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2022/8/23</a:t>
            </a:fld>
            <a:endParaRPr lang="zh-CN" altLang="en-US"/>
          </a:p>
        </p:txBody>
      </p:sp>
      <p:sp>
        <p:nvSpPr>
          <p:cNvPr id="10489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9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8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04890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90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90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90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048909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048910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91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</a:lvl1pPr>
            <a:lvl2pPr>
              <a:buClr>
                <a:schemeClr val="accent1"/>
              </a:buClr>
            </a:lvl2pPr>
            <a:lvl3pPr>
              <a:buClr>
                <a:schemeClr val="accent1"/>
              </a:buClr>
            </a:lvl3pPr>
            <a:lvl4pPr>
              <a:buClr>
                <a:schemeClr val="accent1"/>
              </a:buClr>
            </a:lvl4pPr>
            <a:lvl5pPr>
              <a:buClr>
                <a:schemeClr val="accent1"/>
              </a:buCl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04857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57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57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57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048580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048581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582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2022/8/23</a:t>
            </a:fld>
            <a:endParaRPr lang="zh-CN" altLang="en-US"/>
          </a:p>
        </p:txBody>
      </p:sp>
      <p:sp>
        <p:nvSpPr>
          <p:cNvPr id="104858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48585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extBox 7"/>
          <p:cNvSpPr/>
          <p:nvPr/>
        </p:nvSpPr>
        <p:spPr>
          <a:xfrm>
            <a:off x="266566" y="2001408"/>
            <a:ext cx="110094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000" b="1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OpenHarmony</a:t>
            </a:r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物联网应用低代码</a:t>
            </a:r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立项评审</a:t>
            </a:r>
            <a:endParaRPr lang="en-US" altLang="zh-CN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8598" name="TextBox 8"/>
          <p:cNvSpPr/>
          <p:nvPr/>
        </p:nvSpPr>
        <p:spPr>
          <a:xfrm>
            <a:off x="4919608" y="4143422"/>
            <a:ext cx="2339102" cy="10129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申请人：郑森文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时间：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2022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08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"/>
          <p:cNvSpPr/>
          <p:nvPr/>
        </p:nvSpPr>
        <p:spPr>
          <a:xfrm>
            <a:off x="325440" y="675596"/>
            <a:ext cx="11681033" cy="1587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round/>
            <a:headEnd type="none"/>
            <a:tailEnd type="none"/>
          </a:ln>
        </p:spPr>
        <p:txBody>
          <a:bodyPr lIns="45719" tIns="45719" rIns="45719" bIns="45719" anchor="t"/>
          <a:lstStyle/>
          <a:p>
            <a:pPr lvl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4705" y="829187"/>
            <a:ext cx="1063341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背景：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随着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OpenHarmony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和相关硬件平台的蓬勃发展，其针对物联网相关的软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硬件生态不断成熟，借助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Openharmony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面向全场景、分布式等特点与优势，越来越多的开发者选择在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OpenHarmony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系统上实践物联网应用，比如智能家居、视频监控、传感器监测预警等。面对种类繁多的物联网硬件设备与不同主题的行业需求，应用开发平台需要具备强大的集成能力与可扩展性，同时具备快速发布的能力，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低代码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已成为降低开发门槛、提高开发效能的重要途径。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因此，我们希望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在现有的基础上，成立 物联网应用低代码 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帮助开发者快速便捷的开发物联网应用，在</a:t>
            </a:r>
            <a:r>
              <a:rPr lang="en-US" altLang="zh-CN" sz="1400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Openharmony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平台上连接、控制、管理物联网设备，实现多终端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多平台应用的数据采集、数据分析、指令下发、人机交互等功能模块的可视化集成。</a:t>
            </a:r>
            <a:endParaRPr lang="zh-CN" altLang="en-US" sz="1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5811443" y="2912916"/>
            <a:ext cx="2115518" cy="547592"/>
          </a:xfrm>
          <a:prstGeom prst="ellipse">
            <a:avLst/>
          </a:prstGeom>
          <a:solidFill>
            <a:srgbClr val="4472C4">
              <a:alpha val="74902"/>
            </a:srgb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/>
              <a:t>物联网</a:t>
            </a:r>
            <a:endParaRPr lang="en-US" altLang="zh-CN" sz="1600" dirty="0"/>
          </a:p>
          <a:p>
            <a:pPr algn="ctr"/>
            <a:r>
              <a:rPr lang="zh-CN" altLang="en-US" sz="1600" dirty="0"/>
              <a:t>低代码引擎</a:t>
            </a:r>
          </a:p>
        </p:txBody>
      </p:sp>
      <p:sp>
        <p:nvSpPr>
          <p:cNvPr id="6" name="椭圆 5"/>
          <p:cNvSpPr/>
          <p:nvPr/>
        </p:nvSpPr>
        <p:spPr>
          <a:xfrm>
            <a:off x="5811443" y="4165479"/>
            <a:ext cx="2115518" cy="547592"/>
          </a:xfrm>
          <a:prstGeom prst="ellipse">
            <a:avLst/>
          </a:prstGeom>
          <a:solidFill>
            <a:srgbClr val="4472C4">
              <a:alpha val="74902"/>
            </a:srgb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/>
              <a:t>数据驱动</a:t>
            </a:r>
            <a:endParaRPr lang="en-US" altLang="zh-CN" sz="1600" dirty="0"/>
          </a:p>
          <a:p>
            <a:pPr algn="ctr"/>
            <a:r>
              <a:rPr lang="zh-CN" altLang="en-US" sz="1600" dirty="0"/>
              <a:t>可视化</a:t>
            </a:r>
          </a:p>
        </p:txBody>
      </p:sp>
      <p:sp>
        <p:nvSpPr>
          <p:cNvPr id="7" name="矩形 6"/>
          <p:cNvSpPr/>
          <p:nvPr/>
        </p:nvSpPr>
        <p:spPr>
          <a:xfrm>
            <a:off x="8169942" y="4145674"/>
            <a:ext cx="2311319" cy="900484"/>
          </a:xfrm>
          <a:prstGeom prst="rect">
            <a:avLst/>
          </a:prstGeom>
          <a:solidFill>
            <a:srgbClr val="DAE3F3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lIns="36000" rIns="36000" anchor="ctr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图表组件</a:t>
            </a:r>
            <a:endParaRPr lang="en-US" altLang="zh-CN" sz="1200" dirty="0">
              <a:latin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仪表展示</a:t>
            </a:r>
            <a:endParaRPr lang="en-US" altLang="zh-CN" sz="1200" dirty="0">
              <a:latin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自定义动画</a:t>
            </a:r>
            <a:endParaRPr lang="en-US" altLang="zh-CN" sz="1200" dirty="0">
              <a:latin typeface="+mn-ea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5811443" y="5577864"/>
            <a:ext cx="2115518" cy="547592"/>
          </a:xfrm>
          <a:prstGeom prst="ellipse">
            <a:avLst/>
          </a:prstGeom>
          <a:solidFill>
            <a:srgbClr val="4472C4">
              <a:alpha val="74902"/>
            </a:srgb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/>
              <a:t>其它</a:t>
            </a:r>
          </a:p>
        </p:txBody>
      </p:sp>
      <p:sp>
        <p:nvSpPr>
          <p:cNvPr id="9" name="矩形 8"/>
          <p:cNvSpPr/>
          <p:nvPr/>
        </p:nvSpPr>
        <p:spPr>
          <a:xfrm>
            <a:off x="8167682" y="5435623"/>
            <a:ext cx="2313579" cy="832074"/>
          </a:xfrm>
          <a:prstGeom prst="rect">
            <a:avLst/>
          </a:prstGeom>
          <a:solidFill>
            <a:srgbClr val="DAE3F3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lIns="36000" rIns="36000" anchor="ctr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altLang="zh-CN" sz="1200" dirty="0">
              <a:latin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+mn-ea"/>
              </a:rPr>
              <a:t>…</a:t>
            </a:r>
            <a:endParaRPr lang="zh-CN" altLang="en-US" sz="1200" dirty="0">
              <a:latin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122682" y="2680447"/>
            <a:ext cx="2311320" cy="867749"/>
          </a:xfrm>
          <a:prstGeom prst="rect">
            <a:avLst/>
          </a:prstGeom>
          <a:solidFill>
            <a:srgbClr val="DAE3F3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lIns="36000" rIns="36000" anchor="ctr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脚本可视化</a:t>
            </a:r>
            <a:endParaRPr lang="en-US" altLang="zh-CN" sz="1200" dirty="0">
              <a:latin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全平台运行</a:t>
            </a:r>
            <a:endParaRPr lang="en-US" altLang="zh-CN" sz="1200" dirty="0">
              <a:latin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一键代码生成</a:t>
            </a:r>
            <a:endParaRPr lang="en-US" altLang="zh-CN" sz="1200" dirty="0">
              <a:latin typeface="+mn-ea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84427" y="2889374"/>
            <a:ext cx="2115518" cy="547592"/>
          </a:xfrm>
          <a:prstGeom prst="ellipse">
            <a:avLst/>
          </a:prstGeom>
          <a:solidFill>
            <a:srgbClr val="4472C4">
              <a:alpha val="74902"/>
            </a:srgb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/>
              <a:t>一站式</a:t>
            </a:r>
            <a:endParaRPr lang="en-US" altLang="zh-CN" sz="1600" dirty="0"/>
          </a:p>
          <a:p>
            <a:pPr algn="ctr"/>
            <a:r>
              <a:rPr lang="zh-CN" altLang="en-US" sz="1600" dirty="0"/>
              <a:t>应用开发</a:t>
            </a:r>
          </a:p>
        </p:txBody>
      </p:sp>
      <p:sp>
        <p:nvSpPr>
          <p:cNvPr id="12" name="矩形 11"/>
          <p:cNvSpPr/>
          <p:nvPr/>
        </p:nvSpPr>
        <p:spPr>
          <a:xfrm>
            <a:off x="3087040" y="2720686"/>
            <a:ext cx="1932852" cy="739822"/>
          </a:xfrm>
          <a:prstGeom prst="rect">
            <a:avLst/>
          </a:prstGeom>
          <a:solidFill>
            <a:srgbClr val="DAE3F3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lIns="36000" rIns="36000" anchor="ctr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拖拽式应用搭建</a:t>
            </a:r>
            <a:endParaRPr lang="en-US" altLang="zh-CN" sz="1200" dirty="0">
              <a:latin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内置多种物联网应用组件</a:t>
            </a:r>
            <a:endParaRPr lang="en-US" altLang="zh-CN" sz="1200" dirty="0">
              <a:latin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一键应用生成</a:t>
            </a:r>
            <a:endParaRPr lang="en-US" altLang="zh-CN" sz="1200" dirty="0">
              <a:latin typeface="+mn-ea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727629" y="4048324"/>
            <a:ext cx="2115518" cy="547592"/>
          </a:xfrm>
          <a:prstGeom prst="ellipse">
            <a:avLst/>
          </a:prstGeom>
          <a:solidFill>
            <a:srgbClr val="4472C4">
              <a:alpha val="74902"/>
            </a:srgb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/>
              <a:t>可定制物联网协议集成</a:t>
            </a:r>
          </a:p>
        </p:txBody>
      </p:sp>
      <p:sp>
        <p:nvSpPr>
          <p:cNvPr id="14" name="矩形 13"/>
          <p:cNvSpPr/>
          <p:nvPr/>
        </p:nvSpPr>
        <p:spPr>
          <a:xfrm>
            <a:off x="3098102" y="3847654"/>
            <a:ext cx="1921790" cy="900484"/>
          </a:xfrm>
          <a:prstGeom prst="rect">
            <a:avLst/>
          </a:prstGeom>
          <a:solidFill>
            <a:srgbClr val="DAE3F3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lIns="36000" rIns="36000" anchor="ctr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多种标准协议</a:t>
            </a:r>
            <a:endParaRPr lang="en-US" altLang="zh-CN" sz="1200" dirty="0">
              <a:latin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可扩展协议定制</a:t>
            </a:r>
            <a:endParaRPr lang="en-US" altLang="zh-CN" sz="1200" dirty="0">
              <a:latin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事件驱动</a:t>
            </a:r>
            <a:endParaRPr lang="en-US" altLang="zh-CN" sz="1200" dirty="0">
              <a:latin typeface="+mn-ea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727629" y="5517136"/>
            <a:ext cx="2115518" cy="547592"/>
          </a:xfrm>
          <a:prstGeom prst="ellipse">
            <a:avLst/>
          </a:prstGeom>
          <a:solidFill>
            <a:srgbClr val="4472C4">
              <a:alpha val="74902"/>
            </a:srgb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/>
              <a:t>自定义开发</a:t>
            </a:r>
            <a:endParaRPr lang="en-US" altLang="zh-CN" sz="1600" dirty="0"/>
          </a:p>
          <a:p>
            <a:pPr algn="ctr"/>
            <a:r>
              <a:rPr lang="zh-CN" altLang="en-US" sz="1600" dirty="0"/>
              <a:t>组件生态</a:t>
            </a:r>
          </a:p>
        </p:txBody>
      </p:sp>
      <p:sp>
        <p:nvSpPr>
          <p:cNvPr id="16" name="矩形 15"/>
          <p:cNvSpPr/>
          <p:nvPr/>
        </p:nvSpPr>
        <p:spPr>
          <a:xfrm>
            <a:off x="3087040" y="5384762"/>
            <a:ext cx="1932852" cy="933796"/>
          </a:xfrm>
          <a:prstGeom prst="rect">
            <a:avLst/>
          </a:prstGeom>
          <a:solidFill>
            <a:srgbClr val="DAE3F3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lIns="36000" rIns="36000" anchor="ctr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自定义模板</a:t>
            </a:r>
            <a:endParaRPr lang="en-US" altLang="zh-CN" sz="1200" dirty="0">
              <a:latin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组件上传</a:t>
            </a:r>
            <a:endParaRPr lang="en-US" altLang="zh-CN" sz="1200" dirty="0">
              <a:latin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资产市场</a:t>
            </a:r>
            <a:endParaRPr lang="en-US" altLang="zh-CN" sz="1200" dirty="0">
              <a:latin typeface="+mn-ea"/>
            </a:endParaRPr>
          </a:p>
        </p:txBody>
      </p:sp>
      <p:sp>
        <p:nvSpPr>
          <p:cNvPr id="17" name="TextBox 15"/>
          <p:cNvSpPr txBox="1"/>
          <p:nvPr/>
        </p:nvSpPr>
        <p:spPr>
          <a:xfrm>
            <a:off x="372867" y="220250"/>
            <a:ext cx="989061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OpenHarmony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物联网应用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服务低代码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定位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"/>
          <p:cNvSpPr/>
          <p:nvPr/>
        </p:nvSpPr>
        <p:spPr>
          <a:xfrm>
            <a:off x="325440" y="675596"/>
            <a:ext cx="11681033" cy="1587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round/>
            <a:headEnd type="none"/>
            <a:tailEnd type="none"/>
          </a:ln>
        </p:spPr>
        <p:txBody>
          <a:bodyPr lIns="45719" tIns="45719" rIns="45719" bIns="45719" anchor="t"/>
          <a:lstStyle/>
          <a:p>
            <a:pPr lvl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" name="TextBox 15"/>
          <p:cNvSpPr txBox="1"/>
          <p:nvPr/>
        </p:nvSpPr>
        <p:spPr>
          <a:xfrm>
            <a:off x="372867" y="220250"/>
            <a:ext cx="989061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OpenHarmony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物联网应用低代码平台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工作目标和范围</a:t>
            </a:r>
          </a:p>
        </p:txBody>
      </p:sp>
      <p:sp>
        <p:nvSpPr>
          <p:cNvPr id="2" name="矩形 1"/>
          <p:cNvSpPr/>
          <p:nvPr/>
        </p:nvSpPr>
        <p:spPr>
          <a:xfrm>
            <a:off x="372867" y="685315"/>
            <a:ext cx="10894423" cy="1535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组工作目标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通过平台可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快速搭建移动端应用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服务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，在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高效美观的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应用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服务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中控制物联网设备的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进行交互和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参数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设置。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集成通用物联网协议（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http/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tcp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mqtt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modbus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等），通过简单配置，可接受物联网设备发送的消息，并传送控制信号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对现有功能具备可扩展参数或者接口，实现</a:t>
            </a:r>
            <a:r>
              <a:rPr lang="zh-CN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定制开发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72867" y="2924219"/>
            <a:ext cx="6132148" cy="2784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工作范围</a:t>
            </a:r>
          </a:p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本小组核心工作内容主要为</a:t>
            </a:r>
            <a:r>
              <a:rPr lang="zh-CN" altLang="en-US" sz="1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依据</a:t>
            </a:r>
            <a:r>
              <a:rPr lang="en-US" altLang="zh-CN" sz="1400" b="1" dirty="0" err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OpenHarmony</a:t>
            </a:r>
            <a:r>
              <a:rPr lang="zh-CN" altLang="en-US" sz="1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创建一套前后端分离的低代码系统平台，并在此基础上通过整合物联网框架达到快速生成应用</a:t>
            </a:r>
            <a:r>
              <a:rPr lang="en-US" altLang="zh-CN" sz="1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服务的结果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，根据开源软件及社区开发的生命周期，我们将该平台分为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低代码平台 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前端、后端、 数据库）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物联网接入 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(http/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tcp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mqtt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modbus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等协议接入设备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生成应用 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一键生成移动应用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服务并实现应用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服务适配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版本发布 、许可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升级版本、开源许可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685077" y="2924219"/>
            <a:ext cx="5331782" cy="2362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目标用户：</a:t>
            </a:r>
          </a:p>
          <a:p>
            <a:pPr marL="285750" lvl="0" indent="-285750" algn="just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zh-CN" altLang="en-US" sz="1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物联网设备开发者</a:t>
            </a:r>
            <a:r>
              <a:rPr lang="zh-CN" altLang="zh-CN" sz="14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，想要便捷的</a:t>
            </a:r>
            <a:r>
              <a:rPr lang="zh-CN" altLang="en-US" sz="14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开发终端应用</a:t>
            </a:r>
            <a:r>
              <a:rPr lang="en-US" altLang="zh-CN" sz="14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zh-CN" altLang="en-US" sz="14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服务</a:t>
            </a:r>
            <a:r>
              <a:rPr lang="zh-CN" altLang="zh-CN" sz="14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接入物联网设备，并自定义</a:t>
            </a:r>
            <a:r>
              <a:rPr lang="zh-CN" altLang="en-US" sz="14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zh-CN" altLang="zh-CN" sz="14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物联网设备的</a:t>
            </a:r>
            <a:r>
              <a:rPr lang="zh-CN" altLang="en-US" sz="14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通信</a:t>
            </a:r>
            <a:r>
              <a:rPr lang="zh-CN" altLang="zh-CN" sz="14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、控制</a:t>
            </a:r>
            <a:r>
              <a:rPr lang="zh-CN" altLang="en-US" sz="14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等</a:t>
            </a:r>
            <a:r>
              <a:rPr lang="zh-CN" altLang="zh-CN" sz="14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逻辑，</a:t>
            </a:r>
            <a:r>
              <a:rPr lang="zh-CN" altLang="en-US" sz="14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极大减少开发成本</a:t>
            </a:r>
            <a:r>
              <a:rPr lang="zh-CN" altLang="zh-CN" sz="14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</a:p>
          <a:p>
            <a:pPr marL="285750" lvl="0" indent="-28575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zh-CN" altLang="zh-CN" sz="14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altLang="zh-CN" sz="1400" kern="100" dirty="0" err="1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Openharmony</a:t>
            </a:r>
            <a:r>
              <a:rPr lang="zh-CN" altLang="zh-CN" sz="14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系统上开发应用的开发者，想要快速上手开发物联网应用，并在应用中集成物联网设备控制功能。</a:t>
            </a:r>
            <a:endParaRPr lang="en-US" altLang="zh-CN" sz="14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lvl="0" indent="-28575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zh-CN" altLang="en-US" sz="14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终端</a:t>
            </a:r>
            <a:r>
              <a:rPr lang="zh-CN" altLang="en-US" sz="1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用户</a:t>
            </a:r>
            <a:r>
              <a:rPr lang="zh-CN" altLang="en-US" sz="14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，可以自定义物联网设备控制，定制自己的应用，</a:t>
            </a:r>
            <a:r>
              <a:rPr lang="zh-CN" altLang="zh-CN" sz="1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如智能家居（智能灯、空调、扫地机器人、洗衣机）</a:t>
            </a:r>
            <a:r>
              <a:rPr lang="zh-CN" altLang="en-US" sz="1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zh-CN" sz="14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6509172" y="2199099"/>
            <a:ext cx="41437" cy="41975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5"/>
          <p:cNvSpPr txBox="1"/>
          <p:nvPr/>
        </p:nvSpPr>
        <p:spPr>
          <a:xfrm>
            <a:off x="372866" y="220250"/>
            <a:ext cx="1181913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OpenHarmony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低代码物联网平台现有能力</a:t>
            </a:r>
          </a:p>
        </p:txBody>
      </p:sp>
      <p:sp>
        <p:nvSpPr>
          <p:cNvPr id="5" name="矩形 4"/>
          <p:cNvSpPr/>
          <p:nvPr/>
        </p:nvSpPr>
        <p:spPr>
          <a:xfrm>
            <a:off x="777240" y="712470"/>
            <a:ext cx="11289030" cy="2091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、基于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B/S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架构、前后分离低代码平台的搭建：</a:t>
            </a:r>
          </a:p>
          <a:p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前端：基于渐进式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Vue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框架</a:t>
            </a:r>
          </a:p>
          <a:p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后端：基于微服务框架</a:t>
            </a:r>
            <a:b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349250" y="4076065"/>
            <a:ext cx="1149350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2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、开源物联网引擎框架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Node-Red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整合</a:t>
            </a: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</a:p>
          <a:p>
            <a:pPr marL="342900" indent="-342900">
              <a:buAutoNum type="arabicPeriod"/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3605" y="772795"/>
            <a:ext cx="5568950" cy="30162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3605" y="3881120"/>
            <a:ext cx="5569585" cy="28422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5"/>
          <p:cNvSpPr txBox="1"/>
          <p:nvPr/>
        </p:nvSpPr>
        <p:spPr>
          <a:xfrm>
            <a:off x="311296" y="167242"/>
            <a:ext cx="11575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物联网应用低代码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工作思路：完善</a:t>
            </a:r>
          </a:p>
        </p:txBody>
      </p:sp>
      <p:sp>
        <p:nvSpPr>
          <p:cNvPr id="156" name="圆角矩形 155"/>
          <p:cNvSpPr/>
          <p:nvPr/>
        </p:nvSpPr>
        <p:spPr>
          <a:xfrm>
            <a:off x="3107055" y="1955800"/>
            <a:ext cx="1994535" cy="1835137"/>
          </a:xfrm>
          <a:prstGeom prst="roundRect">
            <a:avLst>
              <a:gd name="adj" fmla="val 7619"/>
            </a:avLst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 anchor="t">
            <a:spAutoFit/>
          </a:bodyPr>
          <a:lstStyle/>
          <a:p>
            <a:pPr marL="171450" indent="-171450" defTabSz="9144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构建物联网低代码引擎</a:t>
            </a:r>
            <a:endParaRPr kumimoji="1"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defTabSz="9144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构建低代码编辑工具</a:t>
            </a:r>
            <a:endParaRPr kumimoji="1"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8" name="圆角矩形 157"/>
          <p:cNvSpPr/>
          <p:nvPr/>
        </p:nvSpPr>
        <p:spPr>
          <a:xfrm>
            <a:off x="504190" y="1955800"/>
            <a:ext cx="1866265" cy="1401375"/>
          </a:xfrm>
          <a:prstGeom prst="roundRect">
            <a:avLst>
              <a:gd name="adj" fmla="val 7619"/>
            </a:avLst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 anchor="t">
            <a:spAutoFit/>
          </a:bodyPr>
          <a:lstStyle/>
          <a:p>
            <a:pPr marL="171450" indent="-171450" defTabSz="9144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物联网协议集成</a:t>
            </a:r>
            <a:endParaRPr kumimoji="1"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defTabSz="9144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应用组件整合</a:t>
            </a:r>
            <a:endParaRPr kumimoji="1"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0" name="组合 159"/>
          <p:cNvGrpSpPr/>
          <p:nvPr/>
        </p:nvGrpSpPr>
        <p:grpSpPr>
          <a:xfrm>
            <a:off x="588942" y="5401833"/>
            <a:ext cx="10313520" cy="315507"/>
            <a:chOff x="836975" y="5536916"/>
            <a:chExt cx="11232000" cy="315589"/>
          </a:xfrm>
        </p:grpSpPr>
        <p:cxnSp>
          <p:nvCxnSpPr>
            <p:cNvPr id="161" name="直接箭头连接符 160"/>
            <p:cNvCxnSpPr/>
            <p:nvPr/>
          </p:nvCxnSpPr>
          <p:spPr bwMode="auto">
            <a:xfrm>
              <a:off x="836975" y="5536916"/>
              <a:ext cx="11232000" cy="1"/>
            </a:xfrm>
            <a:prstGeom prst="straightConnector1">
              <a:avLst/>
            </a:prstGeom>
            <a:noFill/>
            <a:ln w="28575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2" name="TextBox 160"/>
            <p:cNvSpPr txBox="1"/>
            <p:nvPr/>
          </p:nvSpPr>
          <p:spPr>
            <a:xfrm>
              <a:off x="969165" y="5555578"/>
              <a:ext cx="8931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1pPr>
              <a:lvl2pPr marL="455930" indent="1905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2pPr>
              <a:lvl3pPr marL="913130" indent="1905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3pPr>
              <a:lvl4pPr marL="1370330" indent="1905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4pPr>
              <a:lvl5pPr marL="1827530" indent="1905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9pPr>
            </a:lstStyle>
            <a:p>
              <a:pPr algn="ctr"/>
              <a:r>
                <a:rPr lang="en-US" altLang="zh-CN" sz="1200" dirty="0">
                  <a:solidFill>
                    <a:srgbClr val="1D1D1A"/>
                  </a:solidFill>
                  <a:cs typeface="+mn-ea"/>
                  <a:sym typeface="微软雅黑" panose="020B0503020204020204" pitchFamily="34" charset="-122"/>
                </a:rPr>
                <a:t>2022.Q3</a:t>
              </a:r>
              <a:endParaRPr lang="zh-CN" altLang="en-US" sz="1200" dirty="0">
                <a:solidFill>
                  <a:srgbClr val="1D1D1A"/>
                </a:solidFill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163" name="TextBox 160"/>
            <p:cNvSpPr txBox="1"/>
            <p:nvPr/>
          </p:nvSpPr>
          <p:spPr>
            <a:xfrm>
              <a:off x="3957236" y="5560428"/>
              <a:ext cx="10616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1pPr>
              <a:lvl2pPr marL="455930" indent="1905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2pPr>
              <a:lvl3pPr marL="913130" indent="1905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3pPr>
              <a:lvl4pPr marL="1370330" indent="1905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4pPr>
              <a:lvl5pPr marL="1827530" indent="1905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9pPr>
            </a:lstStyle>
            <a:p>
              <a:pPr algn="ctr"/>
              <a:r>
                <a:rPr lang="en-US" altLang="zh-CN" sz="1200" dirty="0">
                  <a:solidFill>
                    <a:srgbClr val="1D1D1A"/>
                  </a:solidFill>
                  <a:cs typeface="+mn-ea"/>
                  <a:sym typeface="微软雅黑" panose="020B0503020204020204" pitchFamily="34" charset="-122"/>
                </a:rPr>
                <a:t>2022.Q4</a:t>
              </a:r>
              <a:endParaRPr lang="zh-CN" altLang="en-US" sz="1200" dirty="0">
                <a:solidFill>
                  <a:srgbClr val="1D1D1A"/>
                </a:solidFill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164" name="TextBox 160"/>
            <p:cNvSpPr txBox="1"/>
            <p:nvPr/>
          </p:nvSpPr>
          <p:spPr>
            <a:xfrm>
              <a:off x="10599261" y="5570455"/>
              <a:ext cx="10649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1pPr>
              <a:lvl2pPr marL="455930" indent="1905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2pPr>
              <a:lvl3pPr marL="913130" indent="1905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3pPr>
              <a:lvl4pPr marL="1370330" indent="1905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4pPr>
              <a:lvl5pPr marL="1827530" indent="1905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9pPr>
            </a:lstStyle>
            <a:p>
              <a:pPr algn="ctr"/>
              <a:r>
                <a:rPr lang="en-US" altLang="zh-CN" sz="1200" dirty="0">
                  <a:solidFill>
                    <a:srgbClr val="1D1D1A"/>
                  </a:solidFill>
                  <a:cs typeface="+mn-ea"/>
                  <a:sym typeface="微软雅黑" panose="020B0503020204020204" pitchFamily="34" charset="-122"/>
                </a:rPr>
                <a:t>2023.Q2</a:t>
              </a:r>
              <a:endParaRPr lang="zh-CN" altLang="en-US" sz="1200" dirty="0">
                <a:solidFill>
                  <a:srgbClr val="1D1D1A"/>
                </a:solidFill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165" name="TextBox 160"/>
            <p:cNvSpPr txBox="1"/>
            <p:nvPr/>
          </p:nvSpPr>
          <p:spPr>
            <a:xfrm>
              <a:off x="7635608" y="5575506"/>
              <a:ext cx="10649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1pPr>
              <a:lvl2pPr marL="455930" indent="1905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2pPr>
              <a:lvl3pPr marL="913130" indent="1905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3pPr>
              <a:lvl4pPr marL="1370330" indent="1905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4pPr>
              <a:lvl5pPr marL="1827530" indent="1905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9pPr>
            </a:lstStyle>
            <a:p>
              <a:pPr algn="ctr"/>
              <a:r>
                <a:rPr lang="en-US" altLang="zh-CN" sz="1200" dirty="0">
                  <a:solidFill>
                    <a:srgbClr val="1D1D1A"/>
                  </a:solidFill>
                  <a:cs typeface="+mn-ea"/>
                  <a:sym typeface="微软雅黑" panose="020B0503020204020204" pitchFamily="34" charset="-122"/>
                </a:rPr>
                <a:t>2023.Q1</a:t>
              </a:r>
              <a:endParaRPr lang="zh-CN" altLang="en-US" sz="1200" dirty="0">
                <a:solidFill>
                  <a:srgbClr val="1D1D1A"/>
                </a:solidFill>
                <a:cs typeface="+mn-ea"/>
                <a:sym typeface="微软雅黑" panose="020B0503020204020204" pitchFamily="34" charset="-122"/>
              </a:endParaRPr>
            </a:p>
          </p:txBody>
        </p:sp>
      </p:grpSp>
      <p:sp>
        <p:nvSpPr>
          <p:cNvPr id="167" name="等腰三角形 166"/>
          <p:cNvSpPr/>
          <p:nvPr/>
        </p:nvSpPr>
        <p:spPr bwMode="auto">
          <a:xfrm flipV="1">
            <a:off x="1073248" y="5342373"/>
            <a:ext cx="188617" cy="139064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16" tIns="45708" rIns="91416" bIns="45708" numCol="1" rtlCol="0" anchor="t" anchorCtr="0" compatLnSpc="1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1pPr>
            <a:lvl2pPr marL="455930" indent="1905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2pPr>
            <a:lvl3pPr marL="913130" indent="1905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3pPr>
            <a:lvl4pPr marL="1370330" indent="1905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4pPr>
            <a:lvl5pPr marL="1827530" indent="1905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9pPr>
          </a:lstStyle>
          <a:p>
            <a:pPr>
              <a:buClr>
                <a:srgbClr val="CC9900"/>
              </a:buClr>
              <a:buFont typeface="Wingdings" panose="05000000000000000000" pitchFamily="2" charset="2"/>
              <a:buChar char="n"/>
            </a:pPr>
            <a:endParaRPr lang="en-US" sz="900" b="0">
              <a:solidFill>
                <a:srgbClr val="1D1D1A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8" name="等腰三角形 167"/>
          <p:cNvSpPr/>
          <p:nvPr/>
        </p:nvSpPr>
        <p:spPr bwMode="auto">
          <a:xfrm flipV="1">
            <a:off x="3869699" y="5332294"/>
            <a:ext cx="188617" cy="139064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16" tIns="45708" rIns="91416" bIns="45708" numCol="1" rtlCol="0" anchor="t" anchorCtr="0" compatLnSpc="1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1pPr>
            <a:lvl2pPr marL="455930" indent="1905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2pPr>
            <a:lvl3pPr marL="913130" indent="1905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3pPr>
            <a:lvl4pPr marL="1370330" indent="1905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4pPr>
            <a:lvl5pPr marL="1827530" indent="1905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9pPr>
          </a:lstStyle>
          <a:p>
            <a:pPr>
              <a:buClr>
                <a:srgbClr val="CC9900"/>
              </a:buClr>
              <a:buFont typeface="Wingdings" panose="05000000000000000000" pitchFamily="2" charset="2"/>
              <a:buChar char="n"/>
            </a:pPr>
            <a:endParaRPr lang="en-US" sz="900" b="0">
              <a:solidFill>
                <a:srgbClr val="1D1D1A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9" name="等腰三角形 168"/>
          <p:cNvSpPr/>
          <p:nvPr/>
        </p:nvSpPr>
        <p:spPr bwMode="auto">
          <a:xfrm flipV="1">
            <a:off x="7227228" y="5326613"/>
            <a:ext cx="188617" cy="139064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16" tIns="45708" rIns="91416" bIns="45708" numCol="1" rtlCol="0" anchor="t" anchorCtr="0" compatLnSpc="1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1pPr>
            <a:lvl2pPr marL="455930" indent="1905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2pPr>
            <a:lvl3pPr marL="913130" indent="1905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3pPr>
            <a:lvl4pPr marL="1370330" indent="1905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4pPr>
            <a:lvl5pPr marL="1827530" indent="1905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9pPr>
          </a:lstStyle>
          <a:p>
            <a:pPr>
              <a:buClr>
                <a:srgbClr val="CC9900"/>
              </a:buClr>
              <a:buFont typeface="Wingdings" panose="05000000000000000000" pitchFamily="2" charset="2"/>
              <a:buChar char="n"/>
            </a:pPr>
            <a:endParaRPr lang="en-US" sz="900" b="0">
              <a:solidFill>
                <a:srgbClr val="1D1D1A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70" name="等腰三角形 169"/>
          <p:cNvSpPr/>
          <p:nvPr/>
        </p:nvSpPr>
        <p:spPr bwMode="auto">
          <a:xfrm flipV="1">
            <a:off x="9961414" y="5341699"/>
            <a:ext cx="188617" cy="139064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16" tIns="45708" rIns="91416" bIns="45708" numCol="1" rtlCol="0" anchor="t" anchorCtr="0" compatLnSpc="1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1pPr>
            <a:lvl2pPr marL="455930" indent="1905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2pPr>
            <a:lvl3pPr marL="913130" indent="1905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3pPr>
            <a:lvl4pPr marL="1370330" indent="1905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4pPr>
            <a:lvl5pPr marL="1827530" indent="1905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+mn-cs"/>
              </a:defRPr>
            </a:lvl9pPr>
          </a:lstStyle>
          <a:p>
            <a:pPr>
              <a:buClr>
                <a:srgbClr val="CC9900"/>
              </a:buClr>
              <a:buFont typeface="Wingdings" panose="05000000000000000000" pitchFamily="2" charset="2"/>
              <a:buChar char="n"/>
            </a:pPr>
            <a:endParaRPr lang="en-US" sz="900" b="0">
              <a:solidFill>
                <a:srgbClr val="1D1D1A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71" name="圆角矩形 170"/>
          <p:cNvSpPr/>
          <p:nvPr/>
        </p:nvSpPr>
        <p:spPr>
          <a:xfrm>
            <a:off x="5910142" y="2028948"/>
            <a:ext cx="2224976" cy="1835135"/>
          </a:xfrm>
          <a:prstGeom prst="roundRect">
            <a:avLst>
              <a:gd name="adj" fmla="val 7619"/>
            </a:avLst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 anchor="t">
            <a:spAutoFit/>
          </a:bodyPr>
          <a:lstStyle/>
          <a:p>
            <a:pPr marL="171450" indent="-171450" defTabSz="9144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实现自定义组件共享</a:t>
            </a:r>
          </a:p>
          <a:p>
            <a:pPr marL="171450" indent="-171450" defTabSz="9144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发布应用部署工具</a:t>
            </a:r>
          </a:p>
        </p:txBody>
      </p:sp>
      <p:sp>
        <p:nvSpPr>
          <p:cNvPr id="173" name="圆角矩形 172"/>
          <p:cNvSpPr/>
          <p:nvPr/>
        </p:nvSpPr>
        <p:spPr>
          <a:xfrm>
            <a:off x="8943647" y="2176268"/>
            <a:ext cx="2224976" cy="1835137"/>
          </a:xfrm>
          <a:prstGeom prst="roundRect">
            <a:avLst>
              <a:gd name="adj" fmla="val 7619"/>
            </a:avLst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 anchor="t">
            <a:spAutoFit/>
          </a:bodyPr>
          <a:lstStyle/>
          <a:p>
            <a:pPr marL="171450" indent="-171450" defTabSz="9144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扩展物联网引擎功能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defTabSz="9144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实现物联网低代码引擎多端应用</a:t>
            </a:r>
            <a:endParaRPr kumimoji="1"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5"/>
          <p:cNvSpPr txBox="1"/>
          <p:nvPr/>
        </p:nvSpPr>
        <p:spPr>
          <a:xfrm>
            <a:off x="364075" y="316965"/>
            <a:ext cx="989061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OpenHarmony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物联网应用低代码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先期筹备单位</a:t>
            </a:r>
          </a:p>
        </p:txBody>
      </p:sp>
      <p:sp>
        <p:nvSpPr>
          <p:cNvPr id="5" name="矩形 4"/>
          <p:cNvSpPr/>
          <p:nvPr/>
        </p:nvSpPr>
        <p:spPr>
          <a:xfrm>
            <a:off x="469341" y="948690"/>
            <a:ext cx="9905581" cy="4799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组成员</a:t>
            </a: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Leader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贾振兴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zhenxing@iscas.ac.cn</a:t>
            </a: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Committers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列表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郑森文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senwen@iscas.ac.cn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周浩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zhouhao@nj.iscas.ac.cn 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徐长禄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changlu@nj.iscas.ac.cn</a:t>
            </a: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欢迎感兴趣的社区成员加入（无特殊门槛要求），共同建设基于社区成员多样性的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组织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Contributor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列表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欢迎感兴趣的社区成员加入（无特殊门槛要求），共同建设基于社区成员多样性的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组织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69" name="矩形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97196" name="图像" descr="C:/Users/coolzlay/AppData/Local/Temp/picturecompress_20210811080536/output_1.jpgoutput_1"/>
          <p:cNvPicPr>
            <a:picLocks noChangeAspect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-2540" y="-34290"/>
            <a:ext cx="12194540" cy="6927215"/>
          </a:xfrm>
          <a:prstGeom prst="rect">
            <a:avLst/>
          </a:prstGeom>
          <a:ln w="3175">
            <a:miter lim="400000"/>
            <a:headEnd/>
            <a:tailEnd/>
          </a:ln>
        </p:spPr>
      </p:pic>
      <p:sp>
        <p:nvSpPr>
          <p:cNvPr id="1048870" name="文本框 7"/>
          <p:cNvSpPr txBox="1"/>
          <p:nvPr/>
        </p:nvSpPr>
        <p:spPr>
          <a:xfrm>
            <a:off x="3443322" y="2276235"/>
            <a:ext cx="4635147" cy="1238833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>
            <a:srgbClr val="000000"/>
          </a:fontRef>
        </p:style>
        <p:txBody>
          <a:bodyPr rot="0" spcFirstLastPara="1" vertOverflow="overflow" horzOverflow="overflow" vert="horz" wrap="none" lIns="28210" tIns="28210" rIns="28210" bIns="28210" numCol="1" spcCol="38100" rtlCol="0" anchor="ctr">
            <a:spAutoFit/>
          </a:bodyPr>
          <a:lstStyle/>
          <a:p>
            <a:pPr algn="ctr" defTabSz="610870" hangingPunct="0">
              <a:lnSpc>
                <a:spcPct val="160000"/>
              </a:lnSpc>
            </a:pPr>
            <a:r>
              <a:rPr lang="zh-CN" altLang="en-US" sz="4800" spc="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Yu Gothic Medium" panose="020B0500000000000000" charset="-128"/>
              </a:rPr>
              <a:t>拥抱开源新时代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DViY2JkMjU3NGYzZTEwMzZmMGFkZWViYmNkYWU3NDIifQ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波形">
      <a:fillStyleLst>
        <a:solidFill>
          <a:schemeClr val="phClr"/>
        </a:solidFill>
        <a:gradFill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</a:gradFill>
        <a:blipFill rotWithShape="1">
          <a:blip xmlns:r="http://schemas.openxmlformats.org/officeDocument/2006/relationships" r:embed="rId1"/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784</Words>
  <Application>Microsoft Macintosh PowerPoint</Application>
  <PresentationFormat>宽屏</PresentationFormat>
  <Paragraphs>91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微软雅黑</vt:lpstr>
      <vt:lpstr>Arial</vt:lpstr>
      <vt:lpstr>Calibri</vt:lpstr>
      <vt:lpstr>Candara</vt:lpstr>
      <vt:lpstr>Symbol</vt:lpstr>
      <vt:lpstr>Wingdings</vt:lpstr>
      <vt:lpstr>波形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Huangshan(OpenHarmony)</dc:creator>
  <cp:lastModifiedBy>Z Vincen</cp:lastModifiedBy>
  <cp:revision>256</cp:revision>
  <dcterms:created xsi:type="dcterms:W3CDTF">2021-07-04T10:16:00Z</dcterms:created>
  <dcterms:modified xsi:type="dcterms:W3CDTF">2022-08-23T10:39:43Z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2052-11.1.0.12302</vt:lpwstr>
  </property>
  <property fmtid="{D5CDD505-2E9C-101B-9397-08002B2CF9AE}" pid="3" name="ICV">
    <vt:lpwstr>1352E074019D48B39E85BDAC7657FDF8</vt:lpwstr>
  </property>
  <property fmtid="{D5CDD505-2E9C-101B-9397-08002B2CF9AE}" pid="4" name="_2015_ms_pID_725343">
    <vt:lpwstr>(3)xYZ9eu821vXB6b8k/1TSiF5RZPSslZv8QIEBnx6XSMhyzvRwmQRf+t6OUUU0SU58WG76xK3d
8TW/aYq2HERkvEOPsL61mHRh/n+DCasD+GAu7RGWewkL/DuthhMKuqNetBYbKjp1HhpG9vP5
+Czy32RJ6zFbdofkVttPf3WZ002TXES/73UoSHaHYWzNvux882/5QR1j/OV0YtagCtoOomP8
2yzl6Pd/Mx03n0NvPy</vt:lpwstr>
  </property>
  <property fmtid="{D5CDD505-2E9C-101B-9397-08002B2CF9AE}" pid="5" name="_2015_ms_pID_7253431">
    <vt:lpwstr>3n+FsY05JAi8oQu7tKHq8Bx1Dknavnyq1SnNUjwz8XQaEMDLOnECrE
MFqzCv9BZJW69CA8wpVirJ+NpWc749Ok+4wVk+dJd10lrPMU9t+uzO18doMkbsDMUVRKq3bq
OKyfmnUhmIKWYsJRFA/MPf9bC4QPC750AYH/aN4Yw5qF7GOdrUyqUH23MnNnXOC4jeTqpcyj
fPVnSQ1sC7FPBrEhXCBGt5AY3GKZ5AsUbgKe</vt:lpwstr>
  </property>
  <property fmtid="{D5CDD505-2E9C-101B-9397-08002B2CF9AE}" pid="6" name="_2015_ms_pID_7253432">
    <vt:lpwstr>Mw==</vt:lpwstr>
  </property>
  <property fmtid="{D5CDD505-2E9C-101B-9397-08002B2CF9AE}" pid="7" name="_readonly">
    <vt:lpwstr/>
  </property>
  <property fmtid="{D5CDD505-2E9C-101B-9397-08002B2CF9AE}" pid="8" name="_change">
    <vt:lpwstr/>
  </property>
  <property fmtid="{D5CDD505-2E9C-101B-9397-08002B2CF9AE}" pid="9" name="_full-control">
    <vt:lpwstr/>
  </property>
  <property fmtid="{D5CDD505-2E9C-101B-9397-08002B2CF9AE}" pid="10" name="sflag">
    <vt:lpwstr>1658762947</vt:lpwstr>
  </property>
</Properties>
</file>