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79" r:id="rId2"/>
    <p:sldId id="256" r:id="rId3"/>
    <p:sldId id="258" r:id="rId4"/>
    <p:sldId id="281" r:id="rId5"/>
    <p:sldId id="261" r:id="rId6"/>
    <p:sldId id="284" r:id="rId7"/>
    <p:sldId id="285" r:id="rId8"/>
    <p:sldId id="286" r:id="rId9"/>
    <p:sldId id="278" r:id="rId10"/>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2" y="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006666BC-543C-4269-BD33-46FC2BBE5FF2}"/>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zh-CN" altLang="en-US"/>
          </a:p>
        </p:txBody>
      </p:sp>
      <p:sp>
        <p:nvSpPr>
          <p:cNvPr id="3" name="日期占位符 2">
            <a:extLst>
              <a:ext uri="{FF2B5EF4-FFF2-40B4-BE49-F238E27FC236}">
                <a16:creationId xmlns:a16="http://schemas.microsoft.com/office/drawing/2014/main" id="{40E45AC6-548F-4D23-85EA-B5D070695C5D}"/>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F36D9BDE-ABA8-4E8A-BE34-5005799AE90B}" type="datetimeFigureOut">
              <a:rPr lang="zh-CN" altLang="en-US" smtClean="0"/>
              <a:t>2022/5/27</a:t>
            </a:fld>
            <a:endParaRPr lang="zh-CN" altLang="en-US"/>
          </a:p>
        </p:txBody>
      </p:sp>
      <p:sp>
        <p:nvSpPr>
          <p:cNvPr id="4" name="页脚占位符 3">
            <a:extLst>
              <a:ext uri="{FF2B5EF4-FFF2-40B4-BE49-F238E27FC236}">
                <a16:creationId xmlns:a16="http://schemas.microsoft.com/office/drawing/2014/main" id="{CFF48C78-24F6-4C2C-822B-E2E1A7BD4BCE}"/>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zh-CN" altLang="en-US"/>
          </a:p>
        </p:txBody>
      </p:sp>
      <p:sp>
        <p:nvSpPr>
          <p:cNvPr id="5" name="灯片编号占位符 4">
            <a:extLst>
              <a:ext uri="{FF2B5EF4-FFF2-40B4-BE49-F238E27FC236}">
                <a16:creationId xmlns:a16="http://schemas.microsoft.com/office/drawing/2014/main" id="{EC7FEBD3-2E8C-4996-B10F-0F5716EB0ECA}"/>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6DFC419B-C5B6-458C-B2AD-3108D28AE028}" type="slidenum">
              <a:rPr lang="zh-CN" altLang="en-US" smtClean="0"/>
              <a:t>‹#›</a:t>
            </a:fld>
            <a:endParaRPr lang="zh-CN" altLang="en-US"/>
          </a:p>
        </p:txBody>
      </p:sp>
    </p:spTree>
    <p:extLst>
      <p:ext uri="{BB962C8B-B14F-4D97-AF65-F5344CB8AC3E}">
        <p14:creationId xmlns:p14="http://schemas.microsoft.com/office/powerpoint/2010/main" val="30301132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zh-CN" altLang="en-US"/>
          </a:p>
        </p:txBody>
      </p:sp>
      <p:sp>
        <p:nvSpPr>
          <p:cNvPr id="3" name="日期占位符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6C0E6E54-1071-4280-9AB7-EDE27D628D70}" type="datetimeFigureOut">
              <a:rPr lang="zh-CN" altLang="en-US" smtClean="0"/>
              <a:t>2022/5/27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zh-CN" altLang="en-US"/>
          </a:p>
        </p:txBody>
      </p:sp>
      <p:sp>
        <p:nvSpPr>
          <p:cNvPr id="5" name="备注占位符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C82C6ACA-F69D-4415-BB19-488027E8A9BE}" type="slidenum">
              <a:rPr lang="zh-CN" altLang="en-US" smtClean="0"/>
              <a:t>‹#›</a:t>
            </a:fld>
            <a:endParaRPr lang="zh-CN" altLang="en-US"/>
          </a:p>
        </p:txBody>
      </p:sp>
    </p:spTree>
    <p:extLst>
      <p:ext uri="{BB962C8B-B14F-4D97-AF65-F5344CB8AC3E}">
        <p14:creationId xmlns:p14="http://schemas.microsoft.com/office/powerpoint/2010/main" val="127154114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0E3B5818-EE2B-47BE-B9B2-17AEE7B41C97}"/>
              </a:ext>
            </a:extLst>
          </p:cNvPr>
          <p:cNvSpPr>
            <a:spLocks noGrp="1"/>
          </p:cNvSpPr>
          <p:nvPr>
            <p:ph type="body" idx="1"/>
          </p:nvPr>
        </p:nvSpPr>
        <p:spPr>
          <a:xfrm>
            <a:off x="810491" y="782782"/>
            <a:ext cx="10515600" cy="944564"/>
          </a:xfrm>
        </p:spPr>
        <p:txBody>
          <a:bodyPr>
            <a:normAutofit/>
          </a:bodyPr>
          <a:lstStyle>
            <a:lvl1pPr marL="0" indent="0">
              <a:buNone/>
              <a:defRPr sz="4000" b="1">
                <a:solidFill>
                  <a:srgbClr val="FFFF00"/>
                </a:solidFill>
                <a:effectLst>
                  <a:outerShdw blurRad="38100" dist="38100" dir="2700000" algn="tl">
                    <a:srgbClr val="000000">
                      <a:alpha val="43137"/>
                    </a:srgbClr>
                  </a:outerShd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7" name="标题 6">
            <a:extLst>
              <a:ext uri="{FF2B5EF4-FFF2-40B4-BE49-F238E27FC236}">
                <a16:creationId xmlns:a16="http://schemas.microsoft.com/office/drawing/2014/main" id="{4AA994D2-D9D2-4EF0-8C87-F340D08BF148}"/>
              </a:ext>
            </a:extLst>
          </p:cNvPr>
          <p:cNvSpPr>
            <a:spLocks noGrp="1"/>
          </p:cNvSpPr>
          <p:nvPr>
            <p:ph type="title"/>
          </p:nvPr>
        </p:nvSpPr>
        <p:spPr>
          <a:xfrm>
            <a:off x="810491" y="2103437"/>
            <a:ext cx="10515600" cy="3124200"/>
          </a:xfrm>
        </p:spPr>
        <p:txBody>
          <a:bodyPr>
            <a:noAutofit/>
          </a:bodyPr>
          <a:lstStyle>
            <a:lvl1pPr>
              <a:defRPr sz="9600" b="1">
                <a:solidFill>
                  <a:srgbClr val="FFFF00"/>
                </a:solidFill>
                <a:effectLst>
                  <a:outerShdw blurRad="38100" dist="38100" dir="2700000" algn="tl">
                    <a:srgbClr val="000000">
                      <a:alpha val="43137"/>
                    </a:srgbClr>
                  </a:outerShdw>
                </a:effectLst>
              </a:defRPr>
            </a:lvl1pPr>
          </a:lstStyle>
          <a:p>
            <a:r>
              <a:rPr lang="zh-CN" altLang="en-US" dirty="0"/>
              <a:t>单击此处编辑母版标题样式</a:t>
            </a:r>
          </a:p>
        </p:txBody>
      </p:sp>
    </p:spTree>
    <p:extLst>
      <p:ext uri="{BB962C8B-B14F-4D97-AF65-F5344CB8AC3E}">
        <p14:creationId xmlns:p14="http://schemas.microsoft.com/office/powerpoint/2010/main" val="2024954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10337C3F-B908-4E87-B20A-C10DA66DB95C}"/>
              </a:ext>
            </a:extLst>
          </p:cNvPr>
          <p:cNvSpPr>
            <a:spLocks noGrp="1"/>
          </p:cNvSpPr>
          <p:nvPr>
            <p:ph type="subTitle" idx="1"/>
          </p:nvPr>
        </p:nvSpPr>
        <p:spPr>
          <a:xfrm>
            <a:off x="1524000" y="609456"/>
            <a:ext cx="9144000" cy="1655762"/>
          </a:xfrm>
        </p:spPr>
        <p:txBody>
          <a:bodyPr>
            <a:normAutofit/>
          </a:bodyPr>
          <a:lstStyle>
            <a:lvl1pPr marL="0" indent="0" algn="ctr">
              <a:buNone/>
              <a:defRPr sz="4000" b="1">
                <a:solidFill>
                  <a:srgbClr val="FFFF00"/>
                </a:solidFill>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Tree>
    <p:extLst>
      <p:ext uri="{BB962C8B-B14F-4D97-AF65-F5344CB8AC3E}">
        <p14:creationId xmlns:p14="http://schemas.microsoft.com/office/powerpoint/2010/main" val="2468905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56B025-62E6-43CE-8C19-48E5EC77AD9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558EA58-A2CB-4C5B-8C36-66A644D158F0}"/>
              </a:ext>
            </a:extLst>
          </p:cNvPr>
          <p:cNvSpPr>
            <a:spLocks noGrp="1"/>
          </p:cNvSpPr>
          <p:nvPr>
            <p:ph idx="1"/>
          </p:nvPr>
        </p:nvSpPr>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19643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02CD09-BEA1-417C-A848-CDC021909D3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C46039F-070A-4F68-877E-12FF75B2855B}"/>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812A864-E330-4CD6-A178-DAD24A3FA35B}"/>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447333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04E635-6763-48B6-9EC0-FCE4D36BD57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B5DE1BE-2695-40FD-AA91-F8A8156395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5A259CC-93FC-40B5-8D89-EA601E15598A}"/>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EDF357F-CBA2-43D1-9FD1-CD4CDA7B76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8A392AF-E2D9-477F-A995-63D17F3B02B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1877991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0BDDC8-1505-46CE-BD09-9286736BD3C8}"/>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609686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3871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CF8B5D-619D-4788-9E25-43ADE76A6A4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4A8FFDD-A39D-46F5-B1B6-168479491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4F8DE49-E3BB-4E86-B0AB-BA5B92DB63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C2DE5DA-45E1-4493-B8FA-5C2F652B4D58}"/>
              </a:ext>
            </a:extLst>
          </p:cNvPr>
          <p:cNvSpPr>
            <a:spLocks noGrp="1"/>
          </p:cNvSpPr>
          <p:nvPr>
            <p:ph type="dt" sz="half" idx="10"/>
          </p:nvPr>
        </p:nvSpPr>
        <p:spPr/>
        <p:txBody>
          <a:bodyPr/>
          <a:lstStyle/>
          <a:p>
            <a:fld id="{3610984B-4C93-4A30-93BB-E77CCD297863}" type="datetime1">
              <a:rPr lang="zh-CN" altLang="en-US" smtClean="0"/>
              <a:t>2022/5/27</a:t>
            </a:fld>
            <a:endParaRPr lang="zh-CN" altLang="en-US"/>
          </a:p>
        </p:txBody>
      </p:sp>
      <p:sp>
        <p:nvSpPr>
          <p:cNvPr id="6" name="页脚占位符 5">
            <a:extLst>
              <a:ext uri="{FF2B5EF4-FFF2-40B4-BE49-F238E27FC236}">
                <a16:creationId xmlns:a16="http://schemas.microsoft.com/office/drawing/2014/main" id="{315767C0-6A51-470A-B060-F7C8982C4361}"/>
              </a:ext>
            </a:extLst>
          </p:cNvPr>
          <p:cNvSpPr>
            <a:spLocks noGrp="1"/>
          </p:cNvSpPr>
          <p:nvPr>
            <p:ph type="ftr" sz="quarter" idx="11"/>
          </p:nvPr>
        </p:nvSpPr>
        <p:spPr>
          <a:xfrm>
            <a:off x="4087091" y="6130602"/>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D210B8C6-9ED1-4EFB-B5A2-43B38ED0B96C}"/>
              </a:ext>
            </a:extLst>
          </p:cNvPr>
          <p:cNvSpPr>
            <a:spLocks noGrp="1"/>
          </p:cNvSpPr>
          <p:nvPr>
            <p:ph type="sldNum" sz="quarter" idx="12"/>
          </p:nvPr>
        </p:nvSpPr>
        <p:spPr/>
        <p:txBody>
          <a:bodyPr/>
          <a:lstStyle/>
          <a:p>
            <a:fld id="{2C0D96DA-5814-45EE-BD16-09979B75EE27}" type="slidenum">
              <a:rPr lang="zh-CN" altLang="en-US" smtClean="0"/>
              <a:t>‹#›</a:t>
            </a:fld>
            <a:endParaRPr lang="zh-CN" altLang="en-US"/>
          </a:p>
        </p:txBody>
      </p:sp>
    </p:spTree>
    <p:extLst>
      <p:ext uri="{BB962C8B-B14F-4D97-AF65-F5344CB8AC3E}">
        <p14:creationId xmlns:p14="http://schemas.microsoft.com/office/powerpoint/2010/main" val="3095407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F80C60-6DF5-4AA1-B1BA-D50CD3ABED0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F630E68-499A-4DC1-909B-634810420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1E6B89F-3BB2-4D0D-8891-735300965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ACA2E7B-201F-40ED-AE53-EE6318F31660}"/>
              </a:ext>
            </a:extLst>
          </p:cNvPr>
          <p:cNvSpPr>
            <a:spLocks noGrp="1"/>
          </p:cNvSpPr>
          <p:nvPr>
            <p:ph type="dt" sz="half" idx="10"/>
          </p:nvPr>
        </p:nvSpPr>
        <p:spPr/>
        <p:txBody>
          <a:bodyPr/>
          <a:lstStyle/>
          <a:p>
            <a:fld id="{B2106D21-C592-466B-A4A5-3F9DC3EBB84B}" type="datetime1">
              <a:rPr lang="zh-CN" altLang="en-US" smtClean="0"/>
              <a:t>2022/5/27</a:t>
            </a:fld>
            <a:endParaRPr lang="zh-CN" altLang="en-US"/>
          </a:p>
        </p:txBody>
      </p:sp>
      <p:sp>
        <p:nvSpPr>
          <p:cNvPr id="6" name="页脚占位符 5">
            <a:extLst>
              <a:ext uri="{FF2B5EF4-FFF2-40B4-BE49-F238E27FC236}">
                <a16:creationId xmlns:a16="http://schemas.microsoft.com/office/drawing/2014/main" id="{B042EA9A-CC8D-4D34-83BE-748F0DD4B834}"/>
              </a:ext>
            </a:extLst>
          </p:cNvPr>
          <p:cNvSpPr>
            <a:spLocks noGrp="1"/>
          </p:cNvSpPr>
          <p:nvPr>
            <p:ph type="ftr" sz="quarter" idx="11"/>
          </p:nvPr>
        </p:nvSpPr>
        <p:spPr>
          <a:xfrm>
            <a:off x="4087091" y="6130602"/>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DAADA2C6-ECC0-4D8B-BB4B-5973BCDE3511}"/>
              </a:ext>
            </a:extLst>
          </p:cNvPr>
          <p:cNvSpPr>
            <a:spLocks noGrp="1"/>
          </p:cNvSpPr>
          <p:nvPr>
            <p:ph type="sldNum" sz="quarter" idx="12"/>
          </p:nvPr>
        </p:nvSpPr>
        <p:spPr/>
        <p:txBody>
          <a:bodyPr/>
          <a:lstStyle/>
          <a:p>
            <a:fld id="{2C0D96DA-5814-45EE-BD16-09979B75EE27}" type="slidenum">
              <a:rPr lang="zh-CN" altLang="en-US" smtClean="0"/>
              <a:t>‹#›</a:t>
            </a:fld>
            <a:endParaRPr lang="zh-CN" altLang="en-US"/>
          </a:p>
        </p:txBody>
      </p:sp>
    </p:spTree>
    <p:extLst>
      <p:ext uri="{BB962C8B-B14F-4D97-AF65-F5344CB8AC3E}">
        <p14:creationId xmlns:p14="http://schemas.microsoft.com/office/powerpoint/2010/main" val="3778059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50F47A-0C34-4518-9863-E4F5E30A9F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F74B317-3BE0-4B4C-BEC0-2BCA8FA2E292}"/>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4893179-4ABE-4CCE-BE9D-8A6EC9DFCABC}"/>
              </a:ext>
            </a:extLst>
          </p:cNvPr>
          <p:cNvSpPr>
            <a:spLocks noGrp="1"/>
          </p:cNvSpPr>
          <p:nvPr>
            <p:ph type="dt" sz="half" idx="10"/>
          </p:nvPr>
        </p:nvSpPr>
        <p:spPr/>
        <p:txBody>
          <a:bodyPr/>
          <a:lstStyle/>
          <a:p>
            <a:fld id="{5E49CFAA-5F51-42A4-82F9-088D82DEA196}" type="datetime1">
              <a:rPr lang="zh-CN" altLang="en-US" smtClean="0"/>
              <a:t>2022/5/27</a:t>
            </a:fld>
            <a:endParaRPr lang="zh-CN" altLang="en-US"/>
          </a:p>
        </p:txBody>
      </p:sp>
      <p:sp>
        <p:nvSpPr>
          <p:cNvPr id="5" name="页脚占位符 4">
            <a:extLst>
              <a:ext uri="{FF2B5EF4-FFF2-40B4-BE49-F238E27FC236}">
                <a16:creationId xmlns:a16="http://schemas.microsoft.com/office/drawing/2014/main" id="{DC5005ED-4E46-4F83-9920-08295DA39C23}"/>
              </a:ext>
            </a:extLst>
          </p:cNvPr>
          <p:cNvSpPr>
            <a:spLocks noGrp="1"/>
          </p:cNvSpPr>
          <p:nvPr>
            <p:ph type="ftr" sz="quarter" idx="11"/>
          </p:nvPr>
        </p:nvSpPr>
        <p:spPr>
          <a:xfrm>
            <a:off x="4087091" y="6130602"/>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E575B592-B212-4D4D-9DB4-FBC0895719E8}"/>
              </a:ext>
            </a:extLst>
          </p:cNvPr>
          <p:cNvSpPr>
            <a:spLocks noGrp="1"/>
          </p:cNvSpPr>
          <p:nvPr>
            <p:ph type="sldNum" sz="quarter" idx="12"/>
          </p:nvPr>
        </p:nvSpPr>
        <p:spPr/>
        <p:txBody>
          <a:bodyPr/>
          <a:lstStyle/>
          <a:p>
            <a:fld id="{2C0D96DA-5814-45EE-BD16-09979B75EE27}" type="slidenum">
              <a:rPr lang="zh-CN" altLang="en-US" smtClean="0"/>
              <a:t>‹#›</a:t>
            </a:fld>
            <a:endParaRPr lang="zh-CN" altLang="en-US"/>
          </a:p>
        </p:txBody>
      </p:sp>
    </p:spTree>
    <p:extLst>
      <p:ext uri="{BB962C8B-B14F-4D97-AF65-F5344CB8AC3E}">
        <p14:creationId xmlns:p14="http://schemas.microsoft.com/office/powerpoint/2010/main" val="317161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E5A1855-CCE1-4A7E-B59A-08F658E864E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C62E2CE-51B5-43CA-860B-78382D99974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C774476-C646-41E9-91D0-BAE7C5556751}"/>
              </a:ext>
            </a:extLst>
          </p:cNvPr>
          <p:cNvSpPr>
            <a:spLocks noGrp="1"/>
          </p:cNvSpPr>
          <p:nvPr>
            <p:ph type="dt" sz="half" idx="10"/>
          </p:nvPr>
        </p:nvSpPr>
        <p:spPr/>
        <p:txBody>
          <a:bodyPr/>
          <a:lstStyle/>
          <a:p>
            <a:fld id="{5412C51D-643C-4D76-96F6-275FB8DFC77A}" type="datetime1">
              <a:rPr lang="zh-CN" altLang="en-US" smtClean="0"/>
              <a:t>2022/5/27</a:t>
            </a:fld>
            <a:endParaRPr lang="zh-CN" altLang="en-US"/>
          </a:p>
        </p:txBody>
      </p:sp>
      <p:sp>
        <p:nvSpPr>
          <p:cNvPr id="5" name="页脚占位符 4">
            <a:extLst>
              <a:ext uri="{FF2B5EF4-FFF2-40B4-BE49-F238E27FC236}">
                <a16:creationId xmlns:a16="http://schemas.microsoft.com/office/drawing/2014/main" id="{F138AA32-5556-4D8C-8606-66EB0EF4453D}"/>
              </a:ext>
            </a:extLst>
          </p:cNvPr>
          <p:cNvSpPr>
            <a:spLocks noGrp="1"/>
          </p:cNvSpPr>
          <p:nvPr>
            <p:ph type="ftr" sz="quarter" idx="11"/>
          </p:nvPr>
        </p:nvSpPr>
        <p:spPr>
          <a:xfrm>
            <a:off x="4087091" y="6130602"/>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6AAB67F9-307A-4633-84A7-A73B1A3D78E0}"/>
              </a:ext>
            </a:extLst>
          </p:cNvPr>
          <p:cNvSpPr>
            <a:spLocks noGrp="1"/>
          </p:cNvSpPr>
          <p:nvPr>
            <p:ph type="sldNum" sz="quarter" idx="12"/>
          </p:nvPr>
        </p:nvSpPr>
        <p:spPr/>
        <p:txBody>
          <a:bodyPr/>
          <a:lstStyle/>
          <a:p>
            <a:fld id="{2C0D96DA-5814-45EE-BD16-09979B75EE27}" type="slidenum">
              <a:rPr lang="zh-CN" altLang="en-US" smtClean="0"/>
              <a:t>‹#›</a:t>
            </a:fld>
            <a:endParaRPr lang="zh-CN" altLang="en-US"/>
          </a:p>
        </p:txBody>
      </p:sp>
    </p:spTree>
    <p:extLst>
      <p:ext uri="{BB962C8B-B14F-4D97-AF65-F5344CB8AC3E}">
        <p14:creationId xmlns:p14="http://schemas.microsoft.com/office/powerpoint/2010/main" val="2508598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797FB1B-4643-4E55-9356-D62EF6B7F1EB}"/>
              </a:ext>
            </a:extLst>
          </p:cNvPr>
          <p:cNvPicPr>
            <a:picLocks noChangeAspect="1"/>
          </p:cNvPicPr>
          <p:nvPr userDrawn="1"/>
        </p:nvPicPr>
        <p:blipFill>
          <a:blip r:embed="rId13">
            <a:extLst>
              <a:ext uri="{BEBA8EAE-BF5A-486C-A8C5-ECC9F3942E4B}">
                <a14:imgProps xmlns:a14="http://schemas.microsoft.com/office/drawing/2010/main">
                  <a14:imgLayer r:embed="rId14">
                    <a14:imgEffect>
                      <a14:brightnessContrast bright="-34000"/>
                    </a14:imgEffect>
                  </a14:imgLayer>
                </a14:imgProps>
              </a:ext>
            </a:extLst>
          </a:blip>
          <a:stretch>
            <a:fillRect/>
          </a:stretch>
        </p:blipFill>
        <p:spPr>
          <a:xfrm>
            <a:off x="0" y="1"/>
            <a:ext cx="12192000" cy="6857999"/>
          </a:xfrm>
          <a:prstGeom prst="rect">
            <a:avLst/>
          </a:prstGeom>
        </p:spPr>
      </p:pic>
      <p:sp>
        <p:nvSpPr>
          <p:cNvPr id="2" name="标题占位符 1">
            <a:extLst>
              <a:ext uri="{FF2B5EF4-FFF2-40B4-BE49-F238E27FC236}">
                <a16:creationId xmlns:a16="http://schemas.microsoft.com/office/drawing/2014/main" id="{F44AEB7D-71E0-4F11-8DDA-293238108FA5}"/>
              </a:ext>
            </a:extLst>
          </p:cNvPr>
          <p:cNvSpPr>
            <a:spLocks noGrp="1"/>
          </p:cNvSpPr>
          <p:nvPr>
            <p:ph type="title"/>
          </p:nvPr>
        </p:nvSpPr>
        <p:spPr>
          <a:xfrm>
            <a:off x="838200" y="2001983"/>
            <a:ext cx="10515600" cy="3909072"/>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4CDBCEF1-1A03-4CF9-BD9B-027B7D072E62}"/>
              </a:ext>
            </a:extLst>
          </p:cNvPr>
          <p:cNvSpPr>
            <a:spLocks noGrp="1"/>
          </p:cNvSpPr>
          <p:nvPr>
            <p:ph type="body" idx="1"/>
          </p:nvPr>
        </p:nvSpPr>
        <p:spPr>
          <a:xfrm>
            <a:off x="838200" y="544835"/>
            <a:ext cx="10515600" cy="1325564"/>
          </a:xfrm>
          <a:prstGeom prst="rect">
            <a:avLst/>
          </a:prstGeom>
        </p:spPr>
        <p:txBody>
          <a:bodyPr vert="horz" lIns="91440" tIns="45720" rIns="91440" bIns="45720" rtlCol="0">
            <a:normAutofit/>
          </a:bodyPr>
          <a:lstStyle/>
          <a:p>
            <a:pPr lvl="0"/>
            <a:r>
              <a:rPr lang="zh-CN" altLang="en-US" dirty="0"/>
              <a:t>单击此处编辑母版文本样式</a:t>
            </a:r>
          </a:p>
        </p:txBody>
      </p:sp>
      <p:sp>
        <p:nvSpPr>
          <p:cNvPr id="4" name="日期占位符 3">
            <a:extLst>
              <a:ext uri="{FF2B5EF4-FFF2-40B4-BE49-F238E27FC236}">
                <a16:creationId xmlns:a16="http://schemas.microsoft.com/office/drawing/2014/main" id="{9E52D2C5-F5CF-48F6-8205-502DB80231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66E99-C1A0-4742-A300-01C993F6150F}" type="datetime1">
              <a:rPr lang="zh-CN" altLang="en-US" smtClean="0"/>
              <a:t>2022/5/27</a:t>
            </a:fld>
            <a:endParaRPr lang="zh-CN" altLang="en-US"/>
          </a:p>
        </p:txBody>
      </p:sp>
      <p:sp>
        <p:nvSpPr>
          <p:cNvPr id="6" name="灯片编号占位符 5">
            <a:extLst>
              <a:ext uri="{FF2B5EF4-FFF2-40B4-BE49-F238E27FC236}">
                <a16:creationId xmlns:a16="http://schemas.microsoft.com/office/drawing/2014/main" id="{BB0EC5E6-B1DD-475F-BEAC-69AB3A0C5E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2C0D96DA-5814-45EE-BD16-09979B75EE27}" type="slidenum">
              <a:rPr lang="zh-CN" altLang="en-US" smtClean="0"/>
              <a:pPr/>
              <a:t>‹#›</a:t>
            </a:fld>
            <a:endParaRPr lang="zh-CN" altLang="en-US" dirty="0"/>
          </a:p>
        </p:txBody>
      </p:sp>
      <p:sp>
        <p:nvSpPr>
          <p:cNvPr id="8" name="文本框 7">
            <a:extLst>
              <a:ext uri="{FF2B5EF4-FFF2-40B4-BE49-F238E27FC236}">
                <a16:creationId xmlns:a16="http://schemas.microsoft.com/office/drawing/2014/main" id="{588D996C-C90F-4BD3-88B8-C578178B7F62}"/>
              </a:ext>
            </a:extLst>
          </p:cNvPr>
          <p:cNvSpPr txBox="1"/>
          <p:nvPr userDrawn="1"/>
        </p:nvSpPr>
        <p:spPr>
          <a:xfrm>
            <a:off x="3983182" y="6444476"/>
            <a:ext cx="356893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0" kern="100" dirty="0">
                <a:solidFill>
                  <a:schemeClr val="bg1"/>
                </a:solidFill>
                <a:effectLst>
                  <a:outerShdw blurRad="38100" dist="38100" dir="2700000" algn="tl">
                    <a:srgbClr val="000000">
                      <a:alpha val="43137"/>
                    </a:srgbClr>
                  </a:outerShdw>
                </a:effectLst>
                <a:cs typeface="仿宋" panose="02010609060101010101" pitchFamily="49" charset="-122"/>
              </a:rPr>
              <a:t>内部文件，注意保密，仅限参会人员，请勿外发</a:t>
            </a:r>
            <a:endParaRPr lang="zh-CN" altLang="en-US" sz="2400" b="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91338148"/>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5400" b="1" kern="1200">
          <a:solidFill>
            <a:srgbClr val="FFFF00"/>
          </a:solidFill>
          <a:effectLst>
            <a:outerShdw blurRad="38100" dist="38100" dir="2700000" algn="tl">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salon-legal@openatom.io"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salon-legal@openatom.i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salon-legal@openatom.i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FDC3D2-E156-4373-A150-302555208338}"/>
              </a:ext>
            </a:extLst>
          </p:cNvPr>
          <p:cNvSpPr>
            <a:spLocks noGrp="1"/>
          </p:cNvSpPr>
          <p:nvPr>
            <p:ph type="ctrTitle" idx="4294967295"/>
          </p:nvPr>
        </p:nvSpPr>
        <p:spPr>
          <a:xfrm>
            <a:off x="615834" y="975163"/>
            <a:ext cx="10960332" cy="4689765"/>
          </a:xfrm>
        </p:spPr>
        <p:txBody>
          <a:bodyPr/>
          <a:lstStyle/>
          <a:p>
            <a:pPr algn="ctr">
              <a:lnSpc>
                <a:spcPct val="150000"/>
              </a:lnSpc>
            </a:pPr>
            <a:r>
              <a:rPr lang="zh-CN" altLang="en-US" sz="6000" dirty="0">
                <a:latin typeface="+mn-ea"/>
                <a:ea typeface="+mn-ea"/>
              </a:rPr>
              <a:t>“心寄源”开源法律沙龙筹备会</a:t>
            </a:r>
            <a:br>
              <a:rPr lang="en-US" altLang="zh-CN" sz="6600" dirty="0">
                <a:latin typeface="+mn-ea"/>
                <a:ea typeface="+mn-ea"/>
              </a:rPr>
            </a:br>
            <a:r>
              <a:rPr lang="zh-CN" altLang="en-US" sz="6600" dirty="0">
                <a:latin typeface="+mn-ea"/>
                <a:ea typeface="+mn-ea"/>
              </a:rPr>
              <a:t>“心寄源，法同行”</a:t>
            </a:r>
            <a:br>
              <a:rPr lang="en-US" altLang="zh-CN" sz="4800" dirty="0">
                <a:solidFill>
                  <a:schemeClr val="bg1"/>
                </a:solidFill>
                <a:latin typeface="+mn-ea"/>
                <a:ea typeface="+mn-ea"/>
              </a:rPr>
            </a:br>
            <a:r>
              <a:rPr lang="zh-CN" altLang="en-US" sz="2400" dirty="0">
                <a:solidFill>
                  <a:schemeClr val="bg1"/>
                </a:solidFill>
                <a:latin typeface="+mn-ea"/>
                <a:ea typeface="+mn-ea"/>
              </a:rPr>
              <a:t>开放原子开源基金会 法务与知识产权部</a:t>
            </a:r>
            <a:br>
              <a:rPr lang="en-US" altLang="zh-CN" sz="2400" dirty="0">
                <a:solidFill>
                  <a:schemeClr val="bg1"/>
                </a:solidFill>
                <a:latin typeface="+mn-ea"/>
                <a:ea typeface="+mn-ea"/>
              </a:rPr>
            </a:br>
            <a:r>
              <a:rPr lang="en-US" altLang="zh-CN" sz="2400" dirty="0">
                <a:solidFill>
                  <a:schemeClr val="bg1"/>
                </a:solidFill>
                <a:latin typeface="+mn-ea"/>
                <a:ea typeface="+mn-ea"/>
              </a:rPr>
              <a:t>2022</a:t>
            </a:r>
            <a:r>
              <a:rPr lang="zh-CN" altLang="en-US" sz="2400" dirty="0">
                <a:solidFill>
                  <a:schemeClr val="bg1"/>
                </a:solidFill>
                <a:latin typeface="+mn-ea"/>
                <a:ea typeface="+mn-ea"/>
              </a:rPr>
              <a:t>年</a:t>
            </a:r>
            <a:r>
              <a:rPr lang="en-US" altLang="zh-CN" sz="2400" dirty="0">
                <a:solidFill>
                  <a:schemeClr val="bg1"/>
                </a:solidFill>
                <a:latin typeface="+mn-ea"/>
                <a:ea typeface="+mn-ea"/>
              </a:rPr>
              <a:t>05</a:t>
            </a:r>
            <a:r>
              <a:rPr lang="zh-CN" altLang="en-US" sz="2400" dirty="0">
                <a:solidFill>
                  <a:schemeClr val="bg1"/>
                </a:solidFill>
                <a:latin typeface="+mn-ea"/>
                <a:ea typeface="+mn-ea"/>
              </a:rPr>
              <a:t>月</a:t>
            </a:r>
            <a:r>
              <a:rPr lang="en-US" altLang="zh-CN" sz="2400" dirty="0">
                <a:solidFill>
                  <a:schemeClr val="bg1"/>
                </a:solidFill>
                <a:latin typeface="+mn-ea"/>
                <a:ea typeface="+mn-ea"/>
              </a:rPr>
              <a:t>27</a:t>
            </a:r>
            <a:r>
              <a:rPr lang="zh-CN" altLang="en-US" sz="2400" dirty="0">
                <a:solidFill>
                  <a:schemeClr val="bg1"/>
                </a:solidFill>
                <a:latin typeface="+mn-ea"/>
                <a:ea typeface="+mn-ea"/>
              </a:rPr>
              <a:t>日下午</a:t>
            </a:r>
            <a:r>
              <a:rPr lang="en-US" altLang="zh-CN" sz="2400" dirty="0">
                <a:solidFill>
                  <a:schemeClr val="bg1"/>
                </a:solidFill>
                <a:latin typeface="+mn-ea"/>
                <a:ea typeface="+mn-ea"/>
              </a:rPr>
              <a:t>2:00-3:30</a:t>
            </a:r>
            <a:endParaRPr lang="zh-CN" altLang="en-US" sz="4800" dirty="0">
              <a:latin typeface="+mn-ea"/>
              <a:ea typeface="+mn-ea"/>
            </a:endParaRPr>
          </a:p>
        </p:txBody>
      </p:sp>
      <p:sp>
        <p:nvSpPr>
          <p:cNvPr id="3" name="副标题 2">
            <a:extLst>
              <a:ext uri="{FF2B5EF4-FFF2-40B4-BE49-F238E27FC236}">
                <a16:creationId xmlns:a16="http://schemas.microsoft.com/office/drawing/2014/main" id="{2C8E26E7-693C-4C89-9D38-E5F779FAE6A3}"/>
              </a:ext>
            </a:extLst>
          </p:cNvPr>
          <p:cNvSpPr>
            <a:spLocks noGrp="1"/>
          </p:cNvSpPr>
          <p:nvPr>
            <p:ph type="subTitle" idx="1"/>
          </p:nvPr>
        </p:nvSpPr>
        <p:spPr>
          <a:xfrm>
            <a:off x="2761013" y="518158"/>
            <a:ext cx="8149442" cy="1288473"/>
          </a:xfrm>
        </p:spPr>
        <p:txBody>
          <a:bodyPr>
            <a:normAutofit/>
          </a:bodyPr>
          <a:lstStyle/>
          <a:p>
            <a:pPr algn="l"/>
            <a:r>
              <a:rPr lang="en-US" altLang="zh-CN" sz="4000" dirty="0">
                <a:solidFill>
                  <a:schemeClr val="bg1"/>
                </a:solidFill>
              </a:rPr>
              <a:t>2022</a:t>
            </a:r>
            <a:endParaRPr lang="zh-CN" altLang="en-US" sz="4000" dirty="0">
              <a:solidFill>
                <a:schemeClr val="bg1"/>
              </a:solidFill>
            </a:endParaRPr>
          </a:p>
        </p:txBody>
      </p:sp>
      <p:pic>
        <p:nvPicPr>
          <p:cNvPr id="7" name="图形 6" descr="打开的书">
            <a:extLst>
              <a:ext uri="{FF2B5EF4-FFF2-40B4-BE49-F238E27FC236}">
                <a16:creationId xmlns:a16="http://schemas.microsoft.com/office/drawing/2014/main" id="{14ACEA64-009B-49ED-8F91-5B1DBBF7EE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69522" y="243049"/>
            <a:ext cx="1099260" cy="1099260"/>
          </a:xfrm>
          <a:prstGeom prst="rect">
            <a:avLst/>
          </a:prstGeom>
        </p:spPr>
      </p:pic>
      <p:sp>
        <p:nvSpPr>
          <p:cNvPr id="9" name="灯片编号占位符 8">
            <a:extLst>
              <a:ext uri="{FF2B5EF4-FFF2-40B4-BE49-F238E27FC236}">
                <a16:creationId xmlns:a16="http://schemas.microsoft.com/office/drawing/2014/main" id="{BFBA9708-E4A9-415E-A28A-7D28C3D6792C}"/>
              </a:ext>
            </a:extLst>
          </p:cNvPr>
          <p:cNvSpPr>
            <a:spLocks noGrp="1"/>
          </p:cNvSpPr>
          <p:nvPr>
            <p:ph type="sldNum" sz="quarter" idx="4294967295"/>
          </p:nvPr>
        </p:nvSpPr>
        <p:spPr>
          <a:xfrm>
            <a:off x="8610600" y="6356350"/>
            <a:ext cx="2743200" cy="365125"/>
          </a:xfrm>
        </p:spPr>
        <p:txBody>
          <a:bodyPr/>
          <a:lstStyle/>
          <a:p>
            <a:fld id="{2C0D96DA-5814-45EE-BD16-09979B75EE27}" type="slidenum">
              <a:rPr lang="zh-CN" altLang="en-US" b="1" smtClean="0">
                <a:solidFill>
                  <a:schemeClr val="bg1"/>
                </a:solidFill>
              </a:rPr>
              <a:t>1</a:t>
            </a:fld>
            <a:endParaRPr lang="zh-CN" altLang="en-US" b="1" dirty="0">
              <a:solidFill>
                <a:schemeClr val="bg1"/>
              </a:solidFill>
            </a:endParaRPr>
          </a:p>
        </p:txBody>
      </p:sp>
    </p:spTree>
    <p:extLst>
      <p:ext uri="{BB962C8B-B14F-4D97-AF65-F5344CB8AC3E}">
        <p14:creationId xmlns:p14="http://schemas.microsoft.com/office/powerpoint/2010/main" val="1288077721"/>
      </p:ext>
    </p:extLst>
  </p:cSld>
  <p:clrMapOvr>
    <a:masterClrMapping/>
  </p:clrMapOvr>
  <mc:AlternateContent xmlns:mc="http://schemas.openxmlformats.org/markup-compatibility/2006" xmlns:p14="http://schemas.microsoft.com/office/powerpoint/2010/main">
    <mc:Choice Requires="p14">
      <p:transition spd="slow">
        <p14:switch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FDC3D2-E156-4373-A150-302555208338}"/>
              </a:ext>
            </a:extLst>
          </p:cNvPr>
          <p:cNvSpPr>
            <a:spLocks noGrp="1"/>
          </p:cNvSpPr>
          <p:nvPr>
            <p:ph type="ctrTitle" idx="4294967295"/>
          </p:nvPr>
        </p:nvSpPr>
        <p:spPr>
          <a:xfrm>
            <a:off x="862544" y="892966"/>
            <a:ext cx="10858401" cy="5072068"/>
          </a:xfrm>
        </p:spPr>
        <p:txBody>
          <a:bodyPr/>
          <a:lstStyle/>
          <a:p>
            <a:pPr>
              <a:lnSpc>
                <a:spcPct val="150000"/>
              </a:lnSpc>
            </a:pPr>
            <a:r>
              <a:rPr lang="en-US" altLang="zh-CN" sz="3200" dirty="0">
                <a:solidFill>
                  <a:schemeClr val="bg1"/>
                </a:solidFill>
                <a:latin typeface="+mn-ea"/>
                <a:ea typeface="+mn-ea"/>
              </a:rPr>
              <a:t>1. </a:t>
            </a:r>
            <a:r>
              <a:rPr lang="en-US" altLang="zh-CN" sz="3600" dirty="0">
                <a:solidFill>
                  <a:schemeClr val="bg1"/>
                </a:solidFill>
                <a:latin typeface="+mn-ea"/>
                <a:ea typeface="+mn-ea"/>
              </a:rPr>
              <a:t>20-30</a:t>
            </a:r>
            <a:r>
              <a:rPr lang="zh-CN" altLang="en-US" sz="3600" dirty="0">
                <a:solidFill>
                  <a:schemeClr val="bg1"/>
                </a:solidFill>
                <a:latin typeface="+mn-ea"/>
                <a:ea typeface="+mn-ea"/>
              </a:rPr>
              <a:t>分钟</a:t>
            </a:r>
            <a:r>
              <a:rPr lang="zh-CN" altLang="en-US" sz="3600" dirty="0">
                <a:latin typeface="+mn-ea"/>
                <a:ea typeface="+mn-ea"/>
              </a:rPr>
              <a:t>头脑风暴</a:t>
            </a:r>
            <a:r>
              <a:rPr lang="zh-CN" altLang="en-US" sz="3600" dirty="0">
                <a:solidFill>
                  <a:schemeClr val="bg1"/>
                </a:solidFill>
                <a:latin typeface="+mn-ea"/>
                <a:ea typeface="+mn-ea"/>
              </a:rPr>
              <a:t>：</a:t>
            </a:r>
            <a:br>
              <a:rPr lang="en-US" altLang="zh-CN" sz="3600" dirty="0">
                <a:solidFill>
                  <a:schemeClr val="bg1"/>
                </a:solidFill>
                <a:latin typeface="+mn-ea"/>
                <a:ea typeface="+mn-ea"/>
              </a:rPr>
            </a:br>
            <a:r>
              <a:rPr lang="zh-CN" altLang="en-US" sz="3600" dirty="0">
                <a:latin typeface="+mn-ea"/>
                <a:ea typeface="+mn-ea"/>
              </a:rPr>
              <a:t>“心寄源”</a:t>
            </a:r>
            <a:r>
              <a:rPr lang="zh-CN" altLang="en-US" sz="3600" dirty="0">
                <a:solidFill>
                  <a:schemeClr val="bg1"/>
                </a:solidFill>
                <a:latin typeface="+mn-ea"/>
                <a:ea typeface="+mn-ea"/>
              </a:rPr>
              <a:t>开源法律沙龙</a:t>
            </a:r>
            <a:r>
              <a:rPr lang="zh-CN" altLang="en-US" sz="3600" dirty="0">
                <a:latin typeface="+mn-ea"/>
                <a:ea typeface="+mn-ea"/>
              </a:rPr>
              <a:t>初步筹备计划</a:t>
            </a:r>
            <a:br>
              <a:rPr lang="en-US" altLang="zh-CN" sz="3200" dirty="0">
                <a:latin typeface="+mn-ea"/>
                <a:ea typeface="+mn-ea"/>
              </a:rPr>
            </a:br>
            <a:br>
              <a:rPr lang="en-US" altLang="zh-CN" sz="3200" dirty="0">
                <a:solidFill>
                  <a:schemeClr val="bg1"/>
                </a:solidFill>
                <a:latin typeface="+mn-ea"/>
                <a:ea typeface="+mn-ea"/>
              </a:rPr>
            </a:br>
            <a:r>
              <a:rPr lang="en-US" altLang="zh-CN" sz="3200" dirty="0">
                <a:solidFill>
                  <a:schemeClr val="bg1"/>
                </a:solidFill>
                <a:latin typeface="+mn-ea"/>
                <a:ea typeface="+mn-ea"/>
              </a:rPr>
              <a:t>2. </a:t>
            </a:r>
            <a:r>
              <a:rPr lang="zh-CN" altLang="en-US" sz="3200" dirty="0">
                <a:solidFill>
                  <a:schemeClr val="bg1"/>
                </a:solidFill>
                <a:latin typeface="+mn-ea"/>
                <a:ea typeface="+mn-ea"/>
              </a:rPr>
              <a:t>约</a:t>
            </a:r>
            <a:r>
              <a:rPr lang="en-US" altLang="zh-CN" sz="3200" dirty="0">
                <a:solidFill>
                  <a:schemeClr val="bg1"/>
                </a:solidFill>
                <a:latin typeface="+mn-ea"/>
                <a:ea typeface="+mn-ea"/>
              </a:rPr>
              <a:t>1</a:t>
            </a:r>
            <a:r>
              <a:rPr lang="zh-CN" altLang="en-US" sz="3200" dirty="0">
                <a:solidFill>
                  <a:schemeClr val="bg1"/>
                </a:solidFill>
                <a:latin typeface="+mn-ea"/>
                <a:ea typeface="+mn-ea"/>
              </a:rPr>
              <a:t>小时</a:t>
            </a:r>
            <a:r>
              <a:rPr lang="zh-CN" altLang="en-US" sz="3200" dirty="0">
                <a:latin typeface="+mn-ea"/>
                <a:ea typeface="+mn-ea"/>
              </a:rPr>
              <a:t>专题讨论</a:t>
            </a:r>
            <a:r>
              <a:rPr lang="zh-CN" altLang="en-US" sz="3200" dirty="0">
                <a:solidFill>
                  <a:schemeClr val="bg1"/>
                </a:solidFill>
                <a:latin typeface="+mn-ea"/>
                <a:ea typeface="+mn-ea"/>
              </a:rPr>
              <a:t>：</a:t>
            </a:r>
            <a:br>
              <a:rPr lang="en-US" altLang="zh-CN" sz="3200" dirty="0">
                <a:solidFill>
                  <a:schemeClr val="bg1"/>
                </a:solidFill>
                <a:latin typeface="+mn-ea"/>
                <a:ea typeface="+mn-ea"/>
              </a:rPr>
            </a:br>
            <a:r>
              <a:rPr lang="zh-CN" altLang="en-US" sz="3200" dirty="0">
                <a:solidFill>
                  <a:schemeClr val="bg1"/>
                </a:solidFill>
                <a:latin typeface="+mn-ea"/>
                <a:ea typeface="+mn-ea"/>
              </a:rPr>
              <a:t>初步探讨基金会</a:t>
            </a:r>
            <a:r>
              <a:rPr lang="zh-CN" altLang="en-US" sz="3200" dirty="0">
                <a:latin typeface="+mn-ea"/>
                <a:ea typeface="+mn-ea"/>
              </a:rPr>
              <a:t>“源规律”开源系列课程</a:t>
            </a:r>
            <a:r>
              <a:rPr lang="zh-CN" altLang="en-US" sz="3200" dirty="0">
                <a:solidFill>
                  <a:schemeClr val="bg1"/>
                </a:solidFill>
                <a:latin typeface="+mn-ea"/>
                <a:ea typeface="+mn-ea"/>
              </a:rPr>
              <a:t>大纲及共建意愿</a:t>
            </a:r>
            <a:endParaRPr lang="zh-CN" altLang="en-US" sz="3200" dirty="0">
              <a:latin typeface="+mn-ea"/>
              <a:ea typeface="+mn-ea"/>
            </a:endParaRPr>
          </a:p>
        </p:txBody>
      </p:sp>
      <p:sp>
        <p:nvSpPr>
          <p:cNvPr id="3" name="副标题 2">
            <a:extLst>
              <a:ext uri="{FF2B5EF4-FFF2-40B4-BE49-F238E27FC236}">
                <a16:creationId xmlns:a16="http://schemas.microsoft.com/office/drawing/2014/main" id="{2C8E26E7-693C-4C89-9D38-E5F779FAE6A3}"/>
              </a:ext>
            </a:extLst>
          </p:cNvPr>
          <p:cNvSpPr>
            <a:spLocks noGrp="1"/>
          </p:cNvSpPr>
          <p:nvPr>
            <p:ph type="subTitle" idx="1"/>
          </p:nvPr>
        </p:nvSpPr>
        <p:spPr>
          <a:xfrm>
            <a:off x="2767940" y="448885"/>
            <a:ext cx="8149442" cy="1288473"/>
          </a:xfrm>
        </p:spPr>
        <p:txBody>
          <a:bodyPr>
            <a:normAutofit/>
          </a:bodyPr>
          <a:lstStyle/>
          <a:p>
            <a:pPr algn="l"/>
            <a:r>
              <a:rPr lang="en-US" altLang="zh-CN" sz="4400" dirty="0"/>
              <a:t>2</a:t>
            </a:r>
            <a:r>
              <a:rPr lang="zh-CN" altLang="en-US" sz="4400" dirty="0"/>
              <a:t>个环节</a:t>
            </a:r>
            <a:endParaRPr lang="zh-CN" altLang="en-US" sz="4400" dirty="0">
              <a:solidFill>
                <a:schemeClr val="bg1"/>
              </a:solidFill>
            </a:endParaRPr>
          </a:p>
        </p:txBody>
      </p:sp>
      <p:pic>
        <p:nvPicPr>
          <p:cNvPr id="7" name="图形 6" descr="打开的书">
            <a:extLst>
              <a:ext uri="{FF2B5EF4-FFF2-40B4-BE49-F238E27FC236}">
                <a16:creationId xmlns:a16="http://schemas.microsoft.com/office/drawing/2014/main" id="{14ACEA64-009B-49ED-8F91-5B1DBBF7EE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69522" y="243049"/>
            <a:ext cx="1099260" cy="1099260"/>
          </a:xfrm>
          <a:prstGeom prst="rect">
            <a:avLst/>
          </a:prstGeom>
        </p:spPr>
      </p:pic>
      <p:sp>
        <p:nvSpPr>
          <p:cNvPr id="9" name="灯片编号占位符 8">
            <a:extLst>
              <a:ext uri="{FF2B5EF4-FFF2-40B4-BE49-F238E27FC236}">
                <a16:creationId xmlns:a16="http://schemas.microsoft.com/office/drawing/2014/main" id="{BFBA9708-E4A9-415E-A28A-7D28C3D6792C}"/>
              </a:ext>
            </a:extLst>
          </p:cNvPr>
          <p:cNvSpPr>
            <a:spLocks noGrp="1"/>
          </p:cNvSpPr>
          <p:nvPr>
            <p:ph type="sldNum" sz="quarter" idx="4294967295"/>
          </p:nvPr>
        </p:nvSpPr>
        <p:spPr>
          <a:xfrm>
            <a:off x="8610600" y="6356350"/>
            <a:ext cx="2743200" cy="365125"/>
          </a:xfrm>
        </p:spPr>
        <p:txBody>
          <a:bodyPr/>
          <a:lstStyle/>
          <a:p>
            <a:fld id="{2C0D96DA-5814-45EE-BD16-09979B75EE27}" type="slidenum">
              <a:rPr lang="zh-CN" altLang="en-US" b="1" smtClean="0">
                <a:solidFill>
                  <a:schemeClr val="bg1"/>
                </a:solidFill>
              </a:rPr>
              <a:t>2</a:t>
            </a:fld>
            <a:endParaRPr lang="zh-CN" altLang="en-US" b="1" dirty="0">
              <a:solidFill>
                <a:schemeClr val="bg1"/>
              </a:solidFill>
            </a:endParaRPr>
          </a:p>
        </p:txBody>
      </p:sp>
    </p:spTree>
    <p:extLst>
      <p:ext uri="{BB962C8B-B14F-4D97-AF65-F5344CB8AC3E}">
        <p14:creationId xmlns:p14="http://schemas.microsoft.com/office/powerpoint/2010/main" val="2835750178"/>
      </p:ext>
    </p:extLst>
  </p:cSld>
  <p:clrMapOvr>
    <a:masterClrMapping/>
  </p:clrMapOvr>
  <mc:AlternateContent xmlns:mc="http://schemas.openxmlformats.org/markup-compatibility/2006" xmlns:p14="http://schemas.microsoft.com/office/powerpoint/2010/main">
    <mc:Choice Requires="p14">
      <p:transition spd="slow">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7419C-30BA-49F3-8B7B-5FB85599926B}"/>
              </a:ext>
            </a:extLst>
          </p:cNvPr>
          <p:cNvSpPr>
            <a:spLocks noGrp="1"/>
          </p:cNvSpPr>
          <p:nvPr>
            <p:ph type="ctrTitle" idx="4294967295"/>
          </p:nvPr>
        </p:nvSpPr>
        <p:spPr>
          <a:xfrm>
            <a:off x="270162" y="1137407"/>
            <a:ext cx="11083637" cy="3261410"/>
          </a:xfrm>
        </p:spPr>
        <p:txBody>
          <a:bodyPr/>
          <a:lstStyle/>
          <a:p>
            <a:pPr marL="857250" indent="-857250" algn="l">
              <a:buFont typeface="Arial" panose="020B0604020202020204" pitchFamily="34" charset="0"/>
              <a:buChar char="•"/>
            </a:pPr>
            <a:r>
              <a:rPr lang="zh-CN" altLang="en-US" sz="3600" dirty="0">
                <a:solidFill>
                  <a:schemeClr val="bg1"/>
                </a:solidFill>
              </a:rPr>
              <a:t>“开源”概念发端于国外，在我国起步相对较晚，国内开源领域人才相对较少，其中</a:t>
            </a:r>
            <a:r>
              <a:rPr lang="zh-CN" altLang="en-US" sz="3600" dirty="0"/>
              <a:t>开源法律人才更是稀缺且散布于各企业、律所、机构</a:t>
            </a:r>
            <a:r>
              <a:rPr lang="zh-CN" altLang="en-US" sz="3600" dirty="0">
                <a:solidFill>
                  <a:schemeClr val="bg1"/>
                </a:solidFill>
              </a:rPr>
              <a:t>。近年来国内开源事业日渐兴起，开源人才尤其是开源法律人才之间</a:t>
            </a:r>
            <a:r>
              <a:rPr lang="zh-CN" altLang="en-US" sz="3600" dirty="0"/>
              <a:t>沟通交流的实际需求日益增长</a:t>
            </a:r>
            <a:r>
              <a:rPr lang="zh-CN" altLang="en-US" sz="3600" dirty="0">
                <a:solidFill>
                  <a:schemeClr val="bg1"/>
                </a:solidFill>
              </a:rPr>
              <a:t>。</a:t>
            </a:r>
          </a:p>
        </p:txBody>
      </p:sp>
      <p:sp>
        <p:nvSpPr>
          <p:cNvPr id="3" name="副标题 2">
            <a:extLst>
              <a:ext uri="{FF2B5EF4-FFF2-40B4-BE49-F238E27FC236}">
                <a16:creationId xmlns:a16="http://schemas.microsoft.com/office/drawing/2014/main" id="{84269D6C-7F97-4178-85E7-19E9C0B50CDC}"/>
              </a:ext>
            </a:extLst>
          </p:cNvPr>
          <p:cNvSpPr>
            <a:spLocks noGrp="1"/>
          </p:cNvSpPr>
          <p:nvPr>
            <p:ph type="subTitle" idx="1"/>
          </p:nvPr>
        </p:nvSpPr>
        <p:spPr>
          <a:xfrm>
            <a:off x="1548245" y="441578"/>
            <a:ext cx="9144000" cy="902313"/>
          </a:xfrm>
        </p:spPr>
        <p:txBody>
          <a:bodyPr>
            <a:normAutofit/>
          </a:bodyPr>
          <a:lstStyle/>
          <a:p>
            <a:r>
              <a:rPr lang="zh-CN" altLang="en-US" sz="4400" dirty="0">
                <a:latin typeface="+mn-ea"/>
                <a:ea typeface="+mn-ea"/>
              </a:rPr>
              <a:t>为什么</a:t>
            </a:r>
            <a:r>
              <a:rPr lang="zh-CN" altLang="en-US" sz="4400" dirty="0">
                <a:solidFill>
                  <a:schemeClr val="bg1"/>
                </a:solidFill>
                <a:latin typeface="+mn-ea"/>
              </a:rPr>
              <a:t>想筹备</a:t>
            </a:r>
            <a:r>
              <a:rPr lang="zh-CN" altLang="en-US" sz="4400" dirty="0">
                <a:solidFill>
                  <a:schemeClr val="bg1"/>
                </a:solidFill>
                <a:latin typeface="+mn-ea"/>
                <a:ea typeface="+mn-ea"/>
              </a:rPr>
              <a:t>这样一个</a:t>
            </a:r>
            <a:r>
              <a:rPr lang="zh-CN" altLang="en-US" sz="4400" dirty="0">
                <a:solidFill>
                  <a:schemeClr val="bg1"/>
                </a:solidFill>
                <a:latin typeface="+mn-ea"/>
              </a:rPr>
              <a:t>法务沙龙</a:t>
            </a:r>
            <a:r>
              <a:rPr lang="zh-CN" altLang="en-US" sz="4400" dirty="0">
                <a:latin typeface="+mn-ea"/>
                <a:ea typeface="+mn-ea"/>
              </a:rPr>
              <a:t>？</a:t>
            </a:r>
            <a:endParaRPr lang="zh-CN" altLang="en-US" sz="4400" dirty="0"/>
          </a:p>
        </p:txBody>
      </p:sp>
      <p:sp>
        <p:nvSpPr>
          <p:cNvPr id="5" name="灯片编号占位符 4">
            <a:extLst>
              <a:ext uri="{FF2B5EF4-FFF2-40B4-BE49-F238E27FC236}">
                <a16:creationId xmlns:a16="http://schemas.microsoft.com/office/drawing/2014/main" id="{10CDBD06-673B-489B-8EA1-377CE67E3B16}"/>
              </a:ext>
            </a:extLst>
          </p:cNvPr>
          <p:cNvSpPr>
            <a:spLocks noGrp="1"/>
          </p:cNvSpPr>
          <p:nvPr>
            <p:ph type="sldNum" sz="quarter" idx="4294967295"/>
          </p:nvPr>
        </p:nvSpPr>
        <p:spPr>
          <a:xfrm>
            <a:off x="8610600" y="6356350"/>
            <a:ext cx="2743200" cy="365125"/>
          </a:xfrm>
        </p:spPr>
        <p:txBody>
          <a:bodyPr/>
          <a:lstStyle/>
          <a:p>
            <a:fld id="{2C0D96DA-5814-45EE-BD16-09979B75EE27}" type="slidenum">
              <a:rPr lang="zh-CN" altLang="en-US" smtClean="0"/>
              <a:t>3</a:t>
            </a:fld>
            <a:endParaRPr lang="zh-CN" altLang="en-US"/>
          </a:p>
        </p:txBody>
      </p:sp>
      <p:sp>
        <p:nvSpPr>
          <p:cNvPr id="9" name="标题 1">
            <a:extLst>
              <a:ext uri="{FF2B5EF4-FFF2-40B4-BE49-F238E27FC236}">
                <a16:creationId xmlns:a16="http://schemas.microsoft.com/office/drawing/2014/main" id="{FBAF9BF0-EA77-DB18-1143-C3338499981A}"/>
              </a:ext>
            </a:extLst>
          </p:cNvPr>
          <p:cNvSpPr txBox="1">
            <a:spLocks/>
          </p:cNvSpPr>
          <p:nvPr/>
        </p:nvSpPr>
        <p:spPr>
          <a:xfrm>
            <a:off x="270163" y="3844635"/>
            <a:ext cx="11083637" cy="2439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a:lstStyle>
          <a:p>
            <a:pPr marL="857250" indent="-857250">
              <a:buFont typeface="Arial" panose="020B0604020202020204" pitchFamily="34" charset="0"/>
              <a:buChar char="•"/>
            </a:pPr>
            <a:r>
              <a:rPr lang="zh-CN" altLang="en-US" sz="3600" dirty="0">
                <a:solidFill>
                  <a:schemeClr val="bg1"/>
                </a:solidFill>
              </a:rPr>
              <a:t>为了</a:t>
            </a:r>
            <a:r>
              <a:rPr lang="zh-CN" altLang="en-US" sz="3600" dirty="0"/>
              <a:t>尽量减少开源法律界的“孤岛现象”</a:t>
            </a:r>
            <a:r>
              <a:rPr lang="zh-CN" altLang="en-US" sz="3600" dirty="0">
                <a:solidFill>
                  <a:schemeClr val="bg1"/>
                </a:solidFill>
              </a:rPr>
              <a:t>，作为专注于开源事业的慈善组织，我们特此诚邀开源界人才共建</a:t>
            </a:r>
            <a:r>
              <a:rPr lang="zh-CN" altLang="en-US" sz="3600" dirty="0"/>
              <a:t>“心寄源”开源法律沙龙</a:t>
            </a:r>
            <a:r>
              <a:rPr lang="zh-CN" altLang="en-US" sz="3600" dirty="0">
                <a:solidFill>
                  <a:schemeClr val="bg1"/>
                </a:solidFill>
              </a:rPr>
              <a:t>。</a:t>
            </a:r>
          </a:p>
        </p:txBody>
      </p:sp>
    </p:spTree>
    <p:extLst>
      <p:ext uri="{BB962C8B-B14F-4D97-AF65-F5344CB8AC3E}">
        <p14:creationId xmlns:p14="http://schemas.microsoft.com/office/powerpoint/2010/main" val="16180742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7419C-30BA-49F3-8B7B-5FB85599926B}"/>
              </a:ext>
            </a:extLst>
          </p:cNvPr>
          <p:cNvSpPr>
            <a:spLocks noGrp="1"/>
          </p:cNvSpPr>
          <p:nvPr>
            <p:ph type="ctrTitle" idx="4294967295"/>
          </p:nvPr>
        </p:nvSpPr>
        <p:spPr>
          <a:xfrm>
            <a:off x="270162" y="1137406"/>
            <a:ext cx="11083637" cy="4882393"/>
          </a:xfrm>
        </p:spPr>
        <p:txBody>
          <a:bodyPr/>
          <a:lstStyle/>
          <a:p>
            <a:pPr marL="857250" indent="-857250">
              <a:buFont typeface="Arial" panose="020B0604020202020204" pitchFamily="34" charset="0"/>
              <a:buChar char="•"/>
            </a:pPr>
            <a:r>
              <a:rPr lang="zh-CN" altLang="en-US" sz="3600" dirty="0">
                <a:solidFill>
                  <a:schemeClr val="bg1"/>
                </a:solidFill>
              </a:rPr>
              <a:t>“心寄源”开源法律沙龙旨在搭建一个</a:t>
            </a:r>
            <a:r>
              <a:rPr lang="zh-CN" altLang="en-US" sz="4800" dirty="0"/>
              <a:t>开放透明、交流共享</a:t>
            </a:r>
            <a:r>
              <a:rPr lang="zh-CN" altLang="en-US" sz="3600" dirty="0"/>
              <a:t>的平台</a:t>
            </a:r>
            <a:r>
              <a:rPr lang="zh-CN" altLang="en-US" sz="3600" dirty="0">
                <a:solidFill>
                  <a:schemeClr val="bg1"/>
                </a:solidFill>
              </a:rPr>
              <a:t>，</a:t>
            </a:r>
            <a:br>
              <a:rPr lang="en-US" altLang="zh-CN" sz="3600" dirty="0">
                <a:solidFill>
                  <a:schemeClr val="bg1"/>
                </a:solidFill>
              </a:rPr>
            </a:br>
            <a:r>
              <a:rPr lang="zh-CN" altLang="en-US" sz="3600" dirty="0">
                <a:solidFill>
                  <a:schemeClr val="bg1"/>
                </a:solidFill>
              </a:rPr>
              <a:t>诚邀来自全国各地乃至全球的</a:t>
            </a:r>
            <a:r>
              <a:rPr lang="zh-CN" altLang="en-US" sz="4800" dirty="0">
                <a:solidFill>
                  <a:schemeClr val="bg1"/>
                </a:solidFill>
              </a:rPr>
              <a:t>企业开源</a:t>
            </a:r>
            <a:r>
              <a:rPr lang="zh-CN" altLang="en-US" sz="4800" dirty="0"/>
              <a:t>法务</a:t>
            </a:r>
            <a:r>
              <a:rPr lang="zh-CN" altLang="en-US" sz="3600" dirty="0">
                <a:solidFill>
                  <a:schemeClr val="bg1"/>
                </a:solidFill>
              </a:rPr>
              <a:t>，以及开源业务</a:t>
            </a:r>
            <a:r>
              <a:rPr lang="zh-CN" altLang="en-US" sz="3600" dirty="0"/>
              <a:t>律师</a:t>
            </a:r>
            <a:r>
              <a:rPr lang="zh-CN" altLang="en-US" sz="3600" dirty="0">
                <a:solidFill>
                  <a:schemeClr val="bg1"/>
                </a:solidFill>
              </a:rPr>
              <a:t>、开源界</a:t>
            </a:r>
            <a:r>
              <a:rPr lang="zh-CN" altLang="en-US" sz="3600" dirty="0"/>
              <a:t>思想领袖</a:t>
            </a:r>
            <a:r>
              <a:rPr lang="zh-CN" altLang="en-US" sz="3600" dirty="0">
                <a:solidFill>
                  <a:schemeClr val="bg1"/>
                </a:solidFill>
              </a:rPr>
              <a:t>、</a:t>
            </a:r>
            <a:r>
              <a:rPr lang="zh-CN" altLang="en-US" sz="3600" dirty="0"/>
              <a:t>开发者</a:t>
            </a:r>
            <a:r>
              <a:rPr lang="zh-CN" altLang="en-US" sz="3600" dirty="0">
                <a:solidFill>
                  <a:schemeClr val="bg1"/>
                </a:solidFill>
              </a:rPr>
              <a:t>等等开源界人才，</a:t>
            </a:r>
            <a:br>
              <a:rPr lang="en-US" altLang="zh-CN" sz="3600" dirty="0">
                <a:solidFill>
                  <a:schemeClr val="bg1"/>
                </a:solidFill>
              </a:rPr>
            </a:br>
            <a:r>
              <a:rPr lang="zh-CN" altLang="en-US" sz="3600" dirty="0">
                <a:solidFill>
                  <a:schemeClr val="bg1"/>
                </a:solidFill>
              </a:rPr>
              <a:t>自由沟通、充分交流、分享经验教训、携手共同成长。</a:t>
            </a:r>
          </a:p>
        </p:txBody>
      </p:sp>
      <p:sp>
        <p:nvSpPr>
          <p:cNvPr id="3" name="副标题 2">
            <a:extLst>
              <a:ext uri="{FF2B5EF4-FFF2-40B4-BE49-F238E27FC236}">
                <a16:creationId xmlns:a16="http://schemas.microsoft.com/office/drawing/2014/main" id="{84269D6C-7F97-4178-85E7-19E9C0B50CDC}"/>
              </a:ext>
            </a:extLst>
          </p:cNvPr>
          <p:cNvSpPr>
            <a:spLocks noGrp="1"/>
          </p:cNvSpPr>
          <p:nvPr>
            <p:ph type="subTitle" idx="1"/>
          </p:nvPr>
        </p:nvSpPr>
        <p:spPr>
          <a:xfrm>
            <a:off x="1548245" y="441578"/>
            <a:ext cx="9144000" cy="902313"/>
          </a:xfrm>
        </p:spPr>
        <p:txBody>
          <a:bodyPr>
            <a:normAutofit/>
          </a:bodyPr>
          <a:lstStyle/>
          <a:p>
            <a:r>
              <a:rPr lang="zh-CN" altLang="en-US" sz="4400" dirty="0">
                <a:latin typeface="+mn-ea"/>
                <a:ea typeface="+mn-ea"/>
              </a:rPr>
              <a:t>宗旨</a:t>
            </a:r>
            <a:r>
              <a:rPr lang="en-US" altLang="zh-CN" sz="4400" dirty="0">
                <a:latin typeface="+mn-ea"/>
                <a:ea typeface="+mn-ea"/>
              </a:rPr>
              <a:t>/</a:t>
            </a:r>
            <a:r>
              <a:rPr lang="zh-CN" altLang="en-US" sz="4400" dirty="0">
                <a:latin typeface="+mn-ea"/>
              </a:rPr>
              <a:t>目标</a:t>
            </a:r>
            <a:r>
              <a:rPr lang="zh-CN" altLang="en-US" sz="4400" dirty="0">
                <a:solidFill>
                  <a:schemeClr val="bg1"/>
                </a:solidFill>
                <a:latin typeface="+mn-ea"/>
              </a:rPr>
              <a:t>是什么</a:t>
            </a:r>
            <a:r>
              <a:rPr lang="zh-CN" altLang="en-US" sz="4400" dirty="0">
                <a:latin typeface="+mn-ea"/>
                <a:ea typeface="+mn-ea"/>
              </a:rPr>
              <a:t>？</a:t>
            </a:r>
            <a:endParaRPr lang="zh-CN" altLang="en-US" sz="4400" dirty="0"/>
          </a:p>
        </p:txBody>
      </p:sp>
      <p:sp>
        <p:nvSpPr>
          <p:cNvPr id="5" name="灯片编号占位符 4">
            <a:extLst>
              <a:ext uri="{FF2B5EF4-FFF2-40B4-BE49-F238E27FC236}">
                <a16:creationId xmlns:a16="http://schemas.microsoft.com/office/drawing/2014/main" id="{10CDBD06-673B-489B-8EA1-377CE67E3B16}"/>
              </a:ext>
            </a:extLst>
          </p:cNvPr>
          <p:cNvSpPr>
            <a:spLocks noGrp="1"/>
          </p:cNvSpPr>
          <p:nvPr>
            <p:ph type="sldNum" sz="quarter" idx="4294967295"/>
          </p:nvPr>
        </p:nvSpPr>
        <p:spPr>
          <a:xfrm>
            <a:off x="8610600" y="6356350"/>
            <a:ext cx="2743200" cy="365125"/>
          </a:xfrm>
        </p:spPr>
        <p:txBody>
          <a:bodyPr/>
          <a:lstStyle/>
          <a:p>
            <a:fld id="{2C0D96DA-5814-45EE-BD16-09979B75EE27}" type="slidenum">
              <a:rPr lang="zh-CN" altLang="en-US" smtClean="0"/>
              <a:t>4</a:t>
            </a:fld>
            <a:endParaRPr lang="zh-CN" altLang="en-US"/>
          </a:p>
        </p:txBody>
      </p:sp>
    </p:spTree>
    <p:extLst>
      <p:ext uri="{BB962C8B-B14F-4D97-AF65-F5344CB8AC3E}">
        <p14:creationId xmlns:p14="http://schemas.microsoft.com/office/powerpoint/2010/main" val="40346705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804894-7F45-4BB7-AF5E-072DC3AC873F}"/>
              </a:ext>
            </a:extLst>
          </p:cNvPr>
          <p:cNvSpPr>
            <a:spLocks noGrp="1"/>
          </p:cNvSpPr>
          <p:nvPr>
            <p:ph type="ctrTitle" idx="4294967295"/>
          </p:nvPr>
        </p:nvSpPr>
        <p:spPr>
          <a:xfrm>
            <a:off x="540327" y="1755371"/>
            <a:ext cx="11111345" cy="2927350"/>
          </a:xfrm>
        </p:spPr>
        <p:txBody>
          <a:bodyPr/>
          <a:lstStyle/>
          <a:p>
            <a:pPr marL="685800" indent="-685800">
              <a:lnSpc>
                <a:spcPct val="150000"/>
              </a:lnSpc>
              <a:buFont typeface="Wingdings" panose="05000000000000000000" pitchFamily="2" charset="2"/>
              <a:buChar char="ü"/>
            </a:pPr>
            <a:r>
              <a:rPr lang="zh-CN" altLang="en-US" sz="6600" dirty="0">
                <a:solidFill>
                  <a:schemeClr val="bg1"/>
                </a:solidFill>
              </a:rPr>
              <a:t>尽量</a:t>
            </a:r>
            <a:r>
              <a:rPr lang="zh-CN" altLang="en-US" sz="6600" dirty="0"/>
              <a:t>线下</a:t>
            </a:r>
            <a:br>
              <a:rPr lang="zh-CN" altLang="en-US" sz="6600" dirty="0"/>
            </a:br>
            <a:r>
              <a:rPr lang="zh-CN" altLang="en-US" sz="6600" dirty="0">
                <a:solidFill>
                  <a:schemeClr val="bg1"/>
                </a:solidFill>
              </a:rPr>
              <a:t>每个月最后一个</a:t>
            </a:r>
            <a:r>
              <a:rPr lang="zh-CN" altLang="en-US" sz="6600" dirty="0"/>
              <a:t>周五的下午</a:t>
            </a:r>
          </a:p>
        </p:txBody>
      </p:sp>
      <p:sp>
        <p:nvSpPr>
          <p:cNvPr id="3" name="副标题 2">
            <a:extLst>
              <a:ext uri="{FF2B5EF4-FFF2-40B4-BE49-F238E27FC236}">
                <a16:creationId xmlns:a16="http://schemas.microsoft.com/office/drawing/2014/main" id="{3418D155-ABF1-4B0F-AD7D-6359E02A4DCE}"/>
              </a:ext>
            </a:extLst>
          </p:cNvPr>
          <p:cNvSpPr>
            <a:spLocks noGrp="1"/>
          </p:cNvSpPr>
          <p:nvPr>
            <p:ph type="subTitle" idx="1"/>
          </p:nvPr>
        </p:nvSpPr>
        <p:spPr/>
        <p:txBody>
          <a:bodyPr>
            <a:normAutofit/>
          </a:bodyPr>
          <a:lstStyle/>
          <a:p>
            <a:r>
              <a:rPr lang="zh-CN" altLang="en-US" sz="4000" dirty="0">
                <a:solidFill>
                  <a:schemeClr val="bg1"/>
                </a:solidFill>
              </a:rPr>
              <a:t>“心寄源” 沙龙</a:t>
            </a:r>
            <a:r>
              <a:rPr lang="zh-CN" altLang="en-US" dirty="0">
                <a:solidFill>
                  <a:schemeClr val="bg1"/>
                </a:solidFill>
                <a:latin typeface="+mn-ea"/>
              </a:rPr>
              <a:t>的</a:t>
            </a:r>
            <a:r>
              <a:rPr lang="zh-CN" altLang="en-US" dirty="0">
                <a:latin typeface="+mn-ea"/>
              </a:rPr>
              <a:t>召开方式</a:t>
            </a:r>
            <a:r>
              <a:rPr lang="zh-CN" altLang="en-US" dirty="0">
                <a:solidFill>
                  <a:schemeClr val="bg1"/>
                </a:solidFill>
                <a:latin typeface="+mn-ea"/>
              </a:rPr>
              <a:t>和</a:t>
            </a:r>
            <a:r>
              <a:rPr lang="zh-CN" altLang="en-US" dirty="0">
                <a:latin typeface="+mn-ea"/>
              </a:rPr>
              <a:t>时间</a:t>
            </a:r>
            <a:r>
              <a:rPr lang="zh-CN" altLang="en-US" sz="4000" dirty="0">
                <a:solidFill>
                  <a:schemeClr val="bg1"/>
                </a:solidFill>
                <a:latin typeface="+mn-ea"/>
                <a:ea typeface="+mn-ea"/>
              </a:rPr>
              <a:t>？</a:t>
            </a:r>
            <a:br>
              <a:rPr lang="en-US" altLang="zh-CN" sz="4000" dirty="0">
                <a:latin typeface="+mn-ea"/>
                <a:ea typeface="+mn-ea"/>
              </a:rPr>
            </a:br>
            <a:endParaRPr lang="zh-CN" altLang="en-US" dirty="0"/>
          </a:p>
        </p:txBody>
      </p:sp>
      <p:sp>
        <p:nvSpPr>
          <p:cNvPr id="6" name="灯片编号占位符 5">
            <a:extLst>
              <a:ext uri="{FF2B5EF4-FFF2-40B4-BE49-F238E27FC236}">
                <a16:creationId xmlns:a16="http://schemas.microsoft.com/office/drawing/2014/main" id="{6B0831D1-3756-4686-A02E-1B888ACDD5CF}"/>
              </a:ext>
            </a:extLst>
          </p:cNvPr>
          <p:cNvSpPr>
            <a:spLocks noGrp="1"/>
          </p:cNvSpPr>
          <p:nvPr>
            <p:ph type="sldNum" sz="quarter" idx="4294967295"/>
          </p:nvPr>
        </p:nvSpPr>
        <p:spPr>
          <a:xfrm>
            <a:off x="8610600" y="6356350"/>
            <a:ext cx="2743200" cy="365125"/>
          </a:xfrm>
        </p:spPr>
        <p:txBody>
          <a:bodyPr/>
          <a:lstStyle/>
          <a:p>
            <a:fld id="{2C0D96DA-5814-45EE-BD16-09979B75EE27}" type="slidenum">
              <a:rPr lang="zh-CN" altLang="en-US" smtClean="0"/>
              <a:t>5</a:t>
            </a:fld>
            <a:endParaRPr lang="zh-CN" altLang="en-US"/>
          </a:p>
        </p:txBody>
      </p:sp>
      <p:sp>
        <p:nvSpPr>
          <p:cNvPr id="4" name="文本框 3">
            <a:extLst>
              <a:ext uri="{FF2B5EF4-FFF2-40B4-BE49-F238E27FC236}">
                <a16:creationId xmlns:a16="http://schemas.microsoft.com/office/drawing/2014/main" id="{AFB5C3C5-C56F-45C2-AA24-F78044E15FA4}"/>
              </a:ext>
            </a:extLst>
          </p:cNvPr>
          <p:cNvSpPr txBox="1"/>
          <p:nvPr/>
        </p:nvSpPr>
        <p:spPr>
          <a:xfrm>
            <a:off x="540327" y="1755371"/>
            <a:ext cx="11111344" cy="4154984"/>
          </a:xfrm>
          <a:prstGeom prst="rect">
            <a:avLst/>
          </a:prstGeom>
          <a:noFill/>
        </p:spPr>
        <p:txBody>
          <a:bodyPr wrap="square" rtlCol="0">
            <a:spAutoFit/>
          </a:bodyPr>
          <a:lstStyle/>
          <a:p>
            <a:pPr algn="ctr"/>
            <a:r>
              <a:rPr lang="zh-CN" altLang="en-US" sz="6600" b="1" dirty="0">
                <a:solidFill>
                  <a:srgbClr val="FFFF00"/>
                </a:solidFill>
                <a:effectLst>
                  <a:outerShdw blurRad="38100" dist="38100" dir="2700000" algn="tl">
                    <a:srgbClr val="000000">
                      <a:alpha val="43137"/>
                    </a:srgbClr>
                  </a:outerShdw>
                </a:effectLst>
                <a:latin typeface="+mj-lt"/>
                <a:ea typeface="+mj-ea"/>
                <a:cs typeface="+mj-cs"/>
              </a:rPr>
              <a:t>线下：周五下午</a:t>
            </a:r>
            <a:r>
              <a:rPr lang="en-US" altLang="zh-CN" sz="6600" b="1" dirty="0">
                <a:solidFill>
                  <a:srgbClr val="FFFF00"/>
                </a:solidFill>
                <a:effectLst>
                  <a:outerShdw blurRad="38100" dist="38100" dir="2700000" algn="tl">
                    <a:srgbClr val="000000">
                      <a:alpha val="43137"/>
                    </a:srgbClr>
                  </a:outerShdw>
                </a:effectLst>
                <a:latin typeface="+mj-lt"/>
                <a:ea typeface="+mj-ea"/>
                <a:cs typeface="+mj-cs"/>
              </a:rPr>
              <a:t>2</a:t>
            </a:r>
            <a:r>
              <a:rPr lang="zh-CN" altLang="en-US" sz="6600" b="1" dirty="0">
                <a:solidFill>
                  <a:srgbClr val="FFFF00"/>
                </a:solidFill>
                <a:effectLst>
                  <a:outerShdw blurRad="38100" dist="38100" dir="2700000" algn="tl">
                    <a:srgbClr val="000000">
                      <a:alpha val="43137"/>
                    </a:srgbClr>
                  </a:outerShdw>
                </a:effectLst>
                <a:latin typeface="+mj-lt"/>
                <a:ea typeface="+mj-ea"/>
                <a:cs typeface="+mj-cs"/>
              </a:rPr>
              <a:t>点到</a:t>
            </a:r>
            <a:r>
              <a:rPr lang="en-US" altLang="zh-CN" sz="6600" b="1" dirty="0">
                <a:solidFill>
                  <a:srgbClr val="FFFF00"/>
                </a:solidFill>
                <a:effectLst>
                  <a:outerShdw blurRad="38100" dist="38100" dir="2700000" algn="tl">
                    <a:srgbClr val="000000">
                      <a:alpha val="43137"/>
                    </a:srgbClr>
                  </a:outerShdw>
                </a:effectLst>
                <a:latin typeface="+mj-lt"/>
                <a:ea typeface="+mj-ea"/>
                <a:cs typeface="+mj-cs"/>
              </a:rPr>
              <a:t>5</a:t>
            </a:r>
            <a:r>
              <a:rPr lang="zh-CN" altLang="en-US" sz="6600" b="1" dirty="0">
                <a:solidFill>
                  <a:srgbClr val="FFFF00"/>
                </a:solidFill>
                <a:effectLst>
                  <a:outerShdw blurRad="38100" dist="38100" dir="2700000" algn="tl">
                    <a:srgbClr val="000000">
                      <a:alpha val="43137"/>
                    </a:srgbClr>
                  </a:outerShdw>
                </a:effectLst>
                <a:latin typeface="+mj-lt"/>
                <a:ea typeface="+mj-ea"/>
                <a:cs typeface="+mj-cs"/>
              </a:rPr>
              <a:t>点，</a:t>
            </a:r>
            <a:r>
              <a:rPr lang="zh-CN" altLang="en-US" sz="6600" b="1" dirty="0">
                <a:solidFill>
                  <a:schemeClr val="bg1"/>
                </a:solidFill>
                <a:effectLst>
                  <a:outerShdw blurRad="38100" dist="38100" dir="2700000" algn="tl">
                    <a:srgbClr val="000000">
                      <a:alpha val="43137"/>
                    </a:srgbClr>
                  </a:outerShdw>
                </a:effectLst>
                <a:latin typeface="+mj-lt"/>
                <a:ea typeface="+mj-ea"/>
                <a:cs typeface="+mj-cs"/>
              </a:rPr>
              <a:t>中间有茶歇休息时间</a:t>
            </a:r>
            <a:endParaRPr lang="en-US" altLang="zh-CN" sz="6600" b="1" dirty="0">
              <a:solidFill>
                <a:schemeClr val="bg1"/>
              </a:solidFill>
              <a:effectLst>
                <a:outerShdw blurRad="38100" dist="38100" dir="2700000" algn="tl">
                  <a:srgbClr val="000000">
                    <a:alpha val="43137"/>
                  </a:srgbClr>
                </a:outerShdw>
              </a:effectLst>
              <a:latin typeface="+mj-lt"/>
              <a:ea typeface="+mj-ea"/>
              <a:cs typeface="+mj-cs"/>
            </a:endParaRPr>
          </a:p>
          <a:p>
            <a:pPr algn="ctr"/>
            <a:r>
              <a:rPr lang="zh-CN" altLang="en-US" sz="6600" b="1" dirty="0">
                <a:solidFill>
                  <a:srgbClr val="FFFF00"/>
                </a:solidFill>
                <a:effectLst>
                  <a:outerShdw blurRad="38100" dist="38100" dir="2700000" algn="tl">
                    <a:srgbClr val="000000">
                      <a:alpha val="43137"/>
                    </a:srgbClr>
                  </a:outerShdw>
                </a:effectLst>
                <a:latin typeface="+mj-lt"/>
                <a:ea typeface="+mj-ea"/>
                <a:cs typeface="+mj-cs"/>
              </a:rPr>
              <a:t>线上：</a:t>
            </a:r>
            <a:r>
              <a:rPr lang="zh-CN" altLang="en-US" sz="6600" b="1" dirty="0">
                <a:solidFill>
                  <a:schemeClr val="bg1"/>
                </a:solidFill>
                <a:effectLst>
                  <a:outerShdw blurRad="38100" dist="38100" dir="2700000" algn="tl">
                    <a:srgbClr val="000000">
                      <a:alpha val="43137"/>
                    </a:srgbClr>
                  </a:outerShdw>
                </a:effectLst>
                <a:latin typeface="+mj-lt"/>
                <a:ea typeface="+mj-ea"/>
                <a:cs typeface="+mj-cs"/>
              </a:rPr>
              <a:t>控制在</a:t>
            </a:r>
            <a:r>
              <a:rPr lang="en-US" altLang="zh-CN" sz="6600" b="1" dirty="0">
                <a:solidFill>
                  <a:srgbClr val="FFFF00"/>
                </a:solidFill>
                <a:effectLst>
                  <a:outerShdw blurRad="38100" dist="38100" dir="2700000" algn="tl">
                    <a:srgbClr val="000000">
                      <a:alpha val="43137"/>
                    </a:srgbClr>
                  </a:outerShdw>
                </a:effectLst>
                <a:latin typeface="+mj-lt"/>
                <a:ea typeface="+mj-ea"/>
                <a:cs typeface="+mj-cs"/>
              </a:rPr>
              <a:t>1</a:t>
            </a:r>
            <a:r>
              <a:rPr lang="zh-CN" altLang="en-US" sz="6600" b="1" dirty="0">
                <a:solidFill>
                  <a:srgbClr val="FFFF00"/>
                </a:solidFill>
                <a:effectLst>
                  <a:outerShdw blurRad="38100" dist="38100" dir="2700000" algn="tl">
                    <a:srgbClr val="000000">
                      <a:alpha val="43137"/>
                    </a:srgbClr>
                  </a:outerShdw>
                </a:effectLst>
                <a:latin typeface="+mj-lt"/>
                <a:ea typeface="+mj-ea"/>
                <a:cs typeface="+mj-cs"/>
              </a:rPr>
              <a:t>小时左右</a:t>
            </a:r>
            <a:r>
              <a:rPr lang="zh-CN" altLang="en-US" sz="6600" b="1" dirty="0">
                <a:solidFill>
                  <a:schemeClr val="bg1"/>
                </a:solidFill>
                <a:effectLst>
                  <a:outerShdw blurRad="38100" dist="38100" dir="2700000" algn="tl">
                    <a:srgbClr val="000000">
                      <a:alpha val="43137"/>
                    </a:srgbClr>
                  </a:outerShdw>
                </a:effectLst>
                <a:latin typeface="+mj-lt"/>
                <a:ea typeface="+mj-ea"/>
                <a:cs typeface="+mj-cs"/>
              </a:rPr>
              <a:t>，不超过</a:t>
            </a:r>
            <a:r>
              <a:rPr lang="en-US" altLang="zh-CN" sz="6600" b="1" dirty="0">
                <a:solidFill>
                  <a:schemeClr val="bg1"/>
                </a:solidFill>
                <a:effectLst>
                  <a:outerShdw blurRad="38100" dist="38100" dir="2700000" algn="tl">
                    <a:srgbClr val="000000">
                      <a:alpha val="43137"/>
                    </a:srgbClr>
                  </a:outerShdw>
                </a:effectLst>
                <a:latin typeface="+mj-lt"/>
                <a:ea typeface="+mj-ea"/>
                <a:cs typeface="+mj-cs"/>
              </a:rPr>
              <a:t>1</a:t>
            </a:r>
            <a:r>
              <a:rPr lang="zh-CN" altLang="en-US" sz="6600" b="1" dirty="0">
                <a:solidFill>
                  <a:schemeClr val="bg1"/>
                </a:solidFill>
                <a:effectLst>
                  <a:outerShdw blurRad="38100" dist="38100" dir="2700000" algn="tl">
                    <a:srgbClr val="000000">
                      <a:alpha val="43137"/>
                    </a:srgbClr>
                  </a:outerShdw>
                </a:effectLst>
                <a:latin typeface="+mj-lt"/>
                <a:ea typeface="+mj-ea"/>
                <a:cs typeface="+mj-cs"/>
              </a:rPr>
              <a:t>个半小时</a:t>
            </a:r>
          </a:p>
        </p:txBody>
      </p:sp>
    </p:spTree>
    <p:extLst>
      <p:ext uri="{BB962C8B-B14F-4D97-AF65-F5344CB8AC3E}">
        <p14:creationId xmlns:p14="http://schemas.microsoft.com/office/powerpoint/2010/main" val="34121476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xit" presetSubtype="32" fill="hold" grpId="1" nodeType="withEffect">
                                  <p:stCondLst>
                                    <p:cond delay="0"/>
                                  </p:stCondLst>
                                  <p:childTnLst>
                                    <p:anim calcmode="lin" valueType="num">
                                      <p:cBhvr>
                                        <p:cTn id="16" dur="500"/>
                                        <p:tgtEl>
                                          <p:spTgt spid="2"/>
                                        </p:tgtEl>
                                        <p:attrNameLst>
                                          <p:attrName>ppt_w</p:attrName>
                                        </p:attrNameLst>
                                      </p:cBhvr>
                                      <p:tavLst>
                                        <p:tav tm="0">
                                          <p:val>
                                            <p:strVal val="ppt_w"/>
                                          </p:val>
                                        </p:tav>
                                        <p:tav tm="100000">
                                          <p:val>
                                            <p:fltVal val="0"/>
                                          </p:val>
                                        </p:tav>
                                      </p:tavLst>
                                    </p:anim>
                                    <p:anim calcmode="lin" valueType="num">
                                      <p:cBhvr>
                                        <p:cTn id="17" dur="500"/>
                                        <p:tgtEl>
                                          <p:spTgt spid="2"/>
                                        </p:tgtEl>
                                        <p:attrNameLst>
                                          <p:attrName>ppt_h</p:attrName>
                                        </p:attrNameLst>
                                      </p:cBhvr>
                                      <p:tavLst>
                                        <p:tav tm="0">
                                          <p:val>
                                            <p:strVal val="ppt_h"/>
                                          </p:val>
                                        </p:tav>
                                        <p:tav tm="100000">
                                          <p:val>
                                            <p:fltVal val="0"/>
                                          </p:val>
                                        </p:tav>
                                      </p:tavLst>
                                    </p:anim>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7419C-30BA-49F3-8B7B-5FB85599926B}"/>
              </a:ext>
            </a:extLst>
          </p:cNvPr>
          <p:cNvSpPr>
            <a:spLocks noGrp="1"/>
          </p:cNvSpPr>
          <p:nvPr>
            <p:ph type="ctrTitle" idx="4294967295"/>
          </p:nvPr>
        </p:nvSpPr>
        <p:spPr>
          <a:xfrm>
            <a:off x="83127" y="2583628"/>
            <a:ext cx="12108873" cy="1240861"/>
          </a:xfrm>
        </p:spPr>
        <p:txBody>
          <a:bodyPr/>
          <a:lstStyle/>
          <a:p>
            <a:pPr marL="857250" indent="-857250">
              <a:buFont typeface="Arial" panose="020B0604020202020204" pitchFamily="34" charset="0"/>
              <a:buChar char="•"/>
            </a:pPr>
            <a:r>
              <a:rPr lang="zh-CN" altLang="en-US" sz="4800" dirty="0"/>
              <a:t>圆桌</a:t>
            </a:r>
            <a:r>
              <a:rPr lang="zh-CN" altLang="en-US" sz="3600" dirty="0">
                <a:solidFill>
                  <a:schemeClr val="bg1"/>
                </a:solidFill>
              </a:rPr>
              <a:t>讨论（</a:t>
            </a:r>
            <a:r>
              <a:rPr lang="en-US" altLang="zh-CN" sz="3600" dirty="0">
                <a:solidFill>
                  <a:schemeClr val="bg1"/>
                </a:solidFill>
              </a:rPr>
              <a:t>3</a:t>
            </a:r>
            <a:r>
              <a:rPr lang="zh-CN" altLang="en-US" sz="3600" dirty="0">
                <a:solidFill>
                  <a:schemeClr val="bg1"/>
                </a:solidFill>
              </a:rPr>
              <a:t>人以上）</a:t>
            </a:r>
            <a:r>
              <a:rPr lang="zh-CN" altLang="en-US" sz="3600" dirty="0"/>
              <a:t>或</a:t>
            </a:r>
            <a:r>
              <a:rPr lang="zh-CN" altLang="en-US" sz="3600" dirty="0">
                <a:solidFill>
                  <a:schemeClr val="bg1"/>
                </a:solidFill>
              </a:rPr>
              <a:t>专题</a:t>
            </a:r>
            <a:r>
              <a:rPr lang="zh-CN" altLang="en-US" sz="4800" dirty="0"/>
              <a:t>演讲</a:t>
            </a:r>
            <a:r>
              <a:rPr lang="zh-CN" altLang="en-US" sz="3600" dirty="0">
                <a:solidFill>
                  <a:schemeClr val="bg1"/>
                </a:solidFill>
              </a:rPr>
              <a:t>（时间控制在</a:t>
            </a:r>
            <a:r>
              <a:rPr lang="en-US" altLang="zh-CN" sz="3600" dirty="0">
                <a:solidFill>
                  <a:schemeClr val="bg1"/>
                </a:solidFill>
              </a:rPr>
              <a:t>30</a:t>
            </a:r>
            <a:r>
              <a:rPr lang="zh-CN" altLang="en-US" sz="3600" dirty="0">
                <a:solidFill>
                  <a:schemeClr val="bg1"/>
                </a:solidFill>
              </a:rPr>
              <a:t>分钟</a:t>
            </a:r>
            <a:r>
              <a:rPr lang="en-US" altLang="zh-CN" sz="3600" dirty="0">
                <a:solidFill>
                  <a:schemeClr val="bg1"/>
                </a:solidFill>
              </a:rPr>
              <a:t>/</a:t>
            </a:r>
            <a:r>
              <a:rPr lang="zh-CN" altLang="en-US" sz="3600" dirty="0">
                <a:solidFill>
                  <a:schemeClr val="bg1"/>
                </a:solidFill>
              </a:rPr>
              <a:t>人）</a:t>
            </a:r>
            <a:r>
              <a:rPr lang="zh-CN" altLang="en-US" sz="3600" dirty="0"/>
              <a:t>或二者结合</a:t>
            </a:r>
            <a:r>
              <a:rPr lang="zh-CN" altLang="en-US" sz="3600" dirty="0">
                <a:solidFill>
                  <a:schemeClr val="bg1"/>
                </a:solidFill>
              </a:rPr>
              <a:t>（尽量线下交流，每月一次）</a:t>
            </a:r>
            <a:endParaRPr lang="zh-CN" altLang="en-US" sz="4800" dirty="0">
              <a:solidFill>
                <a:schemeClr val="bg1"/>
              </a:solidFill>
            </a:endParaRPr>
          </a:p>
        </p:txBody>
      </p:sp>
      <p:sp>
        <p:nvSpPr>
          <p:cNvPr id="3" name="副标题 2">
            <a:extLst>
              <a:ext uri="{FF2B5EF4-FFF2-40B4-BE49-F238E27FC236}">
                <a16:creationId xmlns:a16="http://schemas.microsoft.com/office/drawing/2014/main" id="{84269D6C-7F97-4178-85E7-19E9C0B50CDC}"/>
              </a:ext>
            </a:extLst>
          </p:cNvPr>
          <p:cNvSpPr>
            <a:spLocks noGrp="1"/>
          </p:cNvSpPr>
          <p:nvPr>
            <p:ph type="subTitle" idx="1"/>
          </p:nvPr>
        </p:nvSpPr>
        <p:spPr>
          <a:xfrm>
            <a:off x="1524000" y="167258"/>
            <a:ext cx="9144000" cy="902313"/>
          </a:xfrm>
        </p:spPr>
        <p:txBody>
          <a:bodyPr>
            <a:normAutofit/>
          </a:bodyPr>
          <a:lstStyle/>
          <a:p>
            <a:r>
              <a:rPr lang="zh-CN" altLang="en-US" sz="4400" dirty="0">
                <a:solidFill>
                  <a:schemeClr val="bg1"/>
                </a:solidFill>
                <a:latin typeface="+mn-ea"/>
                <a:ea typeface="+mn-ea"/>
              </a:rPr>
              <a:t>沙龙的</a:t>
            </a:r>
            <a:r>
              <a:rPr lang="zh-CN" altLang="en-US" sz="4400" dirty="0">
                <a:latin typeface="+mn-ea"/>
                <a:ea typeface="+mn-ea"/>
              </a:rPr>
              <a:t>形式</a:t>
            </a:r>
            <a:r>
              <a:rPr lang="zh-CN" altLang="en-US" sz="4400" dirty="0">
                <a:solidFill>
                  <a:schemeClr val="bg1"/>
                </a:solidFill>
                <a:latin typeface="+mn-ea"/>
                <a:ea typeface="+mn-ea"/>
              </a:rPr>
              <a:t>和</a:t>
            </a:r>
            <a:r>
              <a:rPr lang="zh-CN" altLang="en-US" sz="4400" dirty="0">
                <a:latin typeface="+mn-ea"/>
                <a:ea typeface="+mn-ea"/>
              </a:rPr>
              <a:t>参与人员？</a:t>
            </a:r>
          </a:p>
        </p:txBody>
      </p:sp>
      <p:sp>
        <p:nvSpPr>
          <p:cNvPr id="5" name="灯片编号占位符 4">
            <a:extLst>
              <a:ext uri="{FF2B5EF4-FFF2-40B4-BE49-F238E27FC236}">
                <a16:creationId xmlns:a16="http://schemas.microsoft.com/office/drawing/2014/main" id="{10CDBD06-673B-489B-8EA1-377CE67E3B16}"/>
              </a:ext>
            </a:extLst>
          </p:cNvPr>
          <p:cNvSpPr>
            <a:spLocks noGrp="1"/>
          </p:cNvSpPr>
          <p:nvPr>
            <p:ph type="sldNum" sz="quarter" idx="4294967295"/>
          </p:nvPr>
        </p:nvSpPr>
        <p:spPr>
          <a:xfrm>
            <a:off x="8586355" y="6082030"/>
            <a:ext cx="2743200" cy="365125"/>
          </a:xfrm>
        </p:spPr>
        <p:txBody>
          <a:bodyPr/>
          <a:lstStyle/>
          <a:p>
            <a:fld id="{2C0D96DA-5814-45EE-BD16-09979B75EE27}" type="slidenum">
              <a:rPr lang="zh-CN" altLang="en-US" smtClean="0"/>
              <a:t>6</a:t>
            </a:fld>
            <a:endParaRPr lang="zh-CN" altLang="en-US"/>
          </a:p>
        </p:txBody>
      </p:sp>
      <p:sp>
        <p:nvSpPr>
          <p:cNvPr id="6" name="标题 1">
            <a:extLst>
              <a:ext uri="{FF2B5EF4-FFF2-40B4-BE49-F238E27FC236}">
                <a16:creationId xmlns:a16="http://schemas.microsoft.com/office/drawing/2014/main" id="{B940EFA3-3984-184A-2899-60E6E7698CB8}"/>
              </a:ext>
            </a:extLst>
          </p:cNvPr>
          <p:cNvSpPr txBox="1">
            <a:spLocks/>
          </p:cNvSpPr>
          <p:nvPr/>
        </p:nvSpPr>
        <p:spPr>
          <a:xfrm>
            <a:off x="83127" y="3947542"/>
            <a:ext cx="11760431" cy="2743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a:lstStyle>
          <a:p>
            <a:pPr marL="857250" indent="-857250">
              <a:buFont typeface="Arial" panose="020B0604020202020204" pitchFamily="34" charset="0"/>
              <a:buChar char="•"/>
            </a:pPr>
            <a:r>
              <a:rPr lang="zh-CN" altLang="en-US" sz="3600" dirty="0">
                <a:solidFill>
                  <a:schemeClr val="bg1"/>
                </a:solidFill>
              </a:rPr>
              <a:t>来自全国各地乃至全球的</a:t>
            </a:r>
            <a:r>
              <a:rPr lang="zh-CN" altLang="en-US" sz="4800" dirty="0">
                <a:solidFill>
                  <a:schemeClr val="bg1"/>
                </a:solidFill>
              </a:rPr>
              <a:t>企业开源</a:t>
            </a:r>
            <a:r>
              <a:rPr lang="zh-CN" altLang="en-US" sz="4800" dirty="0"/>
              <a:t>法务</a:t>
            </a:r>
            <a:r>
              <a:rPr lang="zh-CN" altLang="en-US" sz="3600" dirty="0">
                <a:solidFill>
                  <a:schemeClr val="bg1"/>
                </a:solidFill>
              </a:rPr>
              <a:t>，以及开源业务</a:t>
            </a:r>
            <a:r>
              <a:rPr lang="zh-CN" altLang="en-US" sz="3600" dirty="0"/>
              <a:t>律师</a:t>
            </a:r>
            <a:r>
              <a:rPr lang="zh-CN" altLang="en-US" sz="3600" dirty="0">
                <a:solidFill>
                  <a:schemeClr val="bg1"/>
                </a:solidFill>
              </a:rPr>
              <a:t>、开源界</a:t>
            </a:r>
            <a:r>
              <a:rPr lang="zh-CN" altLang="en-US" sz="3600" dirty="0"/>
              <a:t>思想领袖</a:t>
            </a:r>
            <a:r>
              <a:rPr lang="zh-CN" altLang="en-US" sz="3600" dirty="0">
                <a:solidFill>
                  <a:schemeClr val="bg1"/>
                </a:solidFill>
              </a:rPr>
              <a:t>、</a:t>
            </a:r>
            <a:r>
              <a:rPr lang="zh-CN" altLang="en-US" sz="3600" dirty="0"/>
              <a:t>开发者</a:t>
            </a:r>
            <a:r>
              <a:rPr lang="zh-CN" altLang="en-US" sz="3600" dirty="0">
                <a:solidFill>
                  <a:schemeClr val="bg1"/>
                </a:solidFill>
              </a:rPr>
              <a:t>等等开源界人才</a:t>
            </a:r>
            <a:endParaRPr lang="en-US" altLang="zh-CN" sz="3600" dirty="0">
              <a:solidFill>
                <a:schemeClr val="bg1"/>
              </a:solidFill>
            </a:endParaRPr>
          </a:p>
          <a:p>
            <a:pPr marL="857250" indent="-857250">
              <a:buFont typeface="Arial" panose="020B0604020202020204" pitchFamily="34" charset="0"/>
              <a:buChar char="•"/>
            </a:pPr>
            <a:r>
              <a:rPr lang="zh-CN" altLang="en-US" sz="3600" dirty="0">
                <a:solidFill>
                  <a:schemeClr val="bg1"/>
                </a:solidFill>
              </a:rPr>
              <a:t>每月一次的沙龙</a:t>
            </a:r>
            <a:r>
              <a:rPr lang="zh-CN" altLang="en-US" sz="3600" dirty="0"/>
              <a:t>嘉宾可以轮流</a:t>
            </a:r>
            <a:r>
              <a:rPr lang="zh-CN" altLang="en-US" sz="3600" dirty="0">
                <a:solidFill>
                  <a:schemeClr val="bg1"/>
                </a:solidFill>
              </a:rPr>
              <a:t>，不要求每次都是同样的嘉宾，但</a:t>
            </a:r>
            <a:r>
              <a:rPr lang="zh-CN" altLang="en-US" sz="3600" dirty="0"/>
              <a:t>也欢迎常驻嘉宾</a:t>
            </a:r>
            <a:endParaRPr lang="en-US" altLang="zh-CN" sz="3600" dirty="0"/>
          </a:p>
          <a:p>
            <a:pPr marL="857250" indent="-857250">
              <a:buFont typeface="Arial" panose="020B0604020202020204" pitchFamily="34" charset="0"/>
              <a:buChar char="•"/>
            </a:pPr>
            <a:endParaRPr lang="zh-CN" altLang="en-US" sz="3600" dirty="0">
              <a:solidFill>
                <a:schemeClr val="bg1"/>
              </a:solidFill>
            </a:endParaRPr>
          </a:p>
        </p:txBody>
      </p:sp>
      <p:sp>
        <p:nvSpPr>
          <p:cNvPr id="7" name="标题 1">
            <a:extLst>
              <a:ext uri="{FF2B5EF4-FFF2-40B4-BE49-F238E27FC236}">
                <a16:creationId xmlns:a16="http://schemas.microsoft.com/office/drawing/2014/main" id="{98681676-E39E-C11B-7386-7B6E84CF1A17}"/>
              </a:ext>
            </a:extLst>
          </p:cNvPr>
          <p:cNvSpPr txBox="1">
            <a:spLocks/>
          </p:cNvSpPr>
          <p:nvPr/>
        </p:nvSpPr>
        <p:spPr>
          <a:xfrm>
            <a:off x="83127" y="922713"/>
            <a:ext cx="11609415" cy="170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a:lstStyle>
          <a:p>
            <a:pPr marL="857250" indent="-857250">
              <a:buFont typeface="Arial" panose="020B0604020202020204" pitchFamily="34" charset="0"/>
              <a:buChar char="•"/>
            </a:pPr>
            <a:r>
              <a:rPr lang="zh-CN" altLang="en-US" sz="3600" dirty="0">
                <a:solidFill>
                  <a:schemeClr val="bg1"/>
                </a:solidFill>
              </a:rPr>
              <a:t>沙龙开始前先通过小组</a:t>
            </a:r>
            <a:r>
              <a:rPr lang="zh-CN" altLang="en-US" sz="4800" dirty="0"/>
              <a:t>邮件列表（</a:t>
            </a:r>
            <a:r>
              <a:rPr lang="en-US" altLang="zh-CN" sz="4800" dirty="0"/>
              <a:t>mailing list</a:t>
            </a:r>
            <a:r>
              <a:rPr lang="zh-CN" altLang="en-US" sz="4800" dirty="0"/>
              <a:t>）</a:t>
            </a:r>
            <a:r>
              <a:rPr lang="zh-CN" altLang="en-US" sz="3600" dirty="0">
                <a:solidFill>
                  <a:schemeClr val="bg1"/>
                </a:solidFill>
              </a:rPr>
              <a:t>收集议题和建议、确认参会人员，</a:t>
            </a:r>
            <a:r>
              <a:rPr lang="en-US" altLang="zh-CN" sz="3600" dirty="0">
                <a:solidFill>
                  <a:schemeClr val="bg1"/>
                </a:solidFill>
                <a:hlinkClick r:id="rId2">
                  <a:extLst>
                    <a:ext uri="{A12FA001-AC4F-418D-AE19-62706E023703}">
                      <ahyp:hlinkClr xmlns:ahyp="http://schemas.microsoft.com/office/drawing/2018/hyperlinkcolor" val="tx"/>
                    </a:ext>
                  </a:extLst>
                </a:hlinkClick>
              </a:rPr>
              <a:t>salon-legal@openatom.io</a:t>
            </a:r>
            <a:endParaRPr lang="zh-CN" altLang="en-US" sz="3600" dirty="0">
              <a:solidFill>
                <a:schemeClr val="bg1"/>
              </a:solidFill>
            </a:endParaRPr>
          </a:p>
        </p:txBody>
      </p:sp>
    </p:spTree>
    <p:extLst>
      <p:ext uri="{BB962C8B-B14F-4D97-AF65-F5344CB8AC3E}">
        <p14:creationId xmlns:p14="http://schemas.microsoft.com/office/powerpoint/2010/main" val="3306738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7419C-30BA-49F3-8B7B-5FB85599926B}"/>
              </a:ext>
            </a:extLst>
          </p:cNvPr>
          <p:cNvSpPr>
            <a:spLocks noGrp="1"/>
          </p:cNvSpPr>
          <p:nvPr>
            <p:ph type="ctrTitle" idx="4294967295"/>
          </p:nvPr>
        </p:nvSpPr>
        <p:spPr>
          <a:xfrm>
            <a:off x="29095" y="2234681"/>
            <a:ext cx="12133810" cy="1903615"/>
          </a:xfrm>
        </p:spPr>
        <p:txBody>
          <a:bodyPr/>
          <a:lstStyle/>
          <a:p>
            <a:pPr marL="857250" indent="-857250">
              <a:buFont typeface="Arial" panose="020B0604020202020204" pitchFamily="34" charset="0"/>
              <a:buChar char="•"/>
            </a:pPr>
            <a:r>
              <a:rPr lang="zh-CN" altLang="en-US" sz="3600" dirty="0">
                <a:solidFill>
                  <a:schemeClr val="bg1"/>
                </a:solidFill>
              </a:rPr>
              <a:t>考虑</a:t>
            </a:r>
            <a:r>
              <a:rPr lang="zh-CN" altLang="en-US" sz="3600" dirty="0"/>
              <a:t>录制</a:t>
            </a:r>
            <a:r>
              <a:rPr lang="zh-CN" altLang="en-US" sz="4400" dirty="0"/>
              <a:t>短视频</a:t>
            </a:r>
            <a:r>
              <a:rPr lang="zh-CN" altLang="en-US" sz="3600" dirty="0">
                <a:solidFill>
                  <a:schemeClr val="bg1"/>
                </a:solidFill>
              </a:rPr>
              <a:t>：</a:t>
            </a:r>
            <a:br>
              <a:rPr lang="en-US" altLang="zh-CN" sz="3600" dirty="0">
                <a:solidFill>
                  <a:schemeClr val="bg1"/>
                </a:solidFill>
              </a:rPr>
            </a:br>
            <a:r>
              <a:rPr lang="zh-CN" altLang="en-US" sz="3200" dirty="0">
                <a:solidFill>
                  <a:schemeClr val="bg1"/>
                </a:solidFill>
              </a:rPr>
              <a:t>比如第一次会议可以每位嘉宾录制一句寄语视频（“心寄源，法同行”寄语），此后沙龙探讨一些结论性的内容也可以录成短视频进行宣传。</a:t>
            </a:r>
            <a:endParaRPr lang="zh-CN" altLang="en-US" sz="3600" dirty="0">
              <a:solidFill>
                <a:schemeClr val="bg1"/>
              </a:solidFill>
            </a:endParaRPr>
          </a:p>
        </p:txBody>
      </p:sp>
      <p:sp>
        <p:nvSpPr>
          <p:cNvPr id="3" name="副标题 2">
            <a:extLst>
              <a:ext uri="{FF2B5EF4-FFF2-40B4-BE49-F238E27FC236}">
                <a16:creationId xmlns:a16="http://schemas.microsoft.com/office/drawing/2014/main" id="{84269D6C-7F97-4178-85E7-19E9C0B50CDC}"/>
              </a:ext>
            </a:extLst>
          </p:cNvPr>
          <p:cNvSpPr>
            <a:spLocks noGrp="1"/>
          </p:cNvSpPr>
          <p:nvPr>
            <p:ph type="subTitle" idx="1"/>
          </p:nvPr>
        </p:nvSpPr>
        <p:spPr>
          <a:xfrm>
            <a:off x="1548245" y="200510"/>
            <a:ext cx="9144000" cy="902313"/>
          </a:xfrm>
        </p:spPr>
        <p:txBody>
          <a:bodyPr>
            <a:normAutofit/>
          </a:bodyPr>
          <a:lstStyle/>
          <a:p>
            <a:r>
              <a:rPr lang="zh-CN" altLang="en-US" sz="4400" dirty="0">
                <a:solidFill>
                  <a:schemeClr val="bg1"/>
                </a:solidFill>
                <a:latin typeface="+mn-ea"/>
                <a:ea typeface="+mn-ea"/>
              </a:rPr>
              <a:t>沙龙的</a:t>
            </a:r>
            <a:r>
              <a:rPr lang="zh-CN" altLang="en-US" sz="4400" dirty="0">
                <a:latin typeface="+mn-ea"/>
                <a:ea typeface="+mn-ea"/>
              </a:rPr>
              <a:t>成果总结</a:t>
            </a:r>
            <a:r>
              <a:rPr lang="zh-CN" altLang="en-US" sz="4400" dirty="0">
                <a:solidFill>
                  <a:schemeClr val="bg1"/>
                </a:solidFill>
                <a:latin typeface="+mn-ea"/>
                <a:ea typeface="+mn-ea"/>
              </a:rPr>
              <a:t>和</a:t>
            </a:r>
            <a:r>
              <a:rPr lang="zh-CN" altLang="en-US" sz="4400" dirty="0">
                <a:latin typeface="+mn-ea"/>
                <a:ea typeface="+mn-ea"/>
              </a:rPr>
              <a:t>荣誉</a:t>
            </a:r>
            <a:r>
              <a:rPr lang="en-US" altLang="zh-CN" sz="4400" dirty="0">
                <a:latin typeface="+mn-ea"/>
                <a:ea typeface="+mn-ea"/>
              </a:rPr>
              <a:t>/</a:t>
            </a:r>
            <a:r>
              <a:rPr lang="zh-CN" altLang="en-US" sz="4400" dirty="0">
                <a:latin typeface="+mn-ea"/>
                <a:ea typeface="+mn-ea"/>
              </a:rPr>
              <a:t>致谢？</a:t>
            </a:r>
          </a:p>
        </p:txBody>
      </p:sp>
      <p:sp>
        <p:nvSpPr>
          <p:cNvPr id="5" name="灯片编号占位符 4">
            <a:extLst>
              <a:ext uri="{FF2B5EF4-FFF2-40B4-BE49-F238E27FC236}">
                <a16:creationId xmlns:a16="http://schemas.microsoft.com/office/drawing/2014/main" id="{10CDBD06-673B-489B-8EA1-377CE67E3B16}"/>
              </a:ext>
            </a:extLst>
          </p:cNvPr>
          <p:cNvSpPr>
            <a:spLocks noGrp="1"/>
          </p:cNvSpPr>
          <p:nvPr>
            <p:ph type="sldNum" sz="quarter" idx="4294967295"/>
          </p:nvPr>
        </p:nvSpPr>
        <p:spPr>
          <a:xfrm>
            <a:off x="8610600" y="6115282"/>
            <a:ext cx="2743200" cy="365125"/>
          </a:xfrm>
        </p:spPr>
        <p:txBody>
          <a:bodyPr/>
          <a:lstStyle/>
          <a:p>
            <a:fld id="{2C0D96DA-5814-45EE-BD16-09979B75EE27}" type="slidenum">
              <a:rPr lang="zh-CN" altLang="en-US" smtClean="0"/>
              <a:t>7</a:t>
            </a:fld>
            <a:endParaRPr lang="zh-CN" altLang="en-US"/>
          </a:p>
        </p:txBody>
      </p:sp>
      <p:sp>
        <p:nvSpPr>
          <p:cNvPr id="6" name="标题 1">
            <a:extLst>
              <a:ext uri="{FF2B5EF4-FFF2-40B4-BE49-F238E27FC236}">
                <a16:creationId xmlns:a16="http://schemas.microsoft.com/office/drawing/2014/main" id="{B940EFA3-3984-184A-2899-60E6E7698CB8}"/>
              </a:ext>
            </a:extLst>
          </p:cNvPr>
          <p:cNvSpPr txBox="1">
            <a:spLocks/>
          </p:cNvSpPr>
          <p:nvPr/>
        </p:nvSpPr>
        <p:spPr>
          <a:xfrm>
            <a:off x="58190" y="4064925"/>
            <a:ext cx="12133810" cy="24154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a:lstStyle>
          <a:p>
            <a:pPr marL="857250" indent="-857250">
              <a:buFont typeface="Arial" panose="020B0604020202020204" pitchFamily="34" charset="0"/>
              <a:buChar char="•"/>
            </a:pPr>
            <a:r>
              <a:rPr lang="zh-CN" altLang="en-US" sz="3600" dirty="0">
                <a:solidFill>
                  <a:schemeClr val="bg1"/>
                </a:solidFill>
              </a:rPr>
              <a:t>考虑向积极参与的嘉宾</a:t>
            </a:r>
            <a:r>
              <a:rPr lang="zh-CN" altLang="en-US" sz="3200" dirty="0">
                <a:solidFill>
                  <a:schemeClr val="bg1"/>
                </a:solidFill>
              </a:rPr>
              <a:t>（或所代表单位）</a:t>
            </a:r>
            <a:r>
              <a:rPr lang="zh-CN" altLang="en-US" sz="4400" dirty="0"/>
              <a:t>公开致谢</a:t>
            </a:r>
            <a:r>
              <a:rPr lang="zh-CN" altLang="en-US" sz="3600" dirty="0">
                <a:solidFill>
                  <a:schemeClr val="bg1"/>
                </a:solidFill>
              </a:rPr>
              <a:t>，</a:t>
            </a:r>
            <a:r>
              <a:rPr lang="zh-CN" altLang="en-US" sz="4000" dirty="0"/>
              <a:t>内部共享成果</a:t>
            </a:r>
            <a:r>
              <a:rPr lang="zh-CN" altLang="en-US" sz="3600" dirty="0">
                <a:solidFill>
                  <a:schemeClr val="bg1"/>
                </a:solidFill>
              </a:rPr>
              <a:t>或</a:t>
            </a:r>
            <a:r>
              <a:rPr lang="zh-CN" altLang="en-US" sz="4000" dirty="0"/>
              <a:t>公开发布成果</a:t>
            </a:r>
            <a:r>
              <a:rPr lang="zh-CN" altLang="en-US" sz="3200" dirty="0">
                <a:solidFill>
                  <a:schemeClr val="bg1"/>
                </a:solidFill>
              </a:rPr>
              <a:t>（事先取得嘉宾的授权后），</a:t>
            </a:r>
            <a:r>
              <a:rPr lang="zh-CN" altLang="en-US" sz="3600" dirty="0">
                <a:solidFill>
                  <a:schemeClr val="bg1"/>
                </a:solidFill>
              </a:rPr>
              <a:t>给予嘉宾</a:t>
            </a:r>
            <a:r>
              <a:rPr lang="zh-CN" altLang="en-US" sz="4000" dirty="0"/>
              <a:t>荣誉证书</a:t>
            </a:r>
            <a:r>
              <a:rPr lang="en-US" altLang="zh-CN" sz="4000" dirty="0"/>
              <a:t>/</a:t>
            </a:r>
            <a:r>
              <a:rPr lang="zh-CN" altLang="en-US" sz="4000" dirty="0"/>
              <a:t>奖状</a:t>
            </a:r>
            <a:r>
              <a:rPr lang="zh-CN" altLang="en-US" sz="3600" dirty="0">
                <a:solidFill>
                  <a:schemeClr val="bg1"/>
                </a:solidFill>
              </a:rPr>
              <a:t>等</a:t>
            </a:r>
            <a:r>
              <a:rPr lang="zh-CN" altLang="en-US" sz="3200" dirty="0">
                <a:solidFill>
                  <a:schemeClr val="bg1"/>
                </a:solidFill>
              </a:rPr>
              <a:t>（在不违反</a:t>
            </a:r>
            <a:r>
              <a:rPr lang="en-US" altLang="zh-CN" sz="3200" dirty="0">
                <a:solidFill>
                  <a:schemeClr val="bg1"/>
                </a:solidFill>
              </a:rPr>
              <a:t>2022</a:t>
            </a:r>
            <a:r>
              <a:rPr lang="zh-CN" altLang="en-US" sz="3200" dirty="0">
                <a:solidFill>
                  <a:schemeClr val="bg1"/>
                </a:solidFill>
              </a:rPr>
              <a:t>年</a:t>
            </a:r>
            <a:r>
              <a:rPr lang="en-US" altLang="zh-CN" sz="3200" dirty="0">
                <a:solidFill>
                  <a:schemeClr val="bg1"/>
                </a:solidFill>
              </a:rPr>
              <a:t>4</a:t>
            </a:r>
            <a:r>
              <a:rPr lang="zh-CN" altLang="en-US" sz="3200" dirty="0">
                <a:solidFill>
                  <a:schemeClr val="bg1"/>
                </a:solidFill>
              </a:rPr>
              <a:t>月</a:t>
            </a:r>
            <a:r>
              <a:rPr lang="en-US" altLang="zh-CN" sz="3200" dirty="0">
                <a:solidFill>
                  <a:schemeClr val="bg1"/>
                </a:solidFill>
              </a:rPr>
              <a:t>16</a:t>
            </a:r>
            <a:r>
              <a:rPr lang="zh-CN" altLang="en-US" sz="3200" dirty="0">
                <a:solidFill>
                  <a:schemeClr val="bg1"/>
                </a:solidFill>
              </a:rPr>
              <a:t>日施行的</a:t>
            </a:r>
            <a:r>
              <a:rPr lang="en-US" altLang="zh-CN" sz="3200" dirty="0">
                <a:solidFill>
                  <a:schemeClr val="bg1"/>
                </a:solidFill>
              </a:rPr>
              <a:t>《</a:t>
            </a:r>
            <a:r>
              <a:rPr lang="zh-CN" altLang="en-US" sz="3200" dirty="0">
                <a:solidFill>
                  <a:schemeClr val="bg1"/>
                </a:solidFill>
              </a:rPr>
              <a:t>社会组织评比达标表彰活动管理办法</a:t>
            </a:r>
            <a:r>
              <a:rPr lang="en-US" altLang="zh-CN" sz="3200" dirty="0">
                <a:solidFill>
                  <a:schemeClr val="bg1"/>
                </a:solidFill>
              </a:rPr>
              <a:t>》</a:t>
            </a:r>
            <a:r>
              <a:rPr lang="zh-CN" altLang="en-US" sz="3200" dirty="0">
                <a:solidFill>
                  <a:schemeClr val="bg1"/>
                </a:solidFill>
              </a:rPr>
              <a:t>的前提下）。</a:t>
            </a:r>
            <a:endParaRPr lang="en-US" altLang="zh-CN" sz="3200" dirty="0">
              <a:solidFill>
                <a:schemeClr val="bg1"/>
              </a:solidFill>
            </a:endParaRPr>
          </a:p>
        </p:txBody>
      </p:sp>
      <p:sp>
        <p:nvSpPr>
          <p:cNvPr id="7" name="标题 1">
            <a:extLst>
              <a:ext uri="{FF2B5EF4-FFF2-40B4-BE49-F238E27FC236}">
                <a16:creationId xmlns:a16="http://schemas.microsoft.com/office/drawing/2014/main" id="{98681676-E39E-C11B-7386-7B6E84CF1A17}"/>
              </a:ext>
            </a:extLst>
          </p:cNvPr>
          <p:cNvSpPr txBox="1">
            <a:spLocks/>
          </p:cNvSpPr>
          <p:nvPr/>
        </p:nvSpPr>
        <p:spPr>
          <a:xfrm>
            <a:off x="58190" y="801178"/>
            <a:ext cx="12028515" cy="170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a:lstStyle>
          <a:p>
            <a:pPr marL="857250" indent="-857250">
              <a:buFont typeface="Arial" panose="020B0604020202020204" pitchFamily="34" charset="0"/>
              <a:buChar char="•"/>
            </a:pPr>
            <a:r>
              <a:rPr lang="zh-CN" altLang="en-US" sz="3600" dirty="0">
                <a:solidFill>
                  <a:schemeClr val="bg1"/>
                </a:solidFill>
              </a:rPr>
              <a:t>考虑通过小组</a:t>
            </a:r>
            <a:r>
              <a:rPr lang="zh-CN" altLang="en-US" sz="4400" dirty="0"/>
              <a:t>邮件列表（</a:t>
            </a:r>
            <a:r>
              <a:rPr lang="en-US" altLang="zh-CN" sz="4400" dirty="0"/>
              <a:t>mailing list</a:t>
            </a:r>
            <a:r>
              <a:rPr lang="zh-CN" altLang="en-US" sz="4400" dirty="0"/>
              <a:t>）</a:t>
            </a:r>
            <a:r>
              <a:rPr lang="zh-CN" altLang="en-US" sz="3600" dirty="0">
                <a:solidFill>
                  <a:schemeClr val="bg1"/>
                </a:solidFill>
              </a:rPr>
              <a:t>收集书面成果、汇总，</a:t>
            </a:r>
            <a:r>
              <a:rPr lang="en-US" altLang="zh-CN" sz="2400" dirty="0">
                <a:solidFill>
                  <a:schemeClr val="bg1"/>
                </a:solidFill>
                <a:hlinkClick r:id="rId2">
                  <a:extLst>
                    <a:ext uri="{A12FA001-AC4F-418D-AE19-62706E023703}">
                      <ahyp:hlinkClr xmlns:ahyp="http://schemas.microsoft.com/office/drawing/2018/hyperlinkcolor" val="tx"/>
                    </a:ext>
                  </a:extLst>
                </a:hlinkClick>
              </a:rPr>
              <a:t>salon-legal@openatom.io</a:t>
            </a:r>
            <a:endParaRPr lang="zh-CN" altLang="en-US" sz="3600" dirty="0">
              <a:solidFill>
                <a:schemeClr val="bg1"/>
              </a:solidFill>
            </a:endParaRPr>
          </a:p>
        </p:txBody>
      </p:sp>
    </p:spTree>
    <p:extLst>
      <p:ext uri="{BB962C8B-B14F-4D97-AF65-F5344CB8AC3E}">
        <p14:creationId xmlns:p14="http://schemas.microsoft.com/office/powerpoint/2010/main" val="456542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7419C-30BA-49F3-8B7B-5FB85599926B}"/>
              </a:ext>
            </a:extLst>
          </p:cNvPr>
          <p:cNvSpPr>
            <a:spLocks noGrp="1"/>
          </p:cNvSpPr>
          <p:nvPr>
            <p:ph type="ctrTitle" idx="4294967295"/>
          </p:nvPr>
        </p:nvSpPr>
        <p:spPr>
          <a:xfrm>
            <a:off x="29095" y="2234681"/>
            <a:ext cx="12133810" cy="1903615"/>
          </a:xfrm>
        </p:spPr>
        <p:txBody>
          <a:bodyPr/>
          <a:lstStyle/>
          <a:p>
            <a:pPr marL="857250" indent="-857250">
              <a:buFont typeface="Arial" panose="020B0604020202020204" pitchFamily="34" charset="0"/>
              <a:buChar char="•"/>
            </a:pPr>
            <a:r>
              <a:rPr lang="zh-CN" altLang="en-US" sz="3600" dirty="0">
                <a:solidFill>
                  <a:schemeClr val="bg1"/>
                </a:solidFill>
              </a:rPr>
              <a:t>后期考虑对外</a:t>
            </a:r>
            <a:r>
              <a:rPr lang="zh-CN" altLang="en-US" sz="4400" dirty="0"/>
              <a:t>宣传</a:t>
            </a:r>
            <a:r>
              <a:rPr lang="zh-CN" altLang="en-US" sz="3600" dirty="0">
                <a:solidFill>
                  <a:schemeClr val="bg1"/>
                </a:solidFill>
              </a:rPr>
              <a:t>邀请：</a:t>
            </a:r>
            <a:br>
              <a:rPr lang="en-US" altLang="zh-CN" sz="3600" dirty="0">
                <a:solidFill>
                  <a:schemeClr val="bg1"/>
                </a:solidFill>
              </a:rPr>
            </a:br>
            <a:r>
              <a:rPr lang="zh-CN" altLang="en-US" sz="3600" dirty="0">
                <a:solidFill>
                  <a:schemeClr val="bg1"/>
                </a:solidFill>
              </a:rPr>
              <a:t>基金会官网（考虑法务专栏放置对应信息）、官方微信公众号、</a:t>
            </a:r>
            <a:r>
              <a:rPr lang="en-US" altLang="zh-CN" sz="3600" dirty="0" err="1">
                <a:solidFill>
                  <a:schemeClr val="bg1"/>
                </a:solidFill>
              </a:rPr>
              <a:t>Gitee</a:t>
            </a:r>
            <a:r>
              <a:rPr lang="zh-CN" altLang="en-US" sz="3600" dirty="0">
                <a:solidFill>
                  <a:schemeClr val="bg1"/>
                </a:solidFill>
              </a:rPr>
              <a:t>、</a:t>
            </a:r>
            <a:r>
              <a:rPr lang="en-US" altLang="zh-CN" sz="3600" dirty="0">
                <a:solidFill>
                  <a:schemeClr val="bg1"/>
                </a:solidFill>
              </a:rPr>
              <a:t>GitHub</a:t>
            </a:r>
            <a:r>
              <a:rPr lang="zh-CN" altLang="en-US" sz="3600" dirty="0">
                <a:solidFill>
                  <a:schemeClr val="bg1"/>
                </a:solidFill>
              </a:rPr>
              <a:t>等平台。</a:t>
            </a:r>
          </a:p>
        </p:txBody>
      </p:sp>
      <p:sp>
        <p:nvSpPr>
          <p:cNvPr id="3" name="副标题 2">
            <a:extLst>
              <a:ext uri="{FF2B5EF4-FFF2-40B4-BE49-F238E27FC236}">
                <a16:creationId xmlns:a16="http://schemas.microsoft.com/office/drawing/2014/main" id="{84269D6C-7F97-4178-85E7-19E9C0B50CDC}"/>
              </a:ext>
            </a:extLst>
          </p:cNvPr>
          <p:cNvSpPr>
            <a:spLocks noGrp="1"/>
          </p:cNvSpPr>
          <p:nvPr>
            <p:ph type="subTitle" idx="1"/>
          </p:nvPr>
        </p:nvSpPr>
        <p:spPr>
          <a:xfrm>
            <a:off x="1548245" y="200510"/>
            <a:ext cx="9144000" cy="902313"/>
          </a:xfrm>
        </p:spPr>
        <p:txBody>
          <a:bodyPr>
            <a:normAutofit/>
          </a:bodyPr>
          <a:lstStyle/>
          <a:p>
            <a:r>
              <a:rPr lang="zh-CN" altLang="en-US" sz="4400" dirty="0">
                <a:solidFill>
                  <a:schemeClr val="bg1"/>
                </a:solidFill>
                <a:latin typeface="+mn-ea"/>
                <a:ea typeface="+mn-ea"/>
              </a:rPr>
              <a:t>沙龙的</a:t>
            </a:r>
            <a:r>
              <a:rPr lang="zh-CN" altLang="en-US" sz="4400" dirty="0">
                <a:latin typeface="+mn-ea"/>
              </a:rPr>
              <a:t>会前邀请</a:t>
            </a:r>
            <a:r>
              <a:rPr lang="zh-CN" altLang="en-US" sz="4400" dirty="0">
                <a:solidFill>
                  <a:schemeClr val="bg1"/>
                </a:solidFill>
                <a:latin typeface="+mn-ea"/>
                <a:ea typeface="+mn-ea"/>
              </a:rPr>
              <a:t>和</a:t>
            </a:r>
            <a:r>
              <a:rPr lang="zh-CN" altLang="en-US" sz="4400" dirty="0">
                <a:latin typeface="+mn-ea"/>
                <a:ea typeface="+mn-ea"/>
              </a:rPr>
              <a:t>会后宣发</a:t>
            </a:r>
            <a:r>
              <a:rPr lang="zh-CN" altLang="en-US" sz="4400" dirty="0">
                <a:solidFill>
                  <a:schemeClr val="bg1"/>
                </a:solidFill>
                <a:latin typeface="+mn-ea"/>
                <a:ea typeface="+mn-ea"/>
              </a:rPr>
              <a:t>？</a:t>
            </a:r>
          </a:p>
        </p:txBody>
      </p:sp>
      <p:sp>
        <p:nvSpPr>
          <p:cNvPr id="5" name="灯片编号占位符 4">
            <a:extLst>
              <a:ext uri="{FF2B5EF4-FFF2-40B4-BE49-F238E27FC236}">
                <a16:creationId xmlns:a16="http://schemas.microsoft.com/office/drawing/2014/main" id="{10CDBD06-673B-489B-8EA1-377CE67E3B16}"/>
              </a:ext>
            </a:extLst>
          </p:cNvPr>
          <p:cNvSpPr>
            <a:spLocks noGrp="1"/>
          </p:cNvSpPr>
          <p:nvPr>
            <p:ph type="sldNum" sz="quarter" idx="4294967295"/>
          </p:nvPr>
        </p:nvSpPr>
        <p:spPr>
          <a:xfrm>
            <a:off x="8610600" y="6115282"/>
            <a:ext cx="2743200" cy="365125"/>
          </a:xfrm>
        </p:spPr>
        <p:txBody>
          <a:bodyPr/>
          <a:lstStyle/>
          <a:p>
            <a:fld id="{2C0D96DA-5814-45EE-BD16-09979B75EE27}" type="slidenum">
              <a:rPr lang="zh-CN" altLang="en-US" smtClean="0"/>
              <a:t>8</a:t>
            </a:fld>
            <a:endParaRPr lang="zh-CN" altLang="en-US"/>
          </a:p>
        </p:txBody>
      </p:sp>
      <p:sp>
        <p:nvSpPr>
          <p:cNvPr id="6" name="标题 1">
            <a:extLst>
              <a:ext uri="{FF2B5EF4-FFF2-40B4-BE49-F238E27FC236}">
                <a16:creationId xmlns:a16="http://schemas.microsoft.com/office/drawing/2014/main" id="{B940EFA3-3984-184A-2899-60E6E7698CB8}"/>
              </a:ext>
            </a:extLst>
          </p:cNvPr>
          <p:cNvSpPr txBox="1">
            <a:spLocks/>
          </p:cNvSpPr>
          <p:nvPr/>
        </p:nvSpPr>
        <p:spPr>
          <a:xfrm>
            <a:off x="58190" y="4064925"/>
            <a:ext cx="12133810" cy="24154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a:lstStyle>
          <a:p>
            <a:pPr marL="857250" indent="-857250">
              <a:buFont typeface="Arial" panose="020B0604020202020204" pitchFamily="34" charset="0"/>
              <a:buChar char="•"/>
            </a:pPr>
            <a:r>
              <a:rPr lang="zh-CN" altLang="en-US" sz="3600" dirty="0">
                <a:solidFill>
                  <a:schemeClr val="bg1"/>
                </a:solidFill>
              </a:rPr>
              <a:t>沙龙</a:t>
            </a:r>
            <a:r>
              <a:rPr lang="zh-CN" altLang="en-US" sz="4400" dirty="0"/>
              <a:t>会后宣发</a:t>
            </a:r>
            <a:r>
              <a:rPr lang="zh-CN" altLang="en-US" sz="3600" dirty="0">
                <a:solidFill>
                  <a:schemeClr val="bg1"/>
                </a:solidFill>
              </a:rPr>
              <a:t>：考虑由基金会法务与知识产权部每次沙龙后一周内收集整理沙龙内容，并由基金会品牌推广部在基金会官网、官方微信公众号、</a:t>
            </a:r>
            <a:r>
              <a:rPr lang="en-US" altLang="zh-CN" sz="3600" dirty="0" err="1">
                <a:solidFill>
                  <a:schemeClr val="bg1"/>
                </a:solidFill>
              </a:rPr>
              <a:t>Gitee</a:t>
            </a:r>
            <a:r>
              <a:rPr lang="zh-CN" altLang="en-US" sz="3600" dirty="0">
                <a:solidFill>
                  <a:schemeClr val="bg1"/>
                </a:solidFill>
              </a:rPr>
              <a:t>、</a:t>
            </a:r>
            <a:r>
              <a:rPr lang="en-US" altLang="zh-CN" sz="3600" dirty="0">
                <a:solidFill>
                  <a:schemeClr val="bg1"/>
                </a:solidFill>
              </a:rPr>
              <a:t>GitHub </a:t>
            </a:r>
            <a:r>
              <a:rPr lang="zh-CN" altLang="en-US" sz="3600" dirty="0">
                <a:solidFill>
                  <a:schemeClr val="bg1"/>
                </a:solidFill>
              </a:rPr>
              <a:t>等宣发</a:t>
            </a:r>
            <a:r>
              <a:rPr lang="zh-CN" altLang="en-US" sz="3200" dirty="0">
                <a:solidFill>
                  <a:schemeClr val="bg1"/>
                </a:solidFill>
              </a:rPr>
              <a:t>。</a:t>
            </a:r>
            <a:endParaRPr lang="en-US" altLang="zh-CN" sz="3200" dirty="0">
              <a:solidFill>
                <a:schemeClr val="bg1"/>
              </a:solidFill>
            </a:endParaRPr>
          </a:p>
        </p:txBody>
      </p:sp>
      <p:sp>
        <p:nvSpPr>
          <p:cNvPr id="7" name="标题 1">
            <a:extLst>
              <a:ext uri="{FF2B5EF4-FFF2-40B4-BE49-F238E27FC236}">
                <a16:creationId xmlns:a16="http://schemas.microsoft.com/office/drawing/2014/main" id="{98681676-E39E-C11B-7386-7B6E84CF1A17}"/>
              </a:ext>
            </a:extLst>
          </p:cNvPr>
          <p:cNvSpPr txBox="1">
            <a:spLocks/>
          </p:cNvSpPr>
          <p:nvPr/>
        </p:nvSpPr>
        <p:spPr>
          <a:xfrm>
            <a:off x="58190" y="801178"/>
            <a:ext cx="12028515" cy="170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8800" b="1" kern="1200">
                <a:solidFill>
                  <a:srgbClr val="FFFF00"/>
                </a:solidFill>
                <a:effectLst>
                  <a:outerShdw blurRad="38100" dist="38100" dir="2700000" algn="tl">
                    <a:srgbClr val="000000">
                      <a:alpha val="43137"/>
                    </a:srgbClr>
                  </a:outerShdw>
                </a:effectLst>
                <a:latin typeface="+mj-lt"/>
                <a:ea typeface="+mj-ea"/>
                <a:cs typeface="+mj-cs"/>
              </a:defRPr>
            </a:lvl1pPr>
          </a:lstStyle>
          <a:p>
            <a:pPr marL="857250" indent="-857250">
              <a:buFont typeface="Arial" panose="020B0604020202020204" pitchFamily="34" charset="0"/>
              <a:buChar char="•"/>
            </a:pPr>
            <a:r>
              <a:rPr lang="zh-CN" altLang="en-US" sz="3600" dirty="0">
                <a:solidFill>
                  <a:schemeClr val="bg1"/>
                </a:solidFill>
              </a:rPr>
              <a:t>考虑通过小组</a:t>
            </a:r>
            <a:r>
              <a:rPr lang="zh-CN" altLang="en-US" sz="4400" dirty="0"/>
              <a:t>邮件列表（</a:t>
            </a:r>
            <a:r>
              <a:rPr lang="en-US" altLang="zh-CN" sz="4400" dirty="0"/>
              <a:t>mailing list</a:t>
            </a:r>
            <a:r>
              <a:rPr lang="zh-CN" altLang="en-US" sz="4400" dirty="0"/>
              <a:t>）</a:t>
            </a:r>
            <a:r>
              <a:rPr lang="en-US" altLang="zh-CN" sz="2400" dirty="0">
                <a:solidFill>
                  <a:schemeClr val="bg1"/>
                </a:solidFill>
                <a:hlinkClick r:id="rId2">
                  <a:extLst>
                    <a:ext uri="{A12FA001-AC4F-418D-AE19-62706E023703}">
                      <ahyp:hlinkClr xmlns:ahyp="http://schemas.microsoft.com/office/drawing/2018/hyperlinkcolor" val="tx"/>
                    </a:ext>
                  </a:extLst>
                </a:hlinkClick>
              </a:rPr>
              <a:t>salon-legal@openatom.io</a:t>
            </a:r>
            <a:r>
              <a:rPr lang="zh-CN" altLang="en-US" sz="3600" dirty="0">
                <a:solidFill>
                  <a:schemeClr val="bg1"/>
                </a:solidFill>
              </a:rPr>
              <a:t>给现有嘉宾发送沙龙邀请函。</a:t>
            </a:r>
          </a:p>
        </p:txBody>
      </p:sp>
    </p:spTree>
    <p:extLst>
      <p:ext uri="{BB962C8B-B14F-4D97-AF65-F5344CB8AC3E}">
        <p14:creationId xmlns:p14="http://schemas.microsoft.com/office/powerpoint/2010/main" val="307807106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FDC3D2-E156-4373-A150-302555208338}"/>
              </a:ext>
            </a:extLst>
          </p:cNvPr>
          <p:cNvSpPr>
            <a:spLocks noGrp="1"/>
          </p:cNvSpPr>
          <p:nvPr>
            <p:ph type="ctrTitle" idx="4294967295"/>
          </p:nvPr>
        </p:nvSpPr>
        <p:spPr>
          <a:xfrm>
            <a:off x="615834" y="954617"/>
            <a:ext cx="10960332" cy="1107052"/>
          </a:xfrm>
        </p:spPr>
        <p:txBody>
          <a:bodyPr/>
          <a:lstStyle/>
          <a:p>
            <a:pPr algn="ctr">
              <a:lnSpc>
                <a:spcPct val="150000"/>
              </a:lnSpc>
            </a:pPr>
            <a:r>
              <a:rPr lang="zh-CN" altLang="en-US" sz="6000" dirty="0">
                <a:latin typeface="+mn-ea"/>
                <a:ea typeface="+mn-ea"/>
              </a:rPr>
              <a:t>谢谢</a:t>
            </a:r>
            <a:r>
              <a:rPr lang="en-US" altLang="zh-CN" sz="6000" dirty="0">
                <a:latin typeface="+mn-ea"/>
                <a:ea typeface="+mn-ea"/>
              </a:rPr>
              <a:t>! THANKS!</a:t>
            </a:r>
            <a:endParaRPr lang="zh-CN" altLang="en-US" sz="4800" dirty="0">
              <a:latin typeface="+mn-ea"/>
              <a:ea typeface="+mn-ea"/>
            </a:endParaRPr>
          </a:p>
        </p:txBody>
      </p:sp>
      <p:sp>
        <p:nvSpPr>
          <p:cNvPr id="9" name="灯片编号占位符 8">
            <a:extLst>
              <a:ext uri="{FF2B5EF4-FFF2-40B4-BE49-F238E27FC236}">
                <a16:creationId xmlns:a16="http://schemas.microsoft.com/office/drawing/2014/main" id="{BFBA9708-E4A9-415E-A28A-7D28C3D6792C}"/>
              </a:ext>
            </a:extLst>
          </p:cNvPr>
          <p:cNvSpPr>
            <a:spLocks noGrp="1"/>
          </p:cNvSpPr>
          <p:nvPr>
            <p:ph type="sldNum" sz="quarter" idx="4294967295"/>
          </p:nvPr>
        </p:nvSpPr>
        <p:spPr>
          <a:xfrm>
            <a:off x="8610600" y="6356350"/>
            <a:ext cx="2743200" cy="365125"/>
          </a:xfrm>
        </p:spPr>
        <p:txBody>
          <a:bodyPr/>
          <a:lstStyle/>
          <a:p>
            <a:fld id="{2C0D96DA-5814-45EE-BD16-09979B75EE27}" type="slidenum">
              <a:rPr lang="zh-CN" altLang="en-US" b="1" smtClean="0">
                <a:solidFill>
                  <a:schemeClr val="bg1"/>
                </a:solidFill>
              </a:rPr>
              <a:t>9</a:t>
            </a:fld>
            <a:endParaRPr lang="zh-CN" altLang="en-US" b="1" dirty="0">
              <a:solidFill>
                <a:schemeClr val="bg1"/>
              </a:solidFill>
            </a:endParaRPr>
          </a:p>
        </p:txBody>
      </p:sp>
      <p:grpSp>
        <p:nvGrpSpPr>
          <p:cNvPr id="6" name="组合 5">
            <a:extLst>
              <a:ext uri="{FF2B5EF4-FFF2-40B4-BE49-F238E27FC236}">
                <a16:creationId xmlns:a16="http://schemas.microsoft.com/office/drawing/2014/main" id="{99955200-2324-4A14-9E62-73DEE9C1B957}"/>
              </a:ext>
            </a:extLst>
          </p:cNvPr>
          <p:cNvGrpSpPr/>
          <p:nvPr/>
        </p:nvGrpSpPr>
        <p:grpSpPr>
          <a:xfrm>
            <a:off x="1889269" y="3316396"/>
            <a:ext cx="8637922" cy="925764"/>
            <a:chOff x="361950" y="1888660"/>
            <a:chExt cx="12112863" cy="1298188"/>
          </a:xfrm>
        </p:grpSpPr>
        <p:pic>
          <p:nvPicPr>
            <p:cNvPr id="8" name="图形 7">
              <a:extLst>
                <a:ext uri="{FF2B5EF4-FFF2-40B4-BE49-F238E27FC236}">
                  <a16:creationId xmlns:a16="http://schemas.microsoft.com/office/drawing/2014/main" id="{79926481-46CC-436F-82A4-A825CC6CE1F0}"/>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b="52830"/>
            <a:stretch>
              <a:fillRect/>
            </a:stretch>
          </p:blipFill>
          <p:spPr>
            <a:xfrm>
              <a:off x="361950" y="1988006"/>
              <a:ext cx="5791200" cy="1085394"/>
            </a:xfrm>
            <a:prstGeom prst="rect">
              <a:avLst/>
            </a:prstGeom>
          </p:spPr>
        </p:pic>
        <p:pic>
          <p:nvPicPr>
            <p:cNvPr id="10" name="图形 9">
              <a:extLst>
                <a:ext uri="{FF2B5EF4-FFF2-40B4-BE49-F238E27FC236}">
                  <a16:creationId xmlns:a16="http://schemas.microsoft.com/office/drawing/2014/main" id="{823C7FEA-958A-46CB-83B4-BEAA2DF82C3C}"/>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43583"/>
            <a:stretch>
              <a:fillRect/>
            </a:stretch>
          </p:blipFill>
          <p:spPr>
            <a:xfrm>
              <a:off x="6683613" y="1888660"/>
              <a:ext cx="5791200" cy="1298188"/>
            </a:xfrm>
            <a:prstGeom prst="rect">
              <a:avLst/>
            </a:prstGeom>
          </p:spPr>
        </p:pic>
      </p:grpSp>
      <p:grpSp>
        <p:nvGrpSpPr>
          <p:cNvPr id="11" name="组合 10">
            <a:extLst>
              <a:ext uri="{FF2B5EF4-FFF2-40B4-BE49-F238E27FC236}">
                <a16:creationId xmlns:a16="http://schemas.microsoft.com/office/drawing/2014/main" id="{2B13837B-4E39-4E7B-8B38-C25598B16821}"/>
              </a:ext>
            </a:extLst>
          </p:cNvPr>
          <p:cNvGrpSpPr/>
          <p:nvPr/>
        </p:nvGrpSpPr>
        <p:grpSpPr>
          <a:xfrm>
            <a:off x="4122421" y="4813500"/>
            <a:ext cx="3793333" cy="894896"/>
            <a:chOff x="600075" y="719267"/>
            <a:chExt cx="3793333" cy="894896"/>
          </a:xfrm>
        </p:grpSpPr>
        <p:pic>
          <p:nvPicPr>
            <p:cNvPr id="12" name="图形 11">
              <a:extLst>
                <a:ext uri="{FF2B5EF4-FFF2-40B4-BE49-F238E27FC236}">
                  <a16:creationId xmlns:a16="http://schemas.microsoft.com/office/drawing/2014/main" id="{294B3DE7-155E-452F-92C9-9F9310B8992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743530" y="883346"/>
              <a:ext cx="2649878" cy="566737"/>
            </a:xfrm>
            <a:prstGeom prst="rect">
              <a:avLst/>
            </a:prstGeom>
          </p:spPr>
        </p:pic>
        <p:pic>
          <p:nvPicPr>
            <p:cNvPr id="13" name="图形 12">
              <a:extLst>
                <a:ext uri="{FF2B5EF4-FFF2-40B4-BE49-F238E27FC236}">
                  <a16:creationId xmlns:a16="http://schemas.microsoft.com/office/drawing/2014/main" id="{F886E18A-6567-4FD8-BB03-693111CB7E8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00075" y="719267"/>
              <a:ext cx="894896" cy="894896"/>
            </a:xfrm>
            <a:prstGeom prst="rect">
              <a:avLst/>
            </a:prstGeom>
          </p:spPr>
        </p:pic>
      </p:grpSp>
    </p:spTree>
    <p:extLst>
      <p:ext uri="{BB962C8B-B14F-4D97-AF65-F5344CB8AC3E}">
        <p14:creationId xmlns:p14="http://schemas.microsoft.com/office/powerpoint/2010/main" val="2235376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after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682</TotalTime>
  <Words>682</Words>
  <Application>Microsoft Office PowerPoint</Application>
  <PresentationFormat>宽屏</PresentationFormat>
  <Paragraphs>36</Paragraphs>
  <Slides>9</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9</vt:i4>
      </vt:variant>
    </vt:vector>
  </HeadingPairs>
  <TitlesOfParts>
    <vt:vector size="14" baseType="lpstr">
      <vt:lpstr>等线</vt:lpstr>
      <vt:lpstr>等线 Light</vt:lpstr>
      <vt:lpstr>Arial</vt:lpstr>
      <vt:lpstr>Wingdings</vt:lpstr>
      <vt:lpstr>Office 主题​​</vt:lpstr>
      <vt:lpstr>“心寄源”开源法律沙龙筹备会 “心寄源，法同行” 开放原子开源基金会 法务与知识产权部 2022年05月27日下午2:00-3:30</vt:lpstr>
      <vt:lpstr>1. 20-30分钟头脑风暴： “心寄源”开源法律沙龙初步筹备计划  2. 约1小时专题讨论： 初步探讨基金会“源规律”开源系列课程大纲及共建意愿</vt:lpstr>
      <vt:lpstr>“开源”概念发端于国外，在我国起步相对较晚，国内开源领域人才相对较少，其中开源法律人才更是稀缺且散布于各企业、律所、机构。近年来国内开源事业日渐兴起，开源人才尤其是开源法律人才之间沟通交流的实际需求日益增长。</vt:lpstr>
      <vt:lpstr>“心寄源”开源法律沙龙旨在搭建一个开放透明、交流共享的平台， 诚邀来自全国各地乃至全球的企业开源法务，以及开源业务律师、开源界思想领袖、开发者等等开源界人才， 自由沟通、充分交流、分享经验教训、携手共同成长。</vt:lpstr>
      <vt:lpstr>尽量线下 每个月最后一个周五的下午</vt:lpstr>
      <vt:lpstr>圆桌讨论（3人以上）或专题演讲（时间控制在30分钟/人）或二者结合（尽量线下交流，每月一次）</vt:lpstr>
      <vt:lpstr>考虑录制短视频： 比如第一次会议可以每位嘉宾录制一句寄语视频（“心寄源，法同行”寄语），此后沙龙探讨一些结论性的内容也可以录成短视频进行宣传。</vt:lpstr>
      <vt:lpstr>后期考虑对外宣传邀请： 基金会官网（考虑法务专栏放置对应信息）、官方微信公众号、Gitee、GitHub等平台。</vt:lpstr>
      <vt:lpstr>谢谢! 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amytangyue@outlook.com</dc:creator>
  <cp:lastModifiedBy>amytangyue@outlook.com</cp:lastModifiedBy>
  <cp:revision>205</cp:revision>
  <cp:lastPrinted>2021-06-29T03:31:41Z</cp:lastPrinted>
  <dcterms:created xsi:type="dcterms:W3CDTF">2021-06-28T15:19:35Z</dcterms:created>
  <dcterms:modified xsi:type="dcterms:W3CDTF">2022-05-27T08:52:12Z</dcterms:modified>
</cp:coreProperties>
</file>