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fr-FR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497474A0-3D9A-47E4-9E91-0CDB3B28F1E0}" type="slidenum">
              <a:rPr lang="fr-FR" sz="1400" b="0" strike="noStrike" spc="-1">
                <a:latin typeface="Times New Roman"/>
              </a:rPr>
              <a:t>‹#›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vmexpress.org/wp-content/uploads/NVMe-NVM-Express-2.0a-2021.07.26-Ratified.pdf" TargetMode="External"/><Relationship Id="rId2" Type="http://schemas.openxmlformats.org/officeDocument/2006/relationships/hyperlink" Target="https://source.android.com/compatibility/android-cd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inuxfoundation.org/wp-content/uploads/lfcorp/files/CGL_5.0_Specification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.android.com/compatibility/android-cdd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vmexpress.org/wp-content/uploads/NVMe-NVM-Express-2.0a-2021.07.26-Ratified.pdf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17252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2000" b="0" strike="noStrike" spc="-1" dirty="0">
                <a:latin typeface="Arial"/>
              </a:rPr>
              <a:t>OpenHarmony Product Compatibility </a:t>
            </a:r>
            <a:r>
              <a:rPr lang="fr-FR" sz="2000" b="0" strike="noStrike" spc="-1" dirty="0" err="1">
                <a:latin typeface="Arial"/>
              </a:rPr>
              <a:t>Specification</a:t>
            </a:r>
            <a:r>
              <a:rPr lang="fr-FR" sz="2000" b="0" strike="noStrike" spc="-1" dirty="0">
                <a:latin typeface="Arial"/>
              </a:rPr>
              <a:t> </a:t>
            </a:r>
          </a:p>
          <a:p>
            <a:r>
              <a:rPr lang="fr-FR" sz="2000" spc="-1" dirty="0">
                <a:latin typeface="Arial"/>
              </a:rPr>
              <a:t>E</a:t>
            </a:r>
            <a:r>
              <a:rPr lang="en-US" altLang="zh-CN" sz="2000" spc="-1" dirty="0" err="1">
                <a:latin typeface="Arial"/>
              </a:rPr>
              <a:t>clipse</a:t>
            </a:r>
            <a:r>
              <a:rPr lang="en-US" altLang="zh-CN" sz="2000" spc="-1" dirty="0">
                <a:latin typeface="Arial"/>
              </a:rPr>
              <a:t> Oniro Team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Review</a:t>
            </a:r>
            <a:endParaRPr lang="fr-FR" sz="2000" b="0" strike="noStrike" spc="-1" dirty="0">
              <a:latin typeface="Arial"/>
            </a:endParaRPr>
          </a:p>
          <a:p>
            <a:endParaRPr lang="fr-FR" sz="1400" b="0" strike="noStrike" spc="-1" dirty="0">
              <a:latin typeface="Arial"/>
            </a:endParaRPr>
          </a:p>
          <a:p>
            <a:endParaRPr lang="fr-FR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4400" b="0" strike="noStrike" spc="-1" dirty="0">
                <a:latin typeface="Arial"/>
              </a:rPr>
              <a:t>What</a:t>
            </a:r>
            <a:r>
              <a:rPr lang="fr-FR" sz="4400" b="0" strike="noStrike" spc="-1" dirty="0">
                <a:latin typeface="Arial"/>
              </a:rPr>
              <a:t> </a:t>
            </a:r>
            <a:r>
              <a:rPr lang="fr-FR" sz="4400" b="0" strike="noStrike" spc="-1" dirty="0" err="1">
                <a:latin typeface="Arial"/>
              </a:rPr>
              <a:t>we</a:t>
            </a:r>
            <a:r>
              <a:rPr lang="fr-FR" sz="4400" b="0" strike="noStrike" spc="-1" dirty="0">
                <a:latin typeface="Arial"/>
              </a:rPr>
              <a:t> like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623780"/>
            <a:ext cx="8441880" cy="14547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latin typeface="Arial"/>
              </a:rPr>
              <a:t>The split on </a:t>
            </a:r>
            <a:r>
              <a:rPr lang="en-US" sz="2000" b="0" strike="noStrike" spc="-1" dirty="0">
                <a:latin typeface="Arial"/>
              </a:rPr>
              <a:t>different</a:t>
            </a:r>
            <a:r>
              <a:rPr lang="fr-FR" sz="2000" b="0" strike="noStrike" spc="-1" dirty="0">
                <a:latin typeface="Arial"/>
              </a:rPr>
              <a:t> hardware profiles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0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 err="1">
                <a:latin typeface="Arial"/>
              </a:rPr>
              <a:t>Definition</a:t>
            </a:r>
            <a:r>
              <a:rPr lang="fr-FR" sz="2000" b="0" strike="noStrike" spc="-1" dirty="0">
                <a:latin typeface="Arial"/>
              </a:rPr>
              <a:t> of per-</a:t>
            </a:r>
            <a:r>
              <a:rPr lang="fr-FR" sz="2000" b="0" strike="noStrike" spc="-1" dirty="0" err="1">
                <a:latin typeface="Arial"/>
              </a:rPr>
              <a:t>subject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properties</a:t>
            </a:r>
            <a:r>
              <a:rPr lang="fr-FR" sz="2000" b="0" strike="noStrike" spc="-1" dirty="0">
                <a:latin typeface="Arial"/>
              </a:rPr>
              <a:t> (like audio, networking...)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 err="1">
                <a:latin typeface="Arial"/>
              </a:rPr>
              <a:t>Remark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latin typeface="Arial"/>
              </a:rPr>
              <a:t>The </a:t>
            </a:r>
            <a:r>
              <a:rPr lang="fr-FR" sz="2000" b="0" strike="noStrike" spc="-1" dirty="0" err="1">
                <a:latin typeface="Arial"/>
              </a:rPr>
              <a:t>review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covers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only</a:t>
            </a:r>
            <a:r>
              <a:rPr lang="fr-FR" sz="2000" b="0" strike="noStrike" spc="-1" dirty="0">
                <a:latin typeface="Arial"/>
              </a:rPr>
              <a:t> the PCS document </a:t>
            </a:r>
            <a:r>
              <a:rPr lang="fr-FR" sz="2000" b="0" strike="noStrike" spc="-1" dirty="0" err="1">
                <a:latin typeface="Arial"/>
              </a:rPr>
              <a:t>itself</a:t>
            </a:r>
            <a:endParaRPr lang="fr-FR" sz="20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0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latin typeface="Arial"/>
              </a:rPr>
              <a:t>It </a:t>
            </a:r>
            <a:r>
              <a:rPr lang="fr-FR" sz="2000" b="0" strike="noStrike" spc="-1" dirty="0" err="1">
                <a:latin typeface="Arial"/>
              </a:rPr>
              <a:t>does</a:t>
            </a:r>
            <a:r>
              <a:rPr lang="fr-FR" sz="2000" b="0" strike="noStrike" spc="-1" dirty="0">
                <a:latin typeface="Arial"/>
              </a:rPr>
              <a:t> not </a:t>
            </a:r>
            <a:r>
              <a:rPr lang="fr-FR" sz="2000" b="0" strike="noStrike" spc="-1" dirty="0" err="1">
                <a:latin typeface="Arial"/>
              </a:rPr>
              <a:t>include</a:t>
            </a:r>
            <a:r>
              <a:rPr lang="fr-FR" sz="2000" b="0" strike="noStrike" spc="-1" dirty="0">
                <a:latin typeface="Arial"/>
              </a:rPr>
              <a:t> a </a:t>
            </a:r>
            <a:r>
              <a:rPr lang="fr-FR" sz="2000" b="0" strike="noStrike" spc="-1" dirty="0" err="1">
                <a:latin typeface="Arial"/>
              </a:rPr>
              <a:t>review</a:t>
            </a:r>
            <a:r>
              <a:rPr lang="fr-FR" sz="2000" b="0" strike="noStrike" spc="-1" dirty="0">
                <a:latin typeface="Arial"/>
              </a:rPr>
              <a:t> of the </a:t>
            </a:r>
          </a:p>
          <a:p>
            <a:pPr marL="908100" lvl="1" indent="-342900"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r-FR" b="0" strike="noStrike" spc="-1" dirty="0">
                <a:latin typeface="Arial"/>
              </a:rPr>
              <a:t>header file</a:t>
            </a:r>
            <a:endParaRPr lang="fr-FR" spc="-1" dirty="0">
              <a:latin typeface="Arial"/>
            </a:endParaRPr>
          </a:p>
          <a:p>
            <a:pPr marL="908100" lvl="1" indent="-342900"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r-FR" b="0" strike="noStrike" spc="-1" dirty="0">
                <a:latin typeface="Arial"/>
              </a:rPr>
              <a:t>JS classes</a:t>
            </a:r>
            <a:endParaRPr lang="fr-FR" spc="-1" dirty="0">
              <a:latin typeface="Arial"/>
            </a:endParaRPr>
          </a:p>
          <a:p>
            <a:pPr marL="908100" lvl="1" indent="-342900"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r>
              <a:rPr lang="fr-FR" b="0" strike="noStrike" spc="-1" dirty="0" err="1">
                <a:latin typeface="Arial"/>
              </a:rPr>
              <a:t>external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sub-specifications</a:t>
            </a:r>
            <a:endParaRPr lang="fr-FR" b="0" strike="noStrike" spc="-1" dirty="0">
              <a:latin typeface="Arial"/>
            </a:endParaRPr>
          </a:p>
          <a:p>
            <a:pPr marL="908100" lvl="1" indent="-342900">
              <a:buClr>
                <a:srgbClr val="000000"/>
              </a:buClr>
              <a:buSzPct val="45000"/>
              <a:buFont typeface="Courier New" panose="02070309020205020404" pitchFamily="49" charset="0"/>
              <a:buChar char="o"/>
            </a:pPr>
            <a:endParaRPr lang="fr-FR" sz="2000" b="0" strike="noStrike" spc="-1" dirty="0"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latin typeface="Arial"/>
              </a:rPr>
              <a:t>For </a:t>
            </a:r>
            <a:r>
              <a:rPr lang="fr-FR" sz="2000" b="0" strike="noStrike" spc="-1" dirty="0" err="1">
                <a:latin typeface="Arial"/>
              </a:rPr>
              <a:t>that</a:t>
            </a:r>
            <a:r>
              <a:rPr lang="fr-FR" sz="2000" b="0" strike="noStrike" spc="-1" dirty="0">
                <a:latin typeface="Arial"/>
              </a:rPr>
              <a:t> part of the </a:t>
            </a:r>
            <a:r>
              <a:rPr lang="fr-FR" sz="2000" b="0" strike="noStrike" spc="-1" dirty="0" err="1">
                <a:latin typeface="Arial"/>
              </a:rPr>
              <a:t>review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we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need</a:t>
            </a:r>
            <a:r>
              <a:rPr lang="fr-FR" sz="2000" b="0" strike="noStrike" spc="-1" dirty="0">
                <a:latin typeface="Arial"/>
              </a:rPr>
              <a:t> a </a:t>
            </a:r>
            <a:r>
              <a:rPr lang="fr-FR" sz="2000" b="0" strike="noStrike" spc="-1" dirty="0" err="1">
                <a:latin typeface="Arial"/>
              </a:rPr>
              <a:t>clear</a:t>
            </a:r>
            <a:r>
              <a:rPr lang="fr-FR" sz="2000" b="0" strike="noStrike" spc="-1" dirty="0">
                <a:latin typeface="Arial"/>
              </a:rPr>
              <a:t> </a:t>
            </a:r>
            <a:r>
              <a:rPr lang="fr-FR" sz="2000" b="0" strike="noStrike" spc="-1" dirty="0" err="1">
                <a:latin typeface="Arial"/>
              </a:rPr>
              <a:t>definition</a:t>
            </a:r>
            <a:r>
              <a:rPr lang="fr-FR" sz="2000" b="0" strike="noStrike" spc="-1" dirty="0">
                <a:latin typeface="Arial"/>
              </a:rPr>
              <a:t> of the </a:t>
            </a:r>
            <a:r>
              <a:rPr lang="fr-FR" sz="2000" b="0" strike="noStrike" spc="-1" dirty="0" err="1">
                <a:latin typeface="Arial"/>
              </a:rPr>
              <a:t>included</a:t>
            </a:r>
            <a:r>
              <a:rPr lang="fr-FR" sz="2000" b="0" strike="noStrike" spc="-1" dirty="0">
                <a:latin typeface="Arial"/>
              </a:rPr>
              <a:t> document </a:t>
            </a:r>
            <a:r>
              <a:rPr lang="fr-FR" sz="2000" b="0" strike="noStrike" spc="-1" dirty="0" err="1">
                <a:latin typeface="Arial"/>
              </a:rPr>
              <a:t>list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Editorial suggestions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277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 err="1">
                <a:latin typeface="Arial"/>
                <a:ea typeface="Noto Sans CJK SC"/>
              </a:rPr>
              <a:t>Include</a:t>
            </a:r>
            <a:r>
              <a:rPr lang="fr-FR" sz="1200" b="0" strike="noStrike" spc="-1" dirty="0">
                <a:latin typeface="Arial"/>
                <a:ea typeface="Noto Sans CJK SC"/>
              </a:rPr>
              <a:t> all </a:t>
            </a:r>
            <a:r>
              <a:rPr lang="fr-FR" sz="1200" b="0" strike="noStrike" spc="-1" dirty="0" err="1">
                <a:latin typeface="Arial"/>
                <a:ea typeface="Noto Sans CJK SC"/>
              </a:rPr>
              <a:t>subspecification</a:t>
            </a:r>
            <a:r>
              <a:rPr lang="fr-FR" sz="1200" b="0" strike="noStrike" spc="-1" dirty="0">
                <a:latin typeface="Arial"/>
                <a:ea typeface="Noto Sans CJK SC"/>
              </a:rPr>
              <a:t> </a:t>
            </a:r>
            <a:r>
              <a:rPr lang="fr-FR" sz="1200" b="0" strike="noStrike" spc="-1" dirty="0" err="1">
                <a:latin typeface="Arial"/>
                <a:ea typeface="Noto Sans CJK SC"/>
              </a:rPr>
              <a:t>from</a:t>
            </a:r>
            <a:r>
              <a:rPr lang="fr-FR" sz="1200" b="0" strike="noStrike" spc="-1" dirty="0">
                <a:latin typeface="Arial"/>
                <a:ea typeface="Noto Sans CJK SC"/>
              </a:rPr>
              <a:t> in the source code documentation </a:t>
            </a:r>
            <a:r>
              <a:rPr lang="fr-FR" sz="1200" b="0" strike="noStrike" spc="-1" dirty="0" err="1">
                <a:latin typeface="Arial"/>
                <a:ea typeface="Noto Sans CJK SC"/>
              </a:rPr>
              <a:t>into</a:t>
            </a:r>
            <a:r>
              <a:rPr lang="fr-FR" sz="1200" b="0" strike="noStrike" spc="-1" dirty="0">
                <a:latin typeface="Arial"/>
                <a:ea typeface="Noto Sans CJK SC"/>
              </a:rPr>
              <a:t> the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specification</a:t>
            </a:r>
            <a:endParaRPr lang="fr-FR" sz="1200" b="0" strike="noStrike" spc="-1" dirty="0"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00" b="0" strike="noStrike" spc="-1" dirty="0">
                <a:latin typeface="Arial"/>
                <a:ea typeface="Noto Sans CJK SC"/>
              </a:rPr>
              <a:t>To </a:t>
            </a:r>
            <a:r>
              <a:rPr lang="fr-FR" sz="1200" b="0" strike="noStrike" spc="-1" dirty="0" err="1">
                <a:latin typeface="Arial"/>
                <a:ea typeface="Noto Sans CJK SC"/>
              </a:rPr>
              <a:t>make</a:t>
            </a:r>
            <a:r>
              <a:rPr lang="fr-FR" sz="1200" b="0" strike="noStrike" spc="-1" dirty="0">
                <a:latin typeface="Arial"/>
                <a:ea typeface="Noto Sans CJK SC"/>
              </a:rPr>
              <a:t> the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specification</a:t>
            </a:r>
            <a:r>
              <a:rPr lang="fr-FR" sz="1200" b="0" strike="noStrike" spc="-1" dirty="0">
                <a:latin typeface="Arial"/>
                <a:ea typeface="Noto Sans CJK SC"/>
              </a:rPr>
              <a:t> </a:t>
            </a:r>
            <a:r>
              <a:rPr lang="fr-FR" sz="1200" b="0" strike="noStrike" spc="-1" dirty="0" err="1">
                <a:latin typeface="Arial"/>
                <a:ea typeface="Noto Sans CJK SC"/>
              </a:rPr>
              <a:t>easier</a:t>
            </a:r>
            <a:r>
              <a:rPr lang="fr-FR" sz="1200" b="0" strike="noStrike" spc="-1" dirty="0">
                <a:latin typeface="Arial"/>
                <a:ea typeface="Noto Sans CJK SC"/>
              </a:rPr>
              <a:t> to </a:t>
            </a:r>
            <a:r>
              <a:rPr lang="fr-FR" sz="1200" b="0" strike="noStrike" spc="-1" dirty="0" err="1">
                <a:latin typeface="Arial"/>
                <a:ea typeface="Noto Sans CJK SC"/>
              </a:rPr>
              <a:t>read</a:t>
            </a:r>
            <a:r>
              <a:rPr lang="fr-FR" sz="1200" b="0" strike="noStrike" spc="-1" dirty="0">
                <a:latin typeface="Arial"/>
                <a:ea typeface="Noto Sans CJK SC"/>
              </a:rPr>
              <a:t> and </a:t>
            </a:r>
            <a:r>
              <a:rPr lang="fr-FR" sz="1200" b="0" strike="noStrike" spc="-1" dirty="0" err="1">
                <a:latin typeface="Arial"/>
                <a:ea typeface="Noto Sans CJK SC"/>
              </a:rPr>
              <a:t>verify</a:t>
            </a:r>
            <a:r>
              <a:rPr lang="fr-FR" sz="1200" b="0" strike="noStrike" spc="-1" dirty="0">
                <a:latin typeface="Arial"/>
                <a:ea typeface="Noto Sans CJK SC"/>
              </a:rPr>
              <a:t> (like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NVMe</a:t>
            </a:r>
            <a:r>
              <a:rPr lang="fr-FR" sz="1200" b="0" strike="noStrike" spc="-1" dirty="0">
                <a:latin typeface="Arial"/>
                <a:ea typeface="Noto Sans CJK SC"/>
              </a:rPr>
              <a:t> [2])</a:t>
            </a:r>
            <a:endParaRPr lang="fr-FR" sz="1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latin typeface="Arial"/>
                <a:ea typeface="Noto Sans CJK SC"/>
              </a:rPr>
              <a:t>Use RFC 8174 (use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only</a:t>
            </a:r>
            <a:r>
              <a:rPr lang="fr-FR" sz="1200" b="0" strike="noStrike" spc="-1" dirty="0">
                <a:latin typeface="Arial"/>
                <a:ea typeface="Noto Sans CJK SC"/>
              </a:rPr>
              <a:t> UPPERCASE key </a:t>
            </a:r>
            <a:r>
              <a:rPr lang="fr-FR" sz="1200" b="0" strike="noStrike" spc="-1" dirty="0" err="1">
                <a:latin typeface="Arial"/>
                <a:ea typeface="Noto Sans CJK SC"/>
              </a:rPr>
              <a:t>words</a:t>
            </a:r>
            <a:r>
              <a:rPr lang="fr-FR" sz="1200" b="0" strike="noStrike" spc="-1" dirty="0">
                <a:latin typeface="Arial"/>
                <a:ea typeface="Noto Sans CJK SC"/>
              </a:rPr>
              <a:t> </a:t>
            </a:r>
            <a:r>
              <a:rPr lang="fr-FR" sz="1200" b="0" strike="noStrike" spc="-1" dirty="0" err="1">
                <a:latin typeface="Arial"/>
                <a:ea typeface="Noto Sans CJK SC"/>
              </a:rPr>
              <a:t>from</a:t>
            </a:r>
            <a:r>
              <a:rPr lang="fr-FR" sz="1200" b="0" strike="noStrike" spc="-1" dirty="0">
                <a:latin typeface="Arial"/>
                <a:ea typeface="Noto Sans CJK SC"/>
              </a:rPr>
              <a:t> RFC 2119)</a:t>
            </a:r>
            <a:endParaRPr lang="fr-FR" sz="1200" b="0" strike="noStrike" spc="-1" dirty="0"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00" b="0" strike="noStrike" spc="-1" dirty="0">
                <a:latin typeface="Arial"/>
                <a:ea typeface="Noto Sans CJK SC"/>
              </a:rPr>
              <a:t>This </a:t>
            </a:r>
            <a:r>
              <a:rPr lang="fr-FR" sz="1200" b="0" strike="noStrike" spc="-1" dirty="0" err="1">
                <a:latin typeface="Arial"/>
                <a:ea typeface="Noto Sans CJK SC"/>
              </a:rPr>
              <a:t>could</a:t>
            </a:r>
            <a:r>
              <a:rPr lang="fr-FR" sz="1200" b="0" strike="noStrike" spc="-1" dirty="0">
                <a:latin typeface="Arial"/>
                <a:ea typeface="Noto Sans CJK SC"/>
              </a:rPr>
              <a:t> have been </a:t>
            </a:r>
            <a:r>
              <a:rPr lang="fr-FR" sz="1200" b="0" strike="noStrike" spc="-1" dirty="0" err="1">
                <a:latin typeface="Arial"/>
                <a:ea typeface="Noto Sans CJK SC"/>
              </a:rPr>
              <a:t>lost</a:t>
            </a:r>
            <a:r>
              <a:rPr lang="fr-FR" sz="1200" b="0" strike="noStrike" spc="-1" dirty="0">
                <a:latin typeface="Arial"/>
                <a:ea typeface="Noto Sans CJK SC"/>
              </a:rPr>
              <a:t> in translation</a:t>
            </a:r>
            <a:endParaRPr lang="fr-FR" sz="1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 err="1">
                <a:latin typeface="Arial"/>
                <a:ea typeface="Noto Sans CJK SC"/>
              </a:rPr>
              <a:t>Wherever</a:t>
            </a:r>
            <a:r>
              <a:rPr lang="fr-FR" sz="1200" b="0" strike="noStrike" spc="-1" dirty="0">
                <a:latin typeface="Arial"/>
                <a:ea typeface="Noto Sans CJK SC"/>
              </a:rPr>
              <a:t> </a:t>
            </a:r>
            <a:r>
              <a:rPr lang="fr-FR" sz="1200" b="0" strike="noStrike" spc="-1" dirty="0" err="1">
                <a:latin typeface="Arial"/>
                <a:ea typeface="Noto Sans CJK SC"/>
              </a:rPr>
              <a:t>appropriate</a:t>
            </a:r>
            <a:r>
              <a:rPr lang="fr-FR" sz="1200" b="0" strike="noStrike" spc="-1" dirty="0">
                <a:latin typeface="Arial"/>
                <a:ea typeface="Noto Sans CJK SC"/>
              </a:rPr>
              <a:t>, use the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actual</a:t>
            </a:r>
            <a:r>
              <a:rPr lang="fr-FR" sz="1200" b="0" strike="noStrike" spc="-1" dirty="0">
                <a:latin typeface="Arial"/>
                <a:ea typeface="Noto Sans CJK SC"/>
              </a:rPr>
              <a:t> API </a:t>
            </a:r>
            <a:r>
              <a:rPr lang="fr-FR" sz="1200" b="0" strike="noStrike" spc="-1" dirty="0" err="1">
                <a:latin typeface="Arial"/>
                <a:ea typeface="Noto Sans CJK SC"/>
              </a:rPr>
              <a:t>names</a:t>
            </a:r>
            <a:r>
              <a:rPr lang="fr-FR" sz="1200" b="0" strike="noStrike" spc="-1" dirty="0">
                <a:latin typeface="Arial"/>
                <a:ea typeface="Noto Sans CJK SC"/>
              </a:rPr>
              <a:t> in the </a:t>
            </a:r>
            <a:r>
              <a:rPr lang="fr-FR" sz="1200" b="0" strike="noStrike" spc="-1" dirty="0" err="1">
                <a:latin typeface="Arial"/>
                <a:ea typeface="Noto Sans CJK SC"/>
              </a:rPr>
              <a:t>requirements</a:t>
            </a:r>
            <a:r>
              <a:rPr lang="fr-FR" sz="1200" b="0" strike="noStrike" spc="-1" dirty="0">
                <a:latin typeface="Arial"/>
                <a:ea typeface="Noto Sans CJK SC"/>
              </a:rPr>
              <a:t> (like in the Android Compatibility </a:t>
            </a:r>
            <a:r>
              <a:rPr lang="fr-FR" sz="1200" b="0" strike="noStrike" spc="-1" dirty="0" err="1">
                <a:latin typeface="Arial"/>
                <a:ea typeface="Noto Sans CJK SC"/>
              </a:rPr>
              <a:t>specification</a:t>
            </a:r>
            <a:r>
              <a:rPr lang="fr-FR" sz="1200" b="0" strike="noStrike" spc="-1" dirty="0">
                <a:latin typeface="Arial"/>
                <a:ea typeface="Noto Sans CJK SC"/>
              </a:rPr>
              <a:t> [1])</a:t>
            </a:r>
            <a:endParaRPr lang="fr-FR" sz="1200" b="0" strike="noStrike" spc="-1" dirty="0"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00" b="0" strike="noStrike" spc="-1" dirty="0" err="1">
                <a:latin typeface="Arial"/>
                <a:ea typeface="Noto Sans CJK SC"/>
              </a:rPr>
              <a:t>Add</a:t>
            </a:r>
            <a:r>
              <a:rPr lang="fr-FR" sz="1200" b="0" strike="noStrike" spc="-1" dirty="0">
                <a:latin typeface="Arial"/>
                <a:ea typeface="Noto Sans CJK SC"/>
              </a:rPr>
              <a:t> links </a:t>
            </a:r>
            <a:r>
              <a:rPr lang="fr-FR" sz="1200" b="0" strike="noStrike" spc="-1" dirty="0" err="1">
                <a:latin typeface="Arial"/>
                <a:ea typeface="Noto Sans CJK SC"/>
              </a:rPr>
              <a:t>when</a:t>
            </a:r>
            <a:r>
              <a:rPr lang="fr-FR" sz="1200" b="0" strike="noStrike" spc="-1" dirty="0">
                <a:latin typeface="Arial"/>
                <a:ea typeface="Noto Sans CJK SC"/>
              </a:rPr>
              <a:t> possible</a:t>
            </a:r>
            <a:endParaRPr lang="fr-FR" sz="1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 err="1">
                <a:latin typeface="Arial"/>
              </a:rPr>
              <a:t>Add</a:t>
            </a:r>
            <a:r>
              <a:rPr lang="fr-FR" sz="1200" b="0" strike="noStrike" spc="-1" dirty="0">
                <a:latin typeface="Arial"/>
              </a:rPr>
              <a:t> a </a:t>
            </a:r>
            <a:r>
              <a:rPr lang="fr-FR" sz="1200" b="0" strike="noStrike" spc="-1" dirty="0" err="1">
                <a:latin typeface="Arial"/>
              </a:rPr>
              <a:t>glossary</a:t>
            </a:r>
            <a:r>
              <a:rPr lang="fr-FR" sz="1200" b="0" strike="noStrike" spc="-1" dirty="0">
                <a:latin typeface="Arial"/>
              </a:rPr>
              <a:t> and description of </a:t>
            </a:r>
            <a:r>
              <a:rPr lang="fr-FR" sz="1200" b="0" strike="noStrike" spc="-1" dirty="0" err="1">
                <a:latin typeface="Arial"/>
              </a:rPr>
              <a:t>why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each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functionality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is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necessary</a:t>
            </a:r>
            <a:r>
              <a:rPr lang="fr-FR" sz="1200" b="0" strike="noStrike" spc="-1" dirty="0">
                <a:latin typeface="Arial"/>
              </a:rPr>
              <a:t> (good </a:t>
            </a:r>
            <a:r>
              <a:rPr lang="fr-FR" sz="1200" b="0" strike="noStrike" spc="-1" dirty="0" err="1">
                <a:latin typeface="Arial"/>
              </a:rPr>
              <a:t>example</a:t>
            </a:r>
            <a:r>
              <a:rPr lang="fr-FR" sz="1200" b="0" strike="noStrike" spc="-1" dirty="0">
                <a:latin typeface="Arial"/>
              </a:rPr>
              <a:t> in Carrier Grade Linux </a:t>
            </a:r>
            <a:r>
              <a:rPr lang="fr-FR" sz="1200" b="0" strike="noStrike" spc="-1" dirty="0" err="1">
                <a:latin typeface="Arial"/>
              </a:rPr>
              <a:t>Requirements</a:t>
            </a:r>
            <a:r>
              <a:rPr lang="fr-FR" sz="1200" b="0" strike="noStrike" spc="-1" dirty="0">
                <a:latin typeface="Arial"/>
              </a:rPr>
              <a:t> [3])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00" b="0" strike="noStrike" spc="-1" dirty="0">
                <a:latin typeface="Arial"/>
              </a:rPr>
              <a:t>It </a:t>
            </a:r>
            <a:r>
              <a:rPr lang="fr-FR" sz="1200" b="0" strike="noStrike" spc="-1" dirty="0" err="1">
                <a:latin typeface="Arial"/>
              </a:rPr>
              <a:t>seems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it</a:t>
            </a:r>
            <a:r>
              <a:rPr lang="fr-FR" sz="1200" b="0" strike="noStrike" spc="-1" dirty="0">
                <a:latin typeface="Arial"/>
              </a:rPr>
              <a:t> has been </a:t>
            </a:r>
            <a:r>
              <a:rPr lang="fr-FR" sz="1200" b="0" strike="noStrike" spc="-1" dirty="0" err="1">
                <a:latin typeface="Arial"/>
              </a:rPr>
              <a:t>proposed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elsewhere</a:t>
            </a:r>
            <a:r>
              <a:rPr lang="fr-FR" sz="1200" b="0" strike="noStrike" spc="-1" dirty="0">
                <a:latin typeface="Arial"/>
              </a:rPr>
              <a:t> </a:t>
            </a:r>
            <a:r>
              <a:rPr lang="fr-FR" sz="1200" b="0" strike="noStrike" spc="-1" dirty="0" err="1">
                <a:latin typeface="Arial"/>
              </a:rPr>
              <a:t>already</a:t>
            </a:r>
            <a:endParaRPr lang="fr-FR" sz="1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200" b="0" strike="noStrike" spc="-1" dirty="0">
                <a:latin typeface="Arial"/>
              </a:rPr>
              <a:t>Use platform-neutral langage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00" b="0" strike="noStrike" spc="-1" dirty="0">
                <a:latin typeface="Arial"/>
              </a:rPr>
              <a:t>Example </a:t>
            </a:r>
            <a:r>
              <a:rPr lang="fr-FR" sz="1200" b="0" strike="noStrike" spc="-1" dirty="0" err="1">
                <a:latin typeface="Arial"/>
              </a:rPr>
              <a:t>avoid</a:t>
            </a:r>
            <a:r>
              <a:rPr lang="fr-FR" sz="1200" b="0" strike="noStrike" spc="-1" dirty="0">
                <a:latin typeface="Arial"/>
              </a:rPr>
              <a:t> ARM </a:t>
            </a:r>
            <a:r>
              <a:rPr lang="fr-FR" sz="1200" b="0" strike="noStrike" spc="-1" dirty="0" err="1">
                <a:latin typeface="Arial"/>
              </a:rPr>
              <a:t>specifics</a:t>
            </a:r>
            <a:r>
              <a:rPr lang="fr-FR" sz="1200" b="0" strike="noStrike" spc="-1" dirty="0">
                <a:latin typeface="Arial"/>
              </a:rPr>
              <a:t> like NEON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A58DE1-9E1B-4B11-A03F-C1E0CC4DB982}"/>
              </a:ext>
            </a:extLst>
          </p:cNvPr>
          <p:cNvSpPr/>
          <p:nvPr/>
        </p:nvSpPr>
        <p:spPr>
          <a:xfrm>
            <a:off x="3350895" y="5013285"/>
            <a:ext cx="6729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fr-FR" sz="800" b="1" spc="-1" dirty="0" err="1"/>
              <a:t>References</a:t>
            </a:r>
            <a:r>
              <a:rPr lang="fr-FR" sz="800" b="1" spc="-1" dirty="0"/>
              <a:t>: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fr-FR" sz="800" spc="-1" dirty="0"/>
              <a:t>[1] Android 11 Compatibility </a:t>
            </a:r>
            <a:r>
              <a:rPr lang="fr-FR" sz="800" spc="-1" dirty="0" err="1"/>
              <a:t>Definition</a:t>
            </a:r>
            <a:r>
              <a:rPr lang="fr-FR" sz="800" spc="-1" dirty="0"/>
              <a:t> </a:t>
            </a:r>
            <a:r>
              <a:rPr lang="fr-FR" sz="800" spc="-1" dirty="0">
                <a:hlinkClick r:id="rId2"/>
              </a:rPr>
              <a:t>https://source.android.com/compatibility/android-cdd</a:t>
            </a:r>
            <a:endParaRPr lang="fr-FR" sz="800" spc="-1" dirty="0"/>
          </a:p>
          <a:p>
            <a:pPr marL="108000">
              <a:buClr>
                <a:srgbClr val="000000"/>
              </a:buClr>
              <a:buSzPct val="45000"/>
            </a:pPr>
            <a:r>
              <a:rPr lang="fr-FR" sz="800" spc="-1" dirty="0"/>
              <a:t>[2] </a:t>
            </a:r>
            <a:r>
              <a:rPr lang="fr-FR" sz="800" spc="-1" dirty="0" err="1"/>
              <a:t>NVMe</a:t>
            </a:r>
            <a:r>
              <a:rPr lang="fr-FR" sz="800" spc="-1" dirty="0"/>
              <a:t> base </a:t>
            </a:r>
            <a:r>
              <a:rPr lang="fr-FR" sz="800" spc="-1" dirty="0" err="1"/>
              <a:t>specification</a:t>
            </a:r>
            <a:r>
              <a:rPr lang="fr-FR" sz="800" spc="-1" dirty="0"/>
              <a:t> 2.0a </a:t>
            </a:r>
            <a:r>
              <a:rPr lang="fr-FR" sz="800" spc="-1" dirty="0">
                <a:hlinkClick r:id="rId3"/>
              </a:rPr>
              <a:t>https://nvmexpress.org/wp-content/uploads/NVMe-NVM-Express-2.0a-2021.07.26-Ratified.pdf</a:t>
            </a:r>
            <a:endParaRPr lang="fr-FR" sz="800" spc="-1" dirty="0"/>
          </a:p>
          <a:p>
            <a:pPr marL="108000">
              <a:buClr>
                <a:srgbClr val="000000"/>
              </a:buClr>
              <a:buSzPct val="45000"/>
            </a:pPr>
            <a:r>
              <a:rPr lang="fr-FR" sz="800" spc="-1" dirty="0"/>
              <a:t>[3] Carrier Grade Linux </a:t>
            </a:r>
            <a:r>
              <a:rPr lang="fr-FR" sz="800" spc="-1" dirty="0" err="1"/>
              <a:t>Requirements</a:t>
            </a:r>
            <a:r>
              <a:rPr lang="fr-FR" sz="800" spc="-1" dirty="0"/>
              <a:t> </a:t>
            </a:r>
            <a:r>
              <a:rPr lang="fr-FR" sz="800" spc="-1" dirty="0" err="1"/>
              <a:t>Definition</a:t>
            </a:r>
            <a:r>
              <a:rPr lang="fr-FR" sz="800" spc="-1" dirty="0"/>
              <a:t> 5.0 </a:t>
            </a:r>
            <a:r>
              <a:rPr lang="fr-FR" sz="800" spc="-1" dirty="0">
                <a:hlinkClick r:id="rId4"/>
              </a:rPr>
              <a:t>https://www.linuxfoundation.org/wp-content/uploads/lfcorp/files/CGL_5.0_Specification.pdf</a:t>
            </a:r>
            <a:r>
              <a:rPr lang="fr-FR" sz="800" spc="-1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Content </a:t>
            </a:r>
            <a:r>
              <a:rPr lang="fr-FR" sz="4400" b="0" strike="noStrike" spc="-1" dirty="0" err="1">
                <a:latin typeface="Arial"/>
              </a:rPr>
              <a:t>Review</a:t>
            </a:r>
            <a:r>
              <a:rPr lang="fr-FR" sz="4400" b="0" strike="noStrike" spc="-1" dirty="0">
                <a:latin typeface="Arial"/>
              </a:rPr>
              <a:t> 1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04000" y="133422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In addition to </a:t>
            </a:r>
            <a:r>
              <a:rPr lang="fr-FR" b="0" strike="noStrike" spc="-1" dirty="0" err="1">
                <a:latin typeface="Arial"/>
              </a:rPr>
              <a:t>different</a:t>
            </a:r>
            <a:r>
              <a:rPr lang="fr-FR" b="0" strike="noStrike" spc="-1" dirty="0">
                <a:latin typeface="Arial"/>
              </a:rPr>
              <a:t> platform sizes, show </a:t>
            </a:r>
            <a:r>
              <a:rPr lang="fr-FR" b="0" strike="noStrike" spc="-1" dirty="0" err="1">
                <a:latin typeface="Arial"/>
              </a:rPr>
              <a:t>requirements</a:t>
            </a:r>
            <a:r>
              <a:rPr lang="fr-FR" b="0" strike="noStrike" spc="-1" dirty="0">
                <a:latin typeface="Arial"/>
              </a:rPr>
              <a:t> for </a:t>
            </a:r>
            <a:r>
              <a:rPr lang="fr-FR" b="0" strike="noStrike" spc="-1" dirty="0" err="1">
                <a:latin typeface="Arial"/>
              </a:rPr>
              <a:t>each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device</a:t>
            </a:r>
            <a:r>
              <a:rPr lang="fr-FR" b="0" strike="noStrike" spc="-1" dirty="0">
                <a:latin typeface="Arial"/>
              </a:rPr>
              <a:t> type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 err="1">
                <a:latin typeface="Arial"/>
              </a:rPr>
              <a:t>Examples</a:t>
            </a:r>
            <a:r>
              <a:rPr lang="fr-FR" b="0" strike="noStrike" spc="-1" dirty="0">
                <a:latin typeface="Arial"/>
              </a:rPr>
              <a:t>: a </a:t>
            </a:r>
            <a:r>
              <a:rPr lang="fr-FR" b="0" strike="noStrike" spc="-1" dirty="0" err="1">
                <a:latin typeface="Arial"/>
              </a:rPr>
              <a:t>watch</a:t>
            </a:r>
            <a:r>
              <a:rPr lang="fr-FR" b="0" strike="noStrike" spc="-1" dirty="0">
                <a:latin typeface="Arial"/>
              </a:rPr>
              <a:t> class </a:t>
            </a:r>
            <a:r>
              <a:rPr lang="fr-FR" b="0" strike="noStrike" spc="-1" dirty="0" err="1">
                <a:latin typeface="Arial"/>
              </a:rPr>
              <a:t>device</a:t>
            </a:r>
            <a:r>
              <a:rPr lang="fr-FR" b="0" strike="noStrike" spc="-1" dirty="0">
                <a:latin typeface="Arial"/>
              </a:rPr>
              <a:t>, a network </a:t>
            </a:r>
            <a:r>
              <a:rPr lang="fr-FR" b="0" strike="noStrike" spc="-1" dirty="0" err="1">
                <a:latin typeface="Arial"/>
              </a:rPr>
              <a:t>gateway</a:t>
            </a:r>
            <a:r>
              <a:rPr lang="fr-FR" b="0" strike="noStrike" spc="-1" dirty="0">
                <a:latin typeface="Arial"/>
              </a:rPr>
              <a:t>, a mobile phone…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Can use the </a:t>
            </a:r>
            <a:r>
              <a:rPr lang="fr-FR" b="0" strike="noStrike" spc="-1" dirty="0" err="1">
                <a:latin typeface="Arial"/>
              </a:rPr>
              <a:t>same</a:t>
            </a:r>
            <a:r>
              <a:rPr lang="fr-FR" b="0" strike="noStrike" spc="-1" dirty="0">
                <a:latin typeface="Arial"/>
              </a:rPr>
              <a:t> format as the Android </a:t>
            </a:r>
            <a:r>
              <a:rPr lang="fr-FR" b="0" strike="noStrike" spc="-1" dirty="0" err="1">
                <a:latin typeface="Arial"/>
              </a:rPr>
              <a:t>specification</a:t>
            </a:r>
            <a:r>
              <a:rPr lang="fr-FR" b="0" strike="noStrike" spc="-1" dirty="0">
                <a:latin typeface="Arial"/>
              </a:rPr>
              <a:t> [1]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 err="1">
                <a:latin typeface="Arial"/>
              </a:rPr>
              <a:t>Clearly</a:t>
            </a:r>
            <a:r>
              <a:rPr lang="fr-FR" b="0" strike="noStrike" spc="-1" dirty="0">
                <a:latin typeface="Arial"/>
              </a:rPr>
              <a:t> state </a:t>
            </a:r>
            <a:r>
              <a:rPr lang="fr-FR" b="0" strike="noStrike" spc="-1" dirty="0" err="1">
                <a:latin typeface="Arial"/>
              </a:rPr>
              <a:t>which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language</a:t>
            </a:r>
            <a:r>
              <a:rPr lang="fr-FR" b="0" strike="noStrike" spc="-1" dirty="0">
                <a:latin typeface="Arial"/>
              </a:rPr>
              <a:t> APIs are </a:t>
            </a:r>
            <a:r>
              <a:rPr lang="fr-FR" b="0" strike="noStrike" spc="-1" dirty="0" err="1">
                <a:latin typeface="Arial"/>
              </a:rPr>
              <a:t>available</a:t>
            </a:r>
            <a:r>
              <a:rPr lang="fr-FR" b="0" strike="noStrike" spc="-1" dirty="0">
                <a:latin typeface="Arial"/>
              </a:rPr>
              <a:t> on </a:t>
            </a:r>
            <a:r>
              <a:rPr lang="fr-FR" b="0" strike="noStrike" spc="-1" dirty="0" err="1">
                <a:latin typeface="Arial"/>
              </a:rPr>
              <a:t>which</a:t>
            </a:r>
            <a:r>
              <a:rPr lang="fr-FR" b="0" strike="noStrike" spc="-1" dirty="0">
                <a:latin typeface="Arial"/>
              </a:rPr>
              <a:t> platform size (C, JavaScript…) and </a:t>
            </a:r>
            <a:r>
              <a:rPr lang="fr-FR" b="0" strike="noStrike" spc="-1" dirty="0" err="1">
                <a:latin typeface="Arial"/>
              </a:rPr>
              <a:t>which</a:t>
            </a:r>
            <a:r>
              <a:rPr lang="fr-FR" b="0" strike="noStrike" spc="-1" dirty="0">
                <a:latin typeface="Arial"/>
              </a:rPr>
              <a:t> APIs </a:t>
            </a:r>
            <a:r>
              <a:rPr lang="fr-FR" b="0" strike="noStrike" spc="-1" dirty="0" err="1">
                <a:latin typeface="Arial"/>
              </a:rPr>
              <a:t>should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exist</a:t>
            </a:r>
            <a:r>
              <a:rPr lang="fr-FR" b="0" strike="noStrike" spc="-1" dirty="0">
                <a:latin typeface="Arial"/>
              </a:rPr>
              <a:t> for </a:t>
            </a:r>
            <a:r>
              <a:rPr lang="fr-FR" b="0" strike="noStrike" spc="-1" dirty="0" err="1">
                <a:latin typeface="Arial"/>
              </a:rPr>
              <a:t>each</a:t>
            </a:r>
            <a:r>
              <a:rPr lang="fr-FR" b="0" strike="noStrike" spc="-1" dirty="0">
                <a:latin typeface="Arial"/>
              </a:rPr>
              <a:t> langage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Can </a:t>
            </a:r>
            <a:r>
              <a:rPr lang="fr-FR" b="0" strike="noStrike" spc="-1" dirty="0" err="1">
                <a:latin typeface="Arial"/>
              </a:rPr>
              <a:t>add</a:t>
            </a:r>
            <a:r>
              <a:rPr lang="fr-FR" b="0" strike="noStrike" spc="-1" dirty="0">
                <a:latin typeface="Arial"/>
              </a:rPr>
              <a:t> a table </a:t>
            </a:r>
            <a:r>
              <a:rPr lang="fr-FR" b="0" strike="noStrike" spc="-1" dirty="0" err="1">
                <a:latin typeface="Arial"/>
              </a:rPr>
              <a:t>with</a:t>
            </a:r>
            <a:r>
              <a:rPr lang="fr-FR" b="0" strike="noStrike" spc="-1" dirty="0">
                <a:latin typeface="Arial"/>
              </a:rPr>
              <a:t> the </a:t>
            </a:r>
            <a:r>
              <a:rPr lang="fr-FR" b="0" strike="noStrike" spc="-1" dirty="0" err="1">
                <a:latin typeface="Arial"/>
              </a:rPr>
              <a:t>feature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list</a:t>
            </a:r>
            <a:endParaRPr lang="fr-FR" b="0" strike="noStrike" spc="-1" dirty="0"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B269CE-E25F-448D-8827-47F3021E3949}"/>
              </a:ext>
            </a:extLst>
          </p:cNvPr>
          <p:cNvSpPr/>
          <p:nvPr/>
        </p:nvSpPr>
        <p:spPr>
          <a:xfrm>
            <a:off x="5621655" y="5275193"/>
            <a:ext cx="44589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fr-FR" sz="800" b="1" spc="-1" dirty="0" err="1"/>
              <a:t>References</a:t>
            </a:r>
            <a:r>
              <a:rPr lang="fr-FR" sz="800" b="1" spc="-1" dirty="0"/>
              <a:t>: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fr-FR" sz="800" spc="-1" dirty="0"/>
              <a:t>[1] Android 11 Compatibility </a:t>
            </a:r>
            <a:r>
              <a:rPr lang="fr-FR" sz="800" spc="-1" dirty="0" err="1"/>
              <a:t>Definition</a:t>
            </a:r>
            <a:r>
              <a:rPr lang="fr-FR" sz="800" spc="-1" dirty="0"/>
              <a:t> </a:t>
            </a:r>
            <a:r>
              <a:rPr lang="fr-FR" sz="800" spc="-1" dirty="0">
                <a:hlinkClick r:id="rId2"/>
              </a:rPr>
              <a:t>https://source.android.com/compatibility/android-cdd</a:t>
            </a:r>
            <a:endParaRPr lang="fr-FR" sz="800" spc="-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Content </a:t>
            </a:r>
            <a:r>
              <a:rPr lang="fr-FR" sz="4400" b="0" strike="noStrike" spc="-1" dirty="0" err="1">
                <a:latin typeface="Arial"/>
              </a:rPr>
              <a:t>Review</a:t>
            </a:r>
            <a:r>
              <a:rPr lang="fr-FR" sz="4400" b="0" strike="noStrike" spc="-1" dirty="0">
                <a:latin typeface="Arial"/>
              </a:rPr>
              <a:t> 2</a:t>
            </a:r>
          </a:p>
        </p:txBody>
      </p:sp>
      <p:sp>
        <p:nvSpPr>
          <p:cNvPr id="5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8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Abstract the OS </a:t>
            </a:r>
            <a:r>
              <a:rPr lang="fr-FR" b="0" strike="noStrike" spc="-1" dirty="0" err="1">
                <a:latin typeface="Arial"/>
              </a:rPr>
              <a:t>used</a:t>
            </a:r>
            <a:r>
              <a:rPr lang="fr-FR" b="0" strike="noStrike" spc="-1" dirty="0">
                <a:latin typeface="Arial"/>
              </a:rPr>
              <a:t> for </a:t>
            </a:r>
            <a:r>
              <a:rPr lang="fr-FR" b="0" strike="noStrike" spc="-1" dirty="0" err="1">
                <a:latin typeface="Arial"/>
              </a:rPr>
              <a:t>each</a:t>
            </a:r>
            <a:r>
              <a:rPr lang="fr-FR" b="0" strike="noStrike" spc="-1" dirty="0">
                <a:latin typeface="Arial"/>
              </a:rPr>
              <a:t> platform, document the API/options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To </a:t>
            </a:r>
            <a:r>
              <a:rPr lang="fr-FR" b="0" strike="noStrike" spc="-1" dirty="0" err="1">
                <a:latin typeface="Arial"/>
              </a:rPr>
              <a:t>allow</a:t>
            </a:r>
            <a:r>
              <a:rPr lang="fr-FR" b="0" strike="noStrike" spc="-1" dirty="0">
                <a:latin typeface="Arial"/>
              </a:rPr>
              <a:t> the </a:t>
            </a:r>
            <a:r>
              <a:rPr lang="fr-FR" b="0" strike="noStrike" spc="-1" dirty="0" err="1">
                <a:latin typeface="Arial"/>
              </a:rPr>
              <a:t>device</a:t>
            </a:r>
            <a:r>
              <a:rPr lang="fr-FR" b="0" strike="noStrike" spc="-1" dirty="0">
                <a:latin typeface="Arial"/>
              </a:rPr>
              <a:t> maker to use </a:t>
            </a:r>
            <a:r>
              <a:rPr lang="fr-FR" b="0" strike="noStrike" spc="-1" dirty="0" err="1">
                <a:latin typeface="Arial"/>
              </a:rPr>
              <a:t>another</a:t>
            </a:r>
            <a:r>
              <a:rPr lang="fr-FR" b="0" strike="noStrike" spc="-1" dirty="0">
                <a:latin typeface="Arial"/>
              </a:rPr>
              <a:t> 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For </a:t>
            </a:r>
            <a:r>
              <a:rPr lang="fr-FR" b="0" strike="noStrike" spc="-1" dirty="0" err="1">
                <a:latin typeface="Arial"/>
              </a:rPr>
              <a:t>different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device</a:t>
            </a:r>
            <a:r>
              <a:rPr lang="fr-FR" b="0" strike="noStrike" spc="-1" dirty="0">
                <a:latin typeface="Arial"/>
              </a:rPr>
              <a:t> types not all </a:t>
            </a:r>
            <a:r>
              <a:rPr lang="fr-FR" b="0" strike="noStrike" spc="-1" dirty="0" err="1">
                <a:latin typeface="Arial"/>
              </a:rPr>
              <a:t>features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will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be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necessary</a:t>
            </a:r>
            <a:r>
              <a:rPr lang="fr-FR" b="0" strike="noStrike" spc="-1" dirty="0">
                <a:latin typeface="Arial"/>
              </a:rPr>
              <a:t> (</a:t>
            </a:r>
            <a:r>
              <a:rPr lang="fr-FR" b="0" strike="noStrike" spc="-1" dirty="0" err="1">
                <a:latin typeface="Arial"/>
              </a:rPr>
              <a:t>eg</a:t>
            </a:r>
            <a:r>
              <a:rPr lang="fr-FR" b="0" strike="noStrike" spc="-1" dirty="0">
                <a:latin typeface="Arial"/>
              </a:rPr>
              <a:t>. If the </a:t>
            </a:r>
            <a:r>
              <a:rPr lang="fr-FR" b="0" strike="noStrike" spc="-1" dirty="0" err="1">
                <a:latin typeface="Arial"/>
              </a:rPr>
              <a:t>device</a:t>
            </a:r>
            <a:r>
              <a:rPr lang="fr-FR" b="0" strike="noStrike" spc="-1" dirty="0">
                <a:latin typeface="Arial"/>
              </a:rPr>
              <a:t> has no audio, can compile out all audio-</a:t>
            </a:r>
            <a:r>
              <a:rPr lang="fr-FR" b="0" strike="noStrike" spc="-1" dirty="0" err="1">
                <a:latin typeface="Arial"/>
              </a:rPr>
              <a:t>related</a:t>
            </a:r>
            <a:r>
              <a:rPr lang="fr-FR" b="0" strike="noStrike" spc="-1" dirty="0">
                <a:latin typeface="Arial"/>
              </a:rPr>
              <a:t> drivers and </a:t>
            </a:r>
            <a:r>
              <a:rPr lang="fr-FR" b="0" strike="noStrike" spc="-1" dirty="0" err="1">
                <a:latin typeface="Arial"/>
              </a:rPr>
              <a:t>subsystems</a:t>
            </a:r>
            <a:r>
              <a:rPr lang="fr-FR" b="0" strike="noStrike" spc="-1" dirty="0">
                <a:latin typeface="Arial"/>
              </a:rPr>
              <a:t>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Use </a:t>
            </a:r>
            <a:r>
              <a:rPr lang="fr-FR" b="0" strike="noStrike" spc="-1" dirty="0" err="1">
                <a:latin typeface="Arial"/>
              </a:rPr>
              <a:t>lower-grained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requirements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when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whole</a:t>
            </a:r>
            <a:r>
              <a:rPr lang="fr-FR" b="0" strike="noStrike" spc="-1" dirty="0">
                <a:latin typeface="Arial"/>
              </a:rPr>
              <a:t> header files are </a:t>
            </a:r>
            <a:r>
              <a:rPr lang="fr-FR" b="0" strike="noStrike" spc="-1" dirty="0" err="1">
                <a:latin typeface="Arial"/>
              </a:rPr>
              <a:t>referenced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today</a:t>
            </a:r>
            <a:endParaRPr lang="fr-FR" b="0" strike="noStrike" spc="-1" dirty="0"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Use </a:t>
            </a:r>
            <a:r>
              <a:rPr lang="fr-FR" b="0" strike="noStrike" spc="-1" dirty="0" err="1">
                <a:latin typeface="Arial"/>
              </a:rPr>
              <a:t>requirements</a:t>
            </a:r>
            <a:r>
              <a:rPr lang="fr-FR" b="0" strike="noStrike" spc="-1" dirty="0">
                <a:latin typeface="Arial"/>
              </a:rPr>
              <a:t> on a </a:t>
            </a:r>
            <a:r>
              <a:rPr lang="fr-FR" b="0" strike="noStrike" spc="-1" dirty="0" err="1">
                <a:latin typeface="Arial"/>
              </a:rPr>
              <a:t>function</a:t>
            </a:r>
            <a:r>
              <a:rPr lang="fr-FR" b="0" strike="noStrike" spc="-1" dirty="0">
                <a:latin typeface="Arial"/>
              </a:rPr>
              <a:t> or </a:t>
            </a:r>
            <a:r>
              <a:rPr lang="fr-FR" b="0" strike="noStrike" spc="-1" dirty="0" err="1">
                <a:latin typeface="Arial"/>
              </a:rPr>
              <a:t>function</a:t>
            </a:r>
            <a:r>
              <a:rPr lang="fr-FR" b="0" strike="noStrike" spc="-1" dirty="0">
                <a:latin typeface="Arial"/>
              </a:rPr>
              <a:t> set, or a class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Not all </a:t>
            </a:r>
            <a:r>
              <a:rPr lang="fr-FR" b="0" strike="noStrike" spc="-1" dirty="0" err="1">
                <a:latin typeface="Arial"/>
              </a:rPr>
              <a:t>functions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will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be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needed</a:t>
            </a:r>
            <a:r>
              <a:rPr lang="fr-FR" b="0" strike="noStrike" spc="-1" dirty="0">
                <a:latin typeface="Arial"/>
              </a:rPr>
              <a:t> for </a:t>
            </a:r>
            <a:r>
              <a:rPr lang="fr-FR" b="0" strike="noStrike" spc="-1" dirty="0" err="1">
                <a:latin typeface="Arial"/>
              </a:rPr>
              <a:t>each</a:t>
            </a:r>
            <a:r>
              <a:rPr lang="fr-FR" b="0" strike="noStrike" spc="-1" dirty="0">
                <a:latin typeface="Arial"/>
              </a:rPr>
              <a:t> type of a </a:t>
            </a:r>
            <a:r>
              <a:rPr lang="fr-FR" b="0" strike="noStrike" spc="-1" dirty="0" err="1">
                <a:latin typeface="Arial"/>
              </a:rPr>
              <a:t>device</a:t>
            </a:r>
            <a:endParaRPr lang="fr-FR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Content </a:t>
            </a:r>
            <a:r>
              <a:rPr lang="fr-FR" sz="4400" b="0" strike="noStrike" spc="-1" dirty="0" err="1">
                <a:latin typeface="Arial"/>
              </a:rPr>
              <a:t>Review</a:t>
            </a:r>
            <a:r>
              <a:rPr lang="fr-FR" sz="4400" b="0" strike="noStrike" spc="-1" dirty="0">
                <a:latin typeface="Arial"/>
              </a:rPr>
              <a:t> 3</a:t>
            </a:r>
          </a:p>
        </p:txBody>
      </p:sp>
      <p:sp>
        <p:nvSpPr>
          <p:cNvPr id="5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Clarification </a:t>
            </a:r>
            <a:r>
              <a:rPr lang="fr-FR" b="0" strike="noStrike" spc="-1" dirty="0" err="1">
                <a:latin typeface="Arial"/>
              </a:rPr>
              <a:t>needed</a:t>
            </a:r>
            <a:r>
              <a:rPr lang="fr-FR" b="0" strike="noStrike" spc="-1" dirty="0">
                <a:latin typeface="Arial"/>
              </a:rPr>
              <a:t> for </a:t>
            </a:r>
            <a:r>
              <a:rPr lang="fr-FR" b="0" strike="noStrike" spc="-1" dirty="0" err="1">
                <a:latin typeface="Arial"/>
              </a:rPr>
              <a:t>wording</a:t>
            </a:r>
            <a:r>
              <a:rPr lang="fr-FR" b="0" strike="noStrike" spc="-1" dirty="0">
                <a:latin typeface="Arial"/>
              </a:rPr>
              <a:t> of </a:t>
            </a:r>
            <a:r>
              <a:rPr lang="fr-FR" b="0" strike="noStrike" spc="-1" dirty="0" err="1">
                <a:latin typeface="Arial"/>
              </a:rPr>
              <a:t>some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requirements</a:t>
            </a:r>
            <a:endParaRPr lang="fr-FR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Are </a:t>
            </a:r>
            <a:r>
              <a:rPr lang="fr-FR" b="0" strike="noStrike" spc="-1" dirty="0" err="1">
                <a:latin typeface="Arial"/>
              </a:rPr>
              <a:t>marked</a:t>
            </a:r>
            <a:r>
              <a:rPr lang="fr-FR" b="0" strike="noStrike" spc="-1" dirty="0">
                <a:latin typeface="Arial"/>
              </a:rPr>
              <a:t> in the </a:t>
            </a:r>
            <a:r>
              <a:rPr lang="fr-FR" b="0" strike="noStrike" spc="-1" dirty="0" err="1">
                <a:latin typeface="Arial"/>
              </a:rPr>
              <a:t>detailed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review</a:t>
            </a:r>
            <a:endParaRPr lang="fr-FR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Will </a:t>
            </a:r>
            <a:r>
              <a:rPr lang="fr-FR" b="0" strike="noStrike" spc="-1" dirty="0" err="1">
                <a:latin typeface="Arial"/>
              </a:rPr>
              <a:t>need</a:t>
            </a:r>
            <a:r>
              <a:rPr lang="fr-FR" b="0" strike="noStrike" spc="-1" dirty="0">
                <a:latin typeface="Arial"/>
              </a:rPr>
              <a:t> a confirmation of all </a:t>
            </a:r>
            <a:r>
              <a:rPr lang="fr-FR" b="0" strike="noStrike" spc="-1" dirty="0" err="1">
                <a:latin typeface="Arial"/>
              </a:rPr>
              <a:t>external</a:t>
            </a:r>
            <a:r>
              <a:rPr lang="fr-FR" b="0" strike="noStrike" spc="-1" dirty="0">
                <a:latin typeface="Arial"/>
              </a:rPr>
              <a:t> files </a:t>
            </a:r>
            <a:r>
              <a:rPr lang="fr-FR" b="0" strike="noStrike" spc="-1" dirty="0" err="1">
                <a:latin typeface="Arial"/>
              </a:rPr>
              <a:t>belonging</a:t>
            </a:r>
            <a:r>
              <a:rPr lang="fr-FR" b="0" strike="noStrike" spc="-1" dirty="0">
                <a:latin typeface="Arial"/>
              </a:rPr>
              <a:t> to the </a:t>
            </a:r>
            <a:r>
              <a:rPr lang="fr-FR" b="0" strike="noStrike" spc="-1" dirty="0" err="1">
                <a:latin typeface="Arial"/>
              </a:rPr>
              <a:t>specification</a:t>
            </a:r>
            <a:endParaRPr lang="fr-FR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 err="1">
                <a:latin typeface="Arial"/>
              </a:rPr>
              <a:t>Marked</a:t>
            </a:r>
            <a:r>
              <a:rPr lang="fr-FR" b="0" strike="noStrike" spc="-1" dirty="0">
                <a:latin typeface="Arial"/>
              </a:rPr>
              <a:t> in the </a:t>
            </a:r>
            <a:r>
              <a:rPr lang="fr-FR" b="0" strike="noStrike" spc="-1" dirty="0" err="1">
                <a:latin typeface="Arial"/>
              </a:rPr>
              <a:t>detailed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review</a:t>
            </a:r>
            <a:endParaRPr lang="fr-FR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PCS and the </a:t>
            </a:r>
            <a:r>
              <a:rPr lang="fr-FR" sz="4400" b="0" strike="noStrike" spc="-1" dirty="0" err="1">
                <a:latin typeface="Arial"/>
              </a:rPr>
              <a:t>testsuite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975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 err="1">
                <a:latin typeface="Arial"/>
              </a:rPr>
              <a:t>Would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be</a:t>
            </a:r>
            <a:r>
              <a:rPr lang="fr-FR" b="0" strike="noStrike" spc="-1" dirty="0">
                <a:latin typeface="Arial"/>
              </a:rPr>
              <a:t> good to have a </a:t>
            </a:r>
            <a:r>
              <a:rPr lang="fr-FR" b="0" strike="noStrike" spc="-1" dirty="0" err="1">
                <a:latin typeface="Arial"/>
              </a:rPr>
              <a:t>link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between</a:t>
            </a:r>
            <a:r>
              <a:rPr lang="fr-FR" b="0" strike="noStrike" spc="-1" dirty="0">
                <a:latin typeface="Arial"/>
              </a:rPr>
              <a:t> the </a:t>
            </a:r>
            <a:r>
              <a:rPr lang="fr-FR" b="0" strike="noStrike" spc="-1" dirty="0" err="1">
                <a:latin typeface="Arial"/>
              </a:rPr>
              <a:t>requirements</a:t>
            </a:r>
            <a:r>
              <a:rPr lang="fr-FR" b="0" strike="noStrike" spc="-1" dirty="0">
                <a:latin typeface="Arial"/>
              </a:rPr>
              <a:t> and tests </a:t>
            </a:r>
            <a:r>
              <a:rPr lang="fr-FR" b="0" strike="noStrike" spc="-1" dirty="0" err="1">
                <a:latin typeface="Arial"/>
              </a:rPr>
              <a:t>implementing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them</a:t>
            </a: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 err="1">
                <a:latin typeface="Arial"/>
              </a:rPr>
              <a:t>Many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projects</a:t>
            </a:r>
            <a:r>
              <a:rPr lang="fr-FR" b="0" strike="noStrike" spc="-1" dirty="0">
                <a:latin typeface="Arial"/>
              </a:rPr>
              <a:t> use a </a:t>
            </a:r>
            <a:r>
              <a:rPr lang="fr-FR" b="0" strike="noStrike" spc="-1" dirty="0" err="1">
                <a:latin typeface="Arial"/>
              </a:rPr>
              <a:t>separate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testplan</a:t>
            </a:r>
            <a:r>
              <a:rPr lang="fr-FR" b="0" strike="noStrike" spc="-1" dirty="0">
                <a:latin typeface="Arial"/>
              </a:rPr>
              <a:t> document, </a:t>
            </a:r>
            <a:r>
              <a:rPr lang="fr-FR" b="0" strike="noStrike" spc="-1" dirty="0" err="1">
                <a:latin typeface="Arial"/>
              </a:rPr>
              <a:t>eg</a:t>
            </a:r>
            <a:r>
              <a:rPr lang="fr-FR" b="0" strike="noStrike" spc="-1" dirty="0">
                <a:latin typeface="Arial"/>
              </a:rPr>
              <a:t> [2]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 err="1">
                <a:latin typeface="Arial"/>
              </a:rPr>
              <a:t>Could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be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generated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from</a:t>
            </a:r>
            <a:r>
              <a:rPr lang="fr-FR" b="0" strike="noStrike" spc="-1" dirty="0">
                <a:latin typeface="Arial"/>
              </a:rPr>
              <a:t> test descriptions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endParaRPr lang="fr-FR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b="0" strike="noStrike" spc="-1" dirty="0">
                <a:latin typeface="Arial"/>
              </a:rPr>
              <a:t>Need to </a:t>
            </a:r>
            <a:r>
              <a:rPr lang="fr-FR" b="0" strike="noStrike" spc="-1" dirty="0" err="1">
                <a:latin typeface="Arial"/>
              </a:rPr>
              <a:t>add</a:t>
            </a:r>
            <a:r>
              <a:rPr lang="fr-FR" b="0" strike="noStrike" spc="-1" dirty="0">
                <a:latin typeface="Arial"/>
              </a:rPr>
              <a:t> information on how to </a:t>
            </a:r>
            <a:r>
              <a:rPr lang="fr-FR" b="0" strike="noStrike" spc="-1" dirty="0" err="1">
                <a:latin typeface="Arial"/>
              </a:rPr>
              <a:t>certify</a:t>
            </a:r>
            <a:r>
              <a:rPr lang="fr-FR" b="0" strike="noStrike" spc="-1" dirty="0">
                <a:latin typeface="Arial"/>
              </a:rPr>
              <a:t> and conditions (</a:t>
            </a:r>
            <a:r>
              <a:rPr lang="fr-FR" b="0" strike="noStrike" spc="-1" dirty="0" err="1">
                <a:latin typeface="Arial"/>
              </a:rPr>
              <a:t>including</a:t>
            </a:r>
            <a:r>
              <a:rPr lang="fr-FR" b="0" strike="noStrike" spc="-1" dirty="0">
                <a:latin typeface="Arial"/>
              </a:rPr>
              <a:t> possible </a:t>
            </a:r>
            <a:r>
              <a:rPr lang="fr-FR" b="0" strike="noStrike" spc="-1" dirty="0" err="1">
                <a:latin typeface="Arial"/>
              </a:rPr>
              <a:t>waivers</a:t>
            </a:r>
            <a:r>
              <a:rPr lang="fr-FR" b="0" strike="noStrike" spc="-1" dirty="0">
                <a:latin typeface="Arial"/>
              </a:rPr>
              <a:t>)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b="0" strike="noStrike" spc="-1" dirty="0">
                <a:latin typeface="Arial"/>
              </a:rPr>
              <a:t>Example, self-</a:t>
            </a:r>
            <a:r>
              <a:rPr lang="fr-FR" b="0" strike="noStrike" spc="-1" dirty="0" err="1">
                <a:latin typeface="Arial"/>
              </a:rPr>
              <a:t>certify</a:t>
            </a:r>
            <a:r>
              <a:rPr lang="fr-FR" b="0" strike="noStrike" spc="-1" dirty="0">
                <a:latin typeface="Arial"/>
              </a:rPr>
              <a:t> by </a:t>
            </a:r>
            <a:r>
              <a:rPr lang="fr-FR" b="0" strike="noStrike" spc="-1" dirty="0" err="1">
                <a:latin typeface="Arial"/>
              </a:rPr>
              <a:t>providing</a:t>
            </a:r>
            <a:r>
              <a:rPr lang="fr-FR" b="0" strike="noStrike" spc="-1" dirty="0">
                <a:latin typeface="Arial"/>
              </a:rPr>
              <a:t> a log of the </a:t>
            </a:r>
            <a:r>
              <a:rPr lang="fr-FR" b="0" strike="noStrike" spc="-1" dirty="0" err="1">
                <a:latin typeface="Arial"/>
              </a:rPr>
              <a:t>testsuite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without</a:t>
            </a:r>
            <a:r>
              <a:rPr lang="fr-FR" b="0" strike="noStrike" spc="-1" dirty="0">
                <a:latin typeface="Arial"/>
              </a:rPr>
              <a:t> </a:t>
            </a:r>
            <a:r>
              <a:rPr lang="fr-FR" b="0" strike="noStrike" spc="-1" dirty="0" err="1">
                <a:latin typeface="Arial"/>
              </a:rPr>
              <a:t>mandatory</a:t>
            </a:r>
            <a:r>
              <a:rPr lang="fr-FR" b="0" strike="noStrike" spc="-1" dirty="0">
                <a:latin typeface="Arial"/>
              </a:rPr>
              <a:t> test </a:t>
            </a:r>
            <a:r>
              <a:rPr lang="fr-FR" b="0" strike="noStrike" spc="-1" dirty="0" err="1">
                <a:latin typeface="Arial"/>
              </a:rPr>
              <a:t>failing</a:t>
            </a:r>
            <a:endParaRPr lang="fr-FR" b="0" strike="noStrike" spc="-1" dirty="0">
              <a:latin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0FC873-58B1-44F6-9900-8F991BB3C662}"/>
              </a:ext>
            </a:extLst>
          </p:cNvPr>
          <p:cNvSpPr/>
          <p:nvPr/>
        </p:nvSpPr>
        <p:spPr>
          <a:xfrm>
            <a:off x="3962400" y="5275193"/>
            <a:ext cx="6118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>
              <a:buClr>
                <a:srgbClr val="000000"/>
              </a:buClr>
              <a:buSzPct val="45000"/>
            </a:pPr>
            <a:r>
              <a:rPr lang="fr-FR" sz="800" b="1" spc="-1" dirty="0" err="1"/>
              <a:t>References</a:t>
            </a:r>
            <a:r>
              <a:rPr lang="fr-FR" sz="800" b="1" spc="-1" dirty="0"/>
              <a:t>:</a:t>
            </a:r>
          </a:p>
          <a:p>
            <a:pPr marL="108000">
              <a:buClr>
                <a:srgbClr val="000000"/>
              </a:buClr>
              <a:buSzPct val="45000"/>
            </a:pPr>
            <a:r>
              <a:rPr lang="fr-FR" sz="800" spc="-1" dirty="0"/>
              <a:t>[2] </a:t>
            </a:r>
            <a:r>
              <a:rPr lang="fr-FR" sz="800" spc="-1" dirty="0" err="1"/>
              <a:t>NVMe</a:t>
            </a:r>
            <a:r>
              <a:rPr lang="fr-FR" sz="800" spc="-1" dirty="0"/>
              <a:t> base </a:t>
            </a:r>
            <a:r>
              <a:rPr lang="fr-FR" sz="800" spc="-1" dirty="0" err="1"/>
              <a:t>specification</a:t>
            </a:r>
            <a:r>
              <a:rPr lang="fr-FR" sz="800" spc="-1" dirty="0"/>
              <a:t> 2.0a </a:t>
            </a:r>
            <a:r>
              <a:rPr lang="fr-FR" sz="800" spc="-1" dirty="0">
                <a:hlinkClick r:id="rId2"/>
              </a:rPr>
              <a:t>https://nvmexpress.org/wp-content/uploads/NVMe-NVM-Express-2.0a-2021.07.26-Ratified.pdf</a:t>
            </a:r>
            <a:r>
              <a:rPr lang="fr-FR" sz="800" spc="-1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4400" b="0" strike="noStrike" spc="-1" dirty="0">
                <a:latin typeface="Arial"/>
              </a:rPr>
              <a:t>Open Questions (</a:t>
            </a:r>
            <a:r>
              <a:rPr lang="fr-FR" sz="4400" b="0" strike="noStrike" spc="-1" dirty="0" err="1">
                <a:latin typeface="Arial"/>
              </a:rPr>
              <a:t>Market</a:t>
            </a:r>
            <a:r>
              <a:rPr lang="fr-FR" sz="4400" b="0" strike="noStrike" spc="-1" dirty="0">
                <a:latin typeface="Arial"/>
              </a:rPr>
              <a:t> </a:t>
            </a:r>
            <a:r>
              <a:rPr lang="fr-FR" sz="4400" b="0" strike="noStrike" spc="-1" dirty="0" err="1">
                <a:latin typeface="Arial"/>
              </a:rPr>
              <a:t>View</a:t>
            </a:r>
            <a:r>
              <a:rPr lang="fr-FR" sz="4400" b="0" strike="noStrike" spc="-1" dirty="0">
                <a:latin typeface="Arial"/>
              </a:rPr>
              <a:t>)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504000" y="1326600"/>
            <a:ext cx="8182800" cy="31768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 err="1">
                <a:latin typeface="Arial"/>
              </a:rPr>
              <a:t>Should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hilog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be</a:t>
            </a:r>
            <a:r>
              <a:rPr lang="fr-FR" sz="1400" b="0" strike="noStrike" spc="-1" dirty="0">
                <a:latin typeface="Arial"/>
              </a:rPr>
              <a:t> the </a:t>
            </a:r>
            <a:r>
              <a:rPr lang="fr-FR" sz="1400" b="0" strike="noStrike" spc="-1" dirty="0" err="1">
                <a:latin typeface="Arial"/>
              </a:rPr>
              <a:t>mandatory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logging</a:t>
            </a:r>
            <a:r>
              <a:rPr lang="fr-FR" sz="1400" b="0" strike="noStrike" spc="-1" dirty="0">
                <a:latin typeface="Arial"/>
              </a:rPr>
              <a:t> interface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 err="1">
                <a:latin typeface="Arial"/>
              </a:rPr>
              <a:t>Should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hiviewdfx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be</a:t>
            </a:r>
            <a:r>
              <a:rPr lang="fr-FR" sz="1400" b="0" strike="noStrike" spc="-1" dirty="0">
                <a:latin typeface="Arial"/>
              </a:rPr>
              <a:t> the </a:t>
            </a:r>
            <a:r>
              <a:rPr lang="fr-FR" sz="1400" b="0" strike="noStrike" spc="-1" dirty="0" err="1">
                <a:latin typeface="Arial"/>
              </a:rPr>
              <a:t>mandatory</a:t>
            </a:r>
            <a:r>
              <a:rPr lang="fr-FR" sz="1400" b="0" strike="noStrike" spc="-1" dirty="0">
                <a:latin typeface="Arial"/>
              </a:rPr>
              <a:t> DFX API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 err="1">
                <a:latin typeface="Arial"/>
              </a:rPr>
              <a:t>Should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syspara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be</a:t>
            </a:r>
            <a:r>
              <a:rPr lang="fr-FR" sz="1400" b="0" strike="noStrike" spc="-1" dirty="0">
                <a:latin typeface="Arial"/>
              </a:rPr>
              <a:t> the </a:t>
            </a:r>
            <a:r>
              <a:rPr lang="fr-FR" sz="1400" b="0" strike="noStrike" spc="-1" dirty="0" err="1">
                <a:latin typeface="Arial"/>
              </a:rPr>
              <a:t>mandatory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recovery</a:t>
            </a:r>
            <a:r>
              <a:rPr lang="fr-FR" sz="1400" b="0" strike="noStrike" spc="-1" dirty="0">
                <a:latin typeface="Arial"/>
              </a:rPr>
              <a:t> system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>
                <a:latin typeface="Arial"/>
              </a:rPr>
              <a:t>HAP package format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>
                <a:latin typeface="Arial"/>
              </a:rPr>
              <a:t>HiChain </a:t>
            </a:r>
            <a:r>
              <a:rPr lang="fr-FR" sz="1400" b="0" strike="noStrike" spc="-1" dirty="0" err="1">
                <a:latin typeface="Arial"/>
              </a:rPr>
              <a:t>security</a:t>
            </a:r>
            <a:r>
              <a:rPr lang="fr-FR" sz="1400" b="0" strike="noStrike" spc="-1" dirty="0">
                <a:latin typeface="Arial"/>
              </a:rPr>
              <a:t> </a:t>
            </a:r>
            <a:r>
              <a:rPr lang="fr-FR" sz="1400" b="0" strike="noStrike" spc="-1" dirty="0" err="1">
                <a:latin typeface="Arial"/>
              </a:rPr>
              <a:t>protocol</a:t>
            </a:r>
            <a:r>
              <a:rPr lang="fr-FR" sz="1400" b="0" strike="noStrike" spc="-1" dirty="0">
                <a:latin typeface="Arial"/>
              </a:rPr>
              <a:t> ?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>
                <a:latin typeface="Arial"/>
                <a:ea typeface="Noto Sans CJK SC"/>
              </a:rPr>
              <a:t>[G-UPDATE-0104] The </a:t>
            </a:r>
            <a:r>
              <a:rPr lang="fr-FR" sz="1400" b="0" strike="noStrike" spc="-1" dirty="0" err="1">
                <a:latin typeface="Arial"/>
                <a:ea typeface="Noto Sans CJK SC"/>
              </a:rPr>
              <a:t>device</a:t>
            </a:r>
            <a:r>
              <a:rPr lang="fr-FR" sz="1400" b="0" strike="noStrike" spc="-1" dirty="0">
                <a:latin typeface="Arial"/>
                <a:ea typeface="Noto Sans CJK SC"/>
              </a:rPr>
              <a:t> must support the power-off protection </a:t>
            </a:r>
            <a:r>
              <a:rPr lang="fr-FR" sz="1400" b="0" strike="noStrike" spc="-1" dirty="0" err="1">
                <a:latin typeface="Arial"/>
                <a:ea typeface="Noto Sans CJK SC"/>
              </a:rPr>
              <a:t>function</a:t>
            </a:r>
            <a:r>
              <a:rPr lang="fr-FR" sz="1400" b="0" strike="noStrike" spc="-1" dirty="0">
                <a:latin typeface="Arial"/>
                <a:ea typeface="Noto Sans CJK SC"/>
              </a:rPr>
              <a:t> </a:t>
            </a:r>
            <a:r>
              <a:rPr lang="fr-FR" sz="1400" b="0" strike="noStrike" spc="-1" dirty="0" err="1">
                <a:latin typeface="Arial"/>
                <a:ea typeface="Noto Sans CJK SC"/>
              </a:rPr>
              <a:t>during</a:t>
            </a:r>
            <a:r>
              <a:rPr lang="fr-FR" sz="1400" b="0" strike="noStrike" spc="-1" dirty="0">
                <a:latin typeface="Arial"/>
                <a:ea typeface="Noto Sans CJK SC"/>
              </a:rPr>
              <a:t> the upgrade.</a:t>
            </a:r>
            <a:endParaRPr lang="fr-FR" sz="14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>
                <a:latin typeface="Arial"/>
                <a:ea typeface="Noto Sans CJK SC"/>
              </a:rPr>
              <a:t>OpenHarmony </a:t>
            </a:r>
            <a:r>
              <a:rPr lang="fr-FR" sz="1400" b="0" strike="noStrike" spc="-1" dirty="0" err="1">
                <a:latin typeface="Arial"/>
                <a:ea typeface="Noto Sans CJK SC"/>
              </a:rPr>
              <a:t>debug</a:t>
            </a:r>
            <a:r>
              <a:rPr lang="fr-FR" sz="1400" b="0" strike="noStrike" spc="-1" dirty="0">
                <a:latin typeface="Arial"/>
                <a:ea typeface="Noto Sans CJK SC"/>
              </a:rPr>
              <a:t> console, </a:t>
            </a:r>
            <a:r>
              <a:rPr lang="fr-FR" sz="1400" b="0" strike="noStrike" spc="-1" dirty="0" err="1">
                <a:latin typeface="Arial"/>
                <a:ea typeface="Noto Sans CJK SC"/>
              </a:rPr>
              <a:t>hiprofiler</a:t>
            </a:r>
            <a:endParaRPr lang="fr-FR" sz="14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00" b="0" strike="noStrike" spc="-1" dirty="0">
                <a:latin typeface="Arial"/>
                <a:ea typeface="Noto Sans CJK SC"/>
              </a:rPr>
              <a:t>The certification process (self-</a:t>
            </a:r>
            <a:r>
              <a:rPr lang="fr-FR" sz="1400" b="0" strike="noStrike" spc="-1" dirty="0" err="1">
                <a:latin typeface="Arial"/>
                <a:ea typeface="Noto Sans CJK SC"/>
              </a:rPr>
              <a:t>certified</a:t>
            </a:r>
            <a:r>
              <a:rPr lang="fr-FR" sz="1400" b="0" strike="noStrike" spc="-1" dirty="0">
                <a:latin typeface="Arial"/>
                <a:ea typeface="Noto Sans CJK SC"/>
              </a:rPr>
              <a:t>, </a:t>
            </a:r>
            <a:r>
              <a:rPr lang="fr-FR" sz="1400" b="0" strike="noStrike" spc="-1" dirty="0" err="1">
                <a:latin typeface="Arial"/>
                <a:ea typeface="Noto Sans CJK SC"/>
              </a:rPr>
              <a:t>external</a:t>
            </a:r>
            <a:r>
              <a:rPr lang="fr-FR" sz="1400" b="0" strike="noStrike" spc="-1" dirty="0">
                <a:latin typeface="Arial"/>
                <a:ea typeface="Noto Sans CJK SC"/>
              </a:rPr>
              <a:t> body...)</a:t>
            </a:r>
            <a:endParaRPr lang="fr-FR" sz="1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627</Words>
  <Application>Microsoft Office PowerPoint</Application>
  <PresentationFormat>Custom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DejaVu Sans</vt:lpstr>
      <vt:lpstr>Noto Sans CJK SC</vt:lpstr>
      <vt:lpstr>Arial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Jianyu Liu</cp:lastModifiedBy>
  <cp:revision>26</cp:revision>
  <dcterms:created xsi:type="dcterms:W3CDTF">2021-09-27T15:38:57Z</dcterms:created>
  <dcterms:modified xsi:type="dcterms:W3CDTF">2021-11-22T13:18:18Z</dcterms:modified>
  <dc:language>fr-FR</dc:language>
</cp:coreProperties>
</file>