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7" r:id="rId2"/>
    <p:sldId id="296" r:id="rId3"/>
    <p:sldId id="297" r:id="rId4"/>
    <p:sldId id="298" r:id="rId5"/>
    <p:sldId id="300" r:id="rId6"/>
    <p:sldId id="301" r:id="rId7"/>
    <p:sldId id="269" r:id="rId8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u tao" initials="l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66FF"/>
    <a:srgbClr val="9966FF"/>
    <a:srgbClr val="CCFF66"/>
    <a:srgbClr val="0052D9"/>
    <a:srgbClr val="00A3FF"/>
    <a:srgbClr val="0A1E2F"/>
    <a:srgbClr val="FFFFFF"/>
    <a:srgbClr val="422B3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8" autoAdjust="0"/>
    <p:restoredTop sz="91364" autoAdjust="0"/>
  </p:normalViewPr>
  <p:slideViewPr>
    <p:cSldViewPr snapToGrid="0">
      <p:cViewPr varScale="1">
        <p:scale>
          <a:sx n="106" d="100"/>
          <a:sy n="106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2171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FC25C-19B4-4ADF-80FC-483B79C24E82}" type="datetimeFigureOut">
              <a:rPr lang="zh-CN" altLang="en-US" smtClean="0"/>
              <a:t>2023/9/6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52873-9DAF-4140-80BB-03C9B8641A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96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 28"/>
          <p:cNvPicPr>
            <a:picLocks noChangeAspect="1"/>
          </p:cNvPicPr>
          <p:nvPr userDrawn="1"/>
        </p:nvPicPr>
        <p:blipFill rotWithShape="1">
          <a:blip r:embed="rId2" cstate="email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9" name="Slide Number Placeholder 5"/>
          <p:cNvSpPr txBox="1"/>
          <p:nvPr userDrawn="1"/>
        </p:nvSpPr>
        <p:spPr>
          <a:xfrm>
            <a:off x="814963" y="6293087"/>
            <a:ext cx="139424" cy="328295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1200" smtClean="0">
                <a:solidFill>
                  <a:schemeClr val="bg1"/>
                </a:solidFill>
              </a:r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" name="Oval 9"/>
          <p:cNvSpPr/>
          <p:nvPr userDrawn="1"/>
        </p:nvSpPr>
        <p:spPr>
          <a:xfrm>
            <a:off x="718075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3" name="Oval 15"/>
          <p:cNvSpPr/>
          <p:nvPr userDrawn="1"/>
        </p:nvSpPr>
        <p:spPr>
          <a:xfrm>
            <a:off x="281861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5" name="Rectangle 9"/>
          <p:cNvSpPr/>
          <p:nvPr userDrawn="1"/>
        </p:nvSpPr>
        <p:spPr>
          <a:xfrm rot="2700000">
            <a:off x="426720" y="6412186"/>
            <a:ext cx="90117" cy="90117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-1" fmla="*/ 0 w 531091"/>
              <a:gd name="connsiteY0-2" fmla="*/ 0 h 531091"/>
              <a:gd name="connsiteX1-3" fmla="*/ 531091 w 531091"/>
              <a:gd name="connsiteY1-4" fmla="*/ 531091 h 531091"/>
              <a:gd name="connsiteX2-5" fmla="*/ 0 w 531091"/>
              <a:gd name="connsiteY2-6" fmla="*/ 531091 h 531091"/>
              <a:gd name="connsiteX3-7" fmla="*/ 0 w 531091"/>
              <a:gd name="connsiteY3-8" fmla="*/ 0 h 531091"/>
              <a:gd name="connsiteX0-9" fmla="*/ 0 w 531091"/>
              <a:gd name="connsiteY0-10" fmla="*/ 0 h 531091"/>
              <a:gd name="connsiteX1-11" fmla="*/ 230909 w 531091"/>
              <a:gd name="connsiteY1-12" fmla="*/ 224312 h 531091"/>
              <a:gd name="connsiteX2-13" fmla="*/ 531091 w 531091"/>
              <a:gd name="connsiteY2-14" fmla="*/ 531091 h 531091"/>
              <a:gd name="connsiteX3-15" fmla="*/ 0 w 531091"/>
              <a:gd name="connsiteY3-16" fmla="*/ 531091 h 531091"/>
              <a:gd name="connsiteX4-17" fmla="*/ 0 w 531091"/>
              <a:gd name="connsiteY4-18" fmla="*/ 0 h 531091"/>
              <a:gd name="connsiteX0-19" fmla="*/ 230909 w 531091"/>
              <a:gd name="connsiteY0-20" fmla="*/ 224312 h 531091"/>
              <a:gd name="connsiteX1-21" fmla="*/ 531091 w 531091"/>
              <a:gd name="connsiteY1-22" fmla="*/ 531091 h 531091"/>
              <a:gd name="connsiteX2-23" fmla="*/ 0 w 531091"/>
              <a:gd name="connsiteY2-24" fmla="*/ 531091 h 531091"/>
              <a:gd name="connsiteX3-25" fmla="*/ 0 w 531091"/>
              <a:gd name="connsiteY3-26" fmla="*/ 0 h 531091"/>
              <a:gd name="connsiteX4-27" fmla="*/ 322349 w 531091"/>
              <a:gd name="connsiteY4-28" fmla="*/ 315752 h 531091"/>
              <a:gd name="connsiteX0-29" fmla="*/ 343065 w 531091"/>
              <a:gd name="connsiteY0-30" fmla="*/ 89066 h 531091"/>
              <a:gd name="connsiteX1-31" fmla="*/ 531091 w 531091"/>
              <a:gd name="connsiteY1-32" fmla="*/ 531091 h 531091"/>
              <a:gd name="connsiteX2-33" fmla="*/ 0 w 531091"/>
              <a:gd name="connsiteY2-34" fmla="*/ 531091 h 531091"/>
              <a:gd name="connsiteX3-35" fmla="*/ 0 w 531091"/>
              <a:gd name="connsiteY3-36" fmla="*/ 0 h 531091"/>
              <a:gd name="connsiteX4-37" fmla="*/ 322349 w 531091"/>
              <a:gd name="connsiteY4-38" fmla="*/ 315752 h 531091"/>
              <a:gd name="connsiteX0-39" fmla="*/ 531091 w 531091"/>
              <a:gd name="connsiteY0-40" fmla="*/ 531091 h 531091"/>
              <a:gd name="connsiteX1-41" fmla="*/ 0 w 531091"/>
              <a:gd name="connsiteY1-42" fmla="*/ 531091 h 531091"/>
              <a:gd name="connsiteX2-43" fmla="*/ 0 w 531091"/>
              <a:gd name="connsiteY2-44" fmla="*/ 0 h 531091"/>
              <a:gd name="connsiteX3-45" fmla="*/ 322349 w 531091"/>
              <a:gd name="connsiteY3-46" fmla="*/ 315752 h 531091"/>
              <a:gd name="connsiteX0-47" fmla="*/ 531091 w 531091"/>
              <a:gd name="connsiteY0-48" fmla="*/ 531091 h 531091"/>
              <a:gd name="connsiteX1-49" fmla="*/ 0 w 531091"/>
              <a:gd name="connsiteY1-50" fmla="*/ 531091 h 531091"/>
              <a:gd name="connsiteX2-51" fmla="*/ 0 w 531091"/>
              <a:gd name="connsiteY2-52" fmla="*/ 0 h 53109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7" name="Oval 13"/>
          <p:cNvSpPr/>
          <p:nvPr userDrawn="1"/>
        </p:nvSpPr>
        <p:spPr>
          <a:xfrm rot="10800000">
            <a:off x="1154288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9" name="Rectangle 9"/>
          <p:cNvSpPr/>
          <p:nvPr userDrawn="1"/>
        </p:nvSpPr>
        <p:spPr>
          <a:xfrm rot="13500000">
            <a:off x="1252512" y="6412186"/>
            <a:ext cx="90117" cy="90117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-1" fmla="*/ 0 w 531091"/>
              <a:gd name="connsiteY0-2" fmla="*/ 0 h 531091"/>
              <a:gd name="connsiteX1-3" fmla="*/ 531091 w 531091"/>
              <a:gd name="connsiteY1-4" fmla="*/ 531091 h 531091"/>
              <a:gd name="connsiteX2-5" fmla="*/ 0 w 531091"/>
              <a:gd name="connsiteY2-6" fmla="*/ 531091 h 531091"/>
              <a:gd name="connsiteX3-7" fmla="*/ 0 w 531091"/>
              <a:gd name="connsiteY3-8" fmla="*/ 0 h 531091"/>
              <a:gd name="connsiteX0-9" fmla="*/ 0 w 531091"/>
              <a:gd name="connsiteY0-10" fmla="*/ 0 h 531091"/>
              <a:gd name="connsiteX1-11" fmla="*/ 230909 w 531091"/>
              <a:gd name="connsiteY1-12" fmla="*/ 224312 h 531091"/>
              <a:gd name="connsiteX2-13" fmla="*/ 531091 w 531091"/>
              <a:gd name="connsiteY2-14" fmla="*/ 531091 h 531091"/>
              <a:gd name="connsiteX3-15" fmla="*/ 0 w 531091"/>
              <a:gd name="connsiteY3-16" fmla="*/ 531091 h 531091"/>
              <a:gd name="connsiteX4-17" fmla="*/ 0 w 531091"/>
              <a:gd name="connsiteY4-18" fmla="*/ 0 h 531091"/>
              <a:gd name="connsiteX0-19" fmla="*/ 230909 w 531091"/>
              <a:gd name="connsiteY0-20" fmla="*/ 224312 h 531091"/>
              <a:gd name="connsiteX1-21" fmla="*/ 531091 w 531091"/>
              <a:gd name="connsiteY1-22" fmla="*/ 531091 h 531091"/>
              <a:gd name="connsiteX2-23" fmla="*/ 0 w 531091"/>
              <a:gd name="connsiteY2-24" fmla="*/ 531091 h 531091"/>
              <a:gd name="connsiteX3-25" fmla="*/ 0 w 531091"/>
              <a:gd name="connsiteY3-26" fmla="*/ 0 h 531091"/>
              <a:gd name="connsiteX4-27" fmla="*/ 322349 w 531091"/>
              <a:gd name="connsiteY4-28" fmla="*/ 315752 h 531091"/>
              <a:gd name="connsiteX0-29" fmla="*/ 343065 w 531091"/>
              <a:gd name="connsiteY0-30" fmla="*/ 89066 h 531091"/>
              <a:gd name="connsiteX1-31" fmla="*/ 531091 w 531091"/>
              <a:gd name="connsiteY1-32" fmla="*/ 531091 h 531091"/>
              <a:gd name="connsiteX2-33" fmla="*/ 0 w 531091"/>
              <a:gd name="connsiteY2-34" fmla="*/ 531091 h 531091"/>
              <a:gd name="connsiteX3-35" fmla="*/ 0 w 531091"/>
              <a:gd name="connsiteY3-36" fmla="*/ 0 h 531091"/>
              <a:gd name="connsiteX4-37" fmla="*/ 322349 w 531091"/>
              <a:gd name="connsiteY4-38" fmla="*/ 315752 h 531091"/>
              <a:gd name="connsiteX0-39" fmla="*/ 531091 w 531091"/>
              <a:gd name="connsiteY0-40" fmla="*/ 531091 h 531091"/>
              <a:gd name="connsiteX1-41" fmla="*/ 0 w 531091"/>
              <a:gd name="connsiteY1-42" fmla="*/ 531091 h 531091"/>
              <a:gd name="connsiteX2-43" fmla="*/ 0 w 531091"/>
              <a:gd name="connsiteY2-44" fmla="*/ 0 h 531091"/>
              <a:gd name="connsiteX3-45" fmla="*/ 322349 w 531091"/>
              <a:gd name="connsiteY3-46" fmla="*/ 315752 h 531091"/>
              <a:gd name="connsiteX0-47" fmla="*/ 531091 w 531091"/>
              <a:gd name="connsiteY0-48" fmla="*/ 531091 h 531091"/>
              <a:gd name="connsiteX1-49" fmla="*/ 0 w 531091"/>
              <a:gd name="connsiteY1-50" fmla="*/ 531091 h 531091"/>
              <a:gd name="connsiteX2-51" fmla="*/ 0 w 531091"/>
              <a:gd name="connsiteY2-52" fmla="*/ 0 h 53109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21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1127078" y="6259096"/>
            <a:ext cx="402336" cy="402336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3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249959" y="6251322"/>
            <a:ext cx="402336" cy="402336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5" name="图形 24"/>
          <p:cNvPicPr>
            <a:picLocks noChangeAspect="1"/>
          </p:cNvPicPr>
          <p:nvPr userDrawn="1"/>
        </p:nvPicPr>
        <p:blipFill>
          <a:blip r:embed="rId3" cstate="email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948428" y="6287707"/>
            <a:ext cx="1612362" cy="344840"/>
          </a:xfrm>
          <a:prstGeom prst="rect">
            <a:avLst/>
          </a:prstGeom>
        </p:spPr>
      </p:pic>
      <p:sp>
        <p:nvSpPr>
          <p:cNvPr id="27" name="页脚占位符 4"/>
          <p:cNvSpPr txBox="1"/>
          <p:nvPr userDrawn="1"/>
        </p:nvSpPr>
        <p:spPr>
          <a:xfrm>
            <a:off x="4038600" y="62906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chemeClr val="bg1"/>
                </a:solidFill>
              </a:rPr>
              <a:t>OPENATOM FOUNDATION CONFIDENTIAL 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>
          <a:blip r:embed="rId5" cstate="email">
            <a:biLevel thresh="25000"/>
          </a:blip>
          <a:stretch>
            <a:fillRect/>
          </a:stretch>
        </p:blipFill>
        <p:spPr>
          <a:xfrm>
            <a:off x="202231" y="319396"/>
            <a:ext cx="635969" cy="6359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 userDrawn="1"/>
        </p:nvSpPr>
        <p:spPr>
          <a:xfrm>
            <a:off x="0" y="0"/>
            <a:ext cx="12192000" cy="10092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43721"/>
            <a:ext cx="10515600" cy="696559"/>
          </a:xfrm>
        </p:spPr>
        <p:txBody>
          <a:bodyPr/>
          <a:lstStyle>
            <a:lvl1pPr>
              <a:defRPr b="0">
                <a:solidFill>
                  <a:srgbClr val="0070C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95555"/>
            <a:ext cx="10515600" cy="5081408"/>
          </a:xfrm>
        </p:spPr>
        <p:txBody>
          <a:bodyPr/>
          <a:lstStyle>
            <a:lvl1pPr>
              <a:lnSpc>
                <a:spcPct val="150000"/>
              </a:lnSpc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1pPr>
            <a:lvl2pPr marL="685800" indent="-228600">
              <a:lnSpc>
                <a:spcPct val="150000"/>
              </a:lnSpc>
              <a:buFont typeface="仿宋" panose="02010609060101010101" pitchFamily="49" charset="-122"/>
              <a:buChar char="-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2pPr>
            <a:lvl3pPr marL="1371600" indent="-457200">
              <a:lnSpc>
                <a:spcPct val="150000"/>
              </a:lnSpc>
              <a:buFont typeface="+mj-lt"/>
              <a:buAutoNum type="arabicPeriod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3pPr>
            <a:lvl4pPr marL="1714500" indent="-342900">
              <a:lnSpc>
                <a:spcPct val="150000"/>
              </a:lnSpc>
              <a:buFont typeface="+mj-lt"/>
              <a:buAutoNum type="alphaLcParenR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4pPr>
            <a:lvl5pPr marL="2171700" indent="-342900">
              <a:lnSpc>
                <a:spcPct val="150000"/>
              </a:lnSpc>
              <a:buFont typeface="+mj-ea"/>
              <a:buAutoNum type="circleNumDbPlain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926-F4FD-4E8D-B34F-C052AEF14152}" type="datetimeFigureOut">
              <a:rPr lang="zh-CN" altLang="en-US" smtClean="0"/>
              <a:t>2023/9/6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OPENATOM FOUNDATION CONFIDENTIAL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日期占位符 3"/>
          <p:cNvSpPr txBox="1"/>
          <p:nvPr userDrawn="1"/>
        </p:nvSpPr>
        <p:spPr>
          <a:xfrm>
            <a:off x="8353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0869926-F4FD-4E8D-B34F-C052AEF14152}" type="datetimeFigureOut">
              <a:rPr lang="zh-CN" altLang="en-US" smtClean="0"/>
              <a:t>2023/9/6</a:t>
            </a:fld>
            <a:endParaRPr lang="zh-CN" altLang="en-US"/>
          </a:p>
        </p:txBody>
      </p:sp>
      <p:sp>
        <p:nvSpPr>
          <p:cNvPr id="15" name="灯片编号占位符 5"/>
          <p:cNvSpPr txBox="1"/>
          <p:nvPr userDrawn="1"/>
        </p:nvSpPr>
        <p:spPr>
          <a:xfrm>
            <a:off x="86077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6" name="页脚占位符 4"/>
          <p:cNvSpPr txBox="1"/>
          <p:nvPr userDrawn="1"/>
        </p:nvSpPr>
        <p:spPr>
          <a:xfrm>
            <a:off x="4034300" y="635348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OPENATOM FOUNDATION CONFIDENTIAL</a:t>
            </a:r>
            <a:endParaRPr lang="zh-CN" altLang="en-US" dirty="0"/>
          </a:p>
        </p:txBody>
      </p:sp>
      <p:sp>
        <p:nvSpPr>
          <p:cNvPr id="26" name="任意多边形: 形状 25"/>
          <p:cNvSpPr/>
          <p:nvPr userDrawn="1"/>
        </p:nvSpPr>
        <p:spPr>
          <a:xfrm>
            <a:off x="114113" y="243721"/>
            <a:ext cx="609975" cy="609975"/>
          </a:xfrm>
          <a:custGeom>
            <a:avLst/>
            <a:gdLst>
              <a:gd name="connsiteX0" fmla="*/ 3243583 w 6035716"/>
              <a:gd name="connsiteY0" fmla="*/ 3243582 h 6035716"/>
              <a:gd name="connsiteX1" fmla="*/ 3243583 w 6035716"/>
              <a:gd name="connsiteY1" fmla="*/ 5582443 h 6035716"/>
              <a:gd name="connsiteX2" fmla="*/ 3281238 w 6035716"/>
              <a:gd name="connsiteY2" fmla="*/ 5580542 h 6035716"/>
              <a:gd name="connsiteX3" fmla="*/ 4839353 w 6035716"/>
              <a:gd name="connsiteY3" fmla="*/ 4839353 h 6035716"/>
              <a:gd name="connsiteX4" fmla="*/ 4956669 w 6035716"/>
              <a:gd name="connsiteY4" fmla="*/ 4710273 h 6035716"/>
              <a:gd name="connsiteX5" fmla="*/ 4109875 w 6035716"/>
              <a:gd name="connsiteY5" fmla="*/ 3243582 h 6035716"/>
              <a:gd name="connsiteX6" fmla="*/ 1925843 w 6035716"/>
              <a:gd name="connsiteY6" fmla="*/ 3243582 h 6035716"/>
              <a:gd name="connsiteX7" fmla="*/ 1079047 w 6035716"/>
              <a:gd name="connsiteY7" fmla="*/ 4710274 h 6035716"/>
              <a:gd name="connsiteX8" fmla="*/ 1196363 w 6035716"/>
              <a:gd name="connsiteY8" fmla="*/ 4839353 h 6035716"/>
              <a:gd name="connsiteX9" fmla="*/ 2754479 w 6035716"/>
              <a:gd name="connsiteY9" fmla="*/ 5580542 h 6035716"/>
              <a:gd name="connsiteX10" fmla="*/ 2792135 w 6035716"/>
              <a:gd name="connsiteY10" fmla="*/ 5582443 h 6035716"/>
              <a:gd name="connsiteX11" fmla="*/ 2792135 w 6035716"/>
              <a:gd name="connsiteY11" fmla="*/ 3243582 h 6035716"/>
              <a:gd name="connsiteX12" fmla="*/ 3017859 w 6035716"/>
              <a:gd name="connsiteY12" fmla="*/ 1352155 h 6035716"/>
              <a:gd name="connsiteX13" fmla="*/ 2186487 w 6035716"/>
              <a:gd name="connsiteY13" fmla="*/ 2792134 h 6035716"/>
              <a:gd name="connsiteX14" fmla="*/ 3849231 w 6035716"/>
              <a:gd name="connsiteY14" fmla="*/ 2792134 h 6035716"/>
              <a:gd name="connsiteX15" fmla="*/ 3020810 w 6035716"/>
              <a:gd name="connsiteY15" fmla="*/ 442024 h 6035716"/>
              <a:gd name="connsiteX16" fmla="*/ 3185968 w 6035716"/>
              <a:gd name="connsiteY16" fmla="*/ 740549 h 6035716"/>
              <a:gd name="connsiteX17" fmla="*/ 3186018 w 6035716"/>
              <a:gd name="connsiteY17" fmla="*/ 740520 h 6035716"/>
              <a:gd name="connsiteX18" fmla="*/ 5245409 w 6035716"/>
              <a:gd name="connsiteY18" fmla="*/ 4307492 h 6035716"/>
              <a:gd name="connsiteX19" fmla="*/ 5282934 w 6035716"/>
              <a:gd name="connsiteY19" fmla="*/ 4245725 h 6035716"/>
              <a:gd name="connsiteX20" fmla="*/ 5593841 w 6035716"/>
              <a:gd name="connsiteY20" fmla="*/ 3017858 h 6035716"/>
              <a:gd name="connsiteX21" fmla="*/ 3281238 w 6035716"/>
              <a:gd name="connsiteY21" fmla="*/ 455175 h 6035716"/>
              <a:gd name="connsiteX22" fmla="*/ 3015670 w 6035716"/>
              <a:gd name="connsiteY22" fmla="*/ 441986 h 6035716"/>
              <a:gd name="connsiteX23" fmla="*/ 2754479 w 6035716"/>
              <a:gd name="connsiteY23" fmla="*/ 455175 h 6035716"/>
              <a:gd name="connsiteX24" fmla="*/ 441875 w 6035716"/>
              <a:gd name="connsiteY24" fmla="*/ 3017858 h 6035716"/>
              <a:gd name="connsiteX25" fmla="*/ 752782 w 6035716"/>
              <a:gd name="connsiteY25" fmla="*/ 4245725 h 6035716"/>
              <a:gd name="connsiteX26" fmla="*/ 790307 w 6035716"/>
              <a:gd name="connsiteY26" fmla="*/ 4307492 h 6035716"/>
              <a:gd name="connsiteX27" fmla="*/ 2849700 w 6035716"/>
              <a:gd name="connsiteY27" fmla="*/ 740520 h 6035716"/>
              <a:gd name="connsiteX28" fmla="*/ 2850312 w 6035716"/>
              <a:gd name="connsiteY28" fmla="*/ 740873 h 6035716"/>
              <a:gd name="connsiteX29" fmla="*/ 3017858 w 6035716"/>
              <a:gd name="connsiteY29" fmla="*/ 0 h 6035716"/>
              <a:gd name="connsiteX30" fmla="*/ 6035716 w 6035716"/>
              <a:gd name="connsiteY30" fmla="*/ 3017858 h 6035716"/>
              <a:gd name="connsiteX31" fmla="*/ 3017858 w 6035716"/>
              <a:gd name="connsiteY31" fmla="*/ 6035716 h 6035716"/>
              <a:gd name="connsiteX32" fmla="*/ 0 w 6035716"/>
              <a:gd name="connsiteY32" fmla="*/ 3017858 h 6035716"/>
              <a:gd name="connsiteX33" fmla="*/ 3017858 w 6035716"/>
              <a:gd name="connsiteY33" fmla="*/ 0 h 6035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035716" h="6035716">
                <a:moveTo>
                  <a:pt x="3243583" y="3243582"/>
                </a:moveTo>
                <a:lnTo>
                  <a:pt x="3243583" y="5582443"/>
                </a:lnTo>
                <a:lnTo>
                  <a:pt x="3281238" y="5580542"/>
                </a:lnTo>
                <a:cubicBezTo>
                  <a:pt x="3887417" y="5518981"/>
                  <a:pt x="4431462" y="5247244"/>
                  <a:pt x="4839353" y="4839353"/>
                </a:cubicBezTo>
                <a:lnTo>
                  <a:pt x="4956669" y="4710273"/>
                </a:lnTo>
                <a:lnTo>
                  <a:pt x="4109875" y="3243582"/>
                </a:lnTo>
                <a:close/>
                <a:moveTo>
                  <a:pt x="1925843" y="3243582"/>
                </a:moveTo>
                <a:lnTo>
                  <a:pt x="1079047" y="4710274"/>
                </a:lnTo>
                <a:lnTo>
                  <a:pt x="1196363" y="4839353"/>
                </a:lnTo>
                <a:cubicBezTo>
                  <a:pt x="1604254" y="5247244"/>
                  <a:pt x="2148300" y="5518981"/>
                  <a:pt x="2754479" y="5580542"/>
                </a:cubicBezTo>
                <a:lnTo>
                  <a:pt x="2792135" y="5582443"/>
                </a:lnTo>
                <a:lnTo>
                  <a:pt x="2792135" y="3243582"/>
                </a:lnTo>
                <a:close/>
                <a:moveTo>
                  <a:pt x="3017859" y="1352155"/>
                </a:moveTo>
                <a:lnTo>
                  <a:pt x="2186487" y="2792134"/>
                </a:lnTo>
                <a:lnTo>
                  <a:pt x="3849231" y="2792134"/>
                </a:lnTo>
                <a:close/>
                <a:moveTo>
                  <a:pt x="3020810" y="442024"/>
                </a:moveTo>
                <a:lnTo>
                  <a:pt x="3185968" y="740549"/>
                </a:lnTo>
                <a:lnTo>
                  <a:pt x="3186018" y="740520"/>
                </a:lnTo>
                <a:lnTo>
                  <a:pt x="5245409" y="4307492"/>
                </a:lnTo>
                <a:lnTo>
                  <a:pt x="5282934" y="4245725"/>
                </a:lnTo>
                <a:cubicBezTo>
                  <a:pt x="5481213" y="3880725"/>
                  <a:pt x="5593841" y="3462444"/>
                  <a:pt x="5593841" y="3017858"/>
                </a:cubicBezTo>
                <a:cubicBezTo>
                  <a:pt x="5593841" y="1684099"/>
                  <a:pt x="4580193" y="587091"/>
                  <a:pt x="3281238" y="455175"/>
                </a:cubicBezTo>
                <a:close/>
                <a:moveTo>
                  <a:pt x="3015670" y="441986"/>
                </a:moveTo>
                <a:lnTo>
                  <a:pt x="2754479" y="455175"/>
                </a:lnTo>
                <a:cubicBezTo>
                  <a:pt x="1455524" y="587091"/>
                  <a:pt x="441875" y="1684099"/>
                  <a:pt x="441875" y="3017858"/>
                </a:cubicBezTo>
                <a:cubicBezTo>
                  <a:pt x="441875" y="3462444"/>
                  <a:pt x="554503" y="3880725"/>
                  <a:pt x="752782" y="4245725"/>
                </a:cubicBezTo>
                <a:lnTo>
                  <a:pt x="790307" y="4307492"/>
                </a:lnTo>
                <a:lnTo>
                  <a:pt x="2849700" y="740520"/>
                </a:lnTo>
                <a:lnTo>
                  <a:pt x="2850312" y="740873"/>
                </a:lnTo>
                <a:close/>
                <a:moveTo>
                  <a:pt x="3017858" y="0"/>
                </a:moveTo>
                <a:cubicBezTo>
                  <a:pt x="4684575" y="0"/>
                  <a:pt x="6035716" y="1351141"/>
                  <a:pt x="6035716" y="3017858"/>
                </a:cubicBezTo>
                <a:cubicBezTo>
                  <a:pt x="6035716" y="4684575"/>
                  <a:pt x="4684575" y="6035716"/>
                  <a:pt x="3017858" y="6035716"/>
                </a:cubicBezTo>
                <a:cubicBezTo>
                  <a:pt x="1351141" y="6035716"/>
                  <a:pt x="0" y="4684575"/>
                  <a:pt x="0" y="3017858"/>
                </a:cubicBezTo>
                <a:cubicBezTo>
                  <a:pt x="0" y="1351141"/>
                  <a:pt x="1351141" y="0"/>
                  <a:pt x="3017858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95349" y="365123"/>
            <a:ext cx="10458450" cy="544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008" y="1335086"/>
            <a:ext cx="11114791" cy="4741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阿里巴巴普惠体" panose="00020600040101010101" pitchFamily="18" charset="-122"/>
          <a:ea typeface="阿里巴巴普惠体" panose="00020600040101010101" pitchFamily="18" charset="-122"/>
          <a:cs typeface="阿里巴巴普惠体" panose="00020600040101010101" pitchFamily="18" charset="-122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标题 14"/>
          <p:cNvSpPr>
            <a:spLocks noGrp="1"/>
          </p:cNvSpPr>
          <p:nvPr>
            <p:ph type="title"/>
          </p:nvPr>
        </p:nvSpPr>
        <p:spPr>
          <a:xfrm>
            <a:off x="1813793" y="1882380"/>
            <a:ext cx="7965431" cy="1841481"/>
          </a:xfrm>
        </p:spPr>
        <p:txBody>
          <a:bodyPr/>
          <a:lstStyle/>
          <a:p>
            <a:pPr algn="ctr"/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WEB3 TSG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年中务虚会意见反馈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WEB3 TSG </a:t>
            </a:r>
            <a:r>
              <a:rPr lang="en-US" altLang="zh-CN" dirty="0" smtClean="0"/>
              <a:t>23</a:t>
            </a:r>
            <a:r>
              <a:rPr lang="zh-CN" altLang="en-US" dirty="0" smtClean="0"/>
              <a:t>年中务虚会会议总结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439501" y="2290526"/>
            <a:ext cx="85699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开源电子钱包都有哪些企业参与？（余枝强）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现在的数字资产都有哪些？（上海交大夏老师）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Web3</a:t>
            </a:r>
            <a:r>
              <a:rPr lang="zh-CN" altLang="en-US" dirty="0" smtClean="0"/>
              <a:t>可以与</a:t>
            </a:r>
            <a:r>
              <a:rPr lang="en-US" altLang="zh-CN" dirty="0" smtClean="0"/>
              <a:t>web</a:t>
            </a:r>
            <a:r>
              <a:rPr lang="zh-CN" altLang="en-US" smtClean="0"/>
              <a:t>可以一起规划，不要分开搞？可以与付明老师那边多交流（</a:t>
            </a:r>
            <a:r>
              <a:rPr lang="zh-CN" altLang="en-US" dirty="0" smtClean="0"/>
              <a:t>贾宁）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77646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0192" y="196056"/>
            <a:ext cx="10515600" cy="696559"/>
          </a:xfrm>
        </p:spPr>
        <p:txBody>
          <a:bodyPr/>
          <a:lstStyle/>
          <a:p>
            <a:r>
              <a:rPr lang="zh-CN" altLang="en-US" dirty="0" smtClean="0"/>
              <a:t>北邮</a:t>
            </a:r>
            <a:r>
              <a:rPr lang="zh-CN" altLang="en-US" dirty="0"/>
              <a:t>邹仕洪老师希望与</a:t>
            </a:r>
            <a:r>
              <a:rPr lang="en-US" altLang="zh-CN" dirty="0"/>
              <a:t>web3 TSG</a:t>
            </a:r>
            <a:r>
              <a:rPr lang="zh-CN" altLang="en-US" dirty="0"/>
              <a:t>进行交流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00970" y="1596773"/>
            <a:ext cx="3338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5851154" y="1118900"/>
            <a:ext cx="5842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项目名称：面向</a:t>
            </a:r>
            <a:r>
              <a:rPr lang="en-US" altLang="zh-CN" sz="1600" dirty="0" err="1"/>
              <a:t>openHarmony</a:t>
            </a:r>
            <a:r>
              <a:rPr lang="zh-CN" altLang="en-US" sz="1600" dirty="0"/>
              <a:t>软总线的分布式可信接入</a:t>
            </a:r>
            <a:endParaRPr lang="en-US" altLang="zh-CN" sz="1600" dirty="0"/>
          </a:p>
          <a:p>
            <a:r>
              <a:rPr lang="zh-CN" altLang="en-US" sz="1600" dirty="0"/>
              <a:t>发起人：邹仕洪（北邮）</a:t>
            </a:r>
          </a:p>
        </p:txBody>
      </p:sp>
      <p:sp>
        <p:nvSpPr>
          <p:cNvPr id="6" name="Content Placeholder 35">
            <a:extLst>
              <a:ext uri="{FF2B5EF4-FFF2-40B4-BE49-F238E27FC236}">
                <a16:creationId xmlns:a16="http://schemas.microsoft.com/office/drawing/2014/main" xmlns="" id="{F2A0F9DE-A077-784D-9A5D-5B9D2C309B8A}"/>
              </a:ext>
            </a:extLst>
          </p:cNvPr>
          <p:cNvSpPr txBox="1">
            <a:spLocks/>
          </p:cNvSpPr>
          <p:nvPr/>
        </p:nvSpPr>
        <p:spPr>
          <a:xfrm>
            <a:off x="5851155" y="1749512"/>
            <a:ext cx="5574227" cy="2165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20000"/>
              </a:lnSpc>
              <a:spcBef>
                <a:spcPts val="1200"/>
              </a:spcBef>
              <a:buFont typeface="Arial" pitchFamily="34" charset="0"/>
              <a:buChar char="•"/>
              <a:defRPr sz="2400" b="1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defRPr>
            </a:lvl1pPr>
            <a:lvl2pPr marL="742950" indent="-28575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»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软雅黑" panose="020B0503020204020204" pitchFamily="34" charset="-122"/>
                <a:cs typeface="微软雅黑" panose="020B0503020204020204" pitchFamily="34" charset="-122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b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</a:rPr>
              <a:t>目前</a:t>
            </a:r>
            <a:r>
              <a:rPr lang="en-US" altLang="zh-CN" sz="1400" b="0" dirty="0" err="1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</a:rPr>
              <a:t>openHarmony</a:t>
            </a:r>
            <a:r>
              <a:rPr lang="zh-CN" altLang="en-US" sz="1400" b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</a:rPr>
              <a:t>的分布式软总线叠加区块链、</a:t>
            </a:r>
            <a:r>
              <a:rPr lang="en-US" altLang="zh-CN" sz="1400" b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</a:rPr>
              <a:t>TNC</a:t>
            </a:r>
            <a:r>
              <a:rPr lang="zh-CN" altLang="en-US" sz="1400" b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</a:rPr>
              <a:t>可信网络连接架构，解决一次性认证和设备信任等问题</a:t>
            </a:r>
            <a:endParaRPr lang="en-US" altLang="zh-CN" sz="1400" dirty="0"/>
          </a:p>
          <a:p>
            <a:pPr lvl="1">
              <a:buFont typeface="Wingdings" pitchFamily="2" charset="2"/>
              <a:buChar char="ü"/>
            </a:pPr>
            <a:r>
              <a:rPr lang="zh-CN" altLang="en-US" sz="1400" dirty="0"/>
              <a:t>基于区块链的访问控制系统</a:t>
            </a:r>
            <a:r>
              <a:rPr lang="zh-CN" altLang="en-US" sz="1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</a:rPr>
              <a:t>；</a:t>
            </a:r>
            <a:endParaRPr lang="en-US" altLang="zh-CN" sz="14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/>
            </a:endParaRPr>
          </a:p>
          <a:p>
            <a:pPr lvl="1">
              <a:buFont typeface="Wingdings" pitchFamily="2" charset="2"/>
              <a:buChar char="ü"/>
            </a:pPr>
            <a:r>
              <a:rPr lang="zh-CN" altLang="en-US" sz="1400" dirty="0"/>
              <a:t>基于区块链的日志审计系统</a:t>
            </a:r>
            <a:r>
              <a:rPr lang="zh-CN" altLang="en-US" sz="1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</a:rPr>
              <a:t>； </a:t>
            </a:r>
            <a:endParaRPr lang="en-US" altLang="zh-CN" sz="14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/>
            </a:endParaRPr>
          </a:p>
          <a:p>
            <a:pPr lvl="1">
              <a:buFont typeface="Wingdings" pitchFamily="2" charset="2"/>
              <a:buChar char="ü"/>
            </a:pPr>
            <a:r>
              <a:rPr lang="zh-CN" altLang="en-US" sz="1400" dirty="0"/>
              <a:t>基于区块链的可信第三方：由分布式的</a:t>
            </a:r>
            <a:r>
              <a:rPr lang="en-US" altLang="zh-CN" sz="1400" dirty="0"/>
              <a:t>CA</a:t>
            </a:r>
            <a:r>
              <a:rPr lang="zh-CN" altLang="en-US" sz="1400" dirty="0"/>
              <a:t>和可信验证者组成，提供身份信息和远程证明</a:t>
            </a:r>
            <a:r>
              <a:rPr lang="zh-CN" altLang="en-US" sz="140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</a:rPr>
              <a:t>；</a:t>
            </a:r>
            <a:endParaRPr lang="en-US" altLang="zh-CN" sz="14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/>
            </a:endParaRPr>
          </a:p>
          <a:p>
            <a:pPr lvl="1">
              <a:buFont typeface="Wingdings" pitchFamily="2" charset="2"/>
              <a:buChar char="ü"/>
            </a:pPr>
            <a:r>
              <a:rPr lang="en-US" altLang="zh-CN" sz="1400" dirty="0"/>
              <a:t>DID</a:t>
            </a:r>
            <a:r>
              <a:rPr lang="zh-CN" altLang="en-US" sz="1400" dirty="0"/>
              <a:t>身份认证机制：实现对组网认证设备进行身份认证功能</a:t>
            </a:r>
            <a:endParaRPr lang="en-US" altLang="zh-CN" sz="14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7582" y="3830194"/>
            <a:ext cx="4599803" cy="290407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38405" y="2437607"/>
            <a:ext cx="48846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邹老师最近想在</a:t>
            </a:r>
            <a:r>
              <a:rPr lang="en-US" altLang="zh-CN" dirty="0" smtClean="0"/>
              <a:t>OpenHarmony</a:t>
            </a:r>
            <a:r>
              <a:rPr lang="zh-CN" altLang="en-US" dirty="0"/>
              <a:t>孵化</a:t>
            </a:r>
            <a:r>
              <a:rPr lang="zh-CN" altLang="en-US" dirty="0" smtClean="0"/>
              <a:t>一个项目</a:t>
            </a:r>
            <a:endParaRPr lang="en-US" altLang="zh-CN" dirty="0" smtClean="0"/>
          </a:p>
          <a:p>
            <a:r>
              <a:rPr lang="zh-CN" altLang="en-US" dirty="0" smtClean="0"/>
              <a:t>里面会添加</a:t>
            </a:r>
            <a:r>
              <a:rPr lang="en-US" altLang="zh-CN" dirty="0" smtClean="0"/>
              <a:t>DID</a:t>
            </a:r>
            <a:r>
              <a:rPr lang="zh-CN" altLang="en-US" dirty="0" smtClean="0"/>
              <a:t>身份认证机制，与我们强相关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将我们的</a:t>
            </a:r>
            <a:r>
              <a:rPr lang="en-US" altLang="zh-CN" dirty="0" err="1" smtClean="0"/>
              <a:t>github</a:t>
            </a:r>
            <a:r>
              <a:rPr lang="zh-CN" altLang="en-US" dirty="0" smtClean="0"/>
              <a:t>上归档的链接，发给了邹老师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6781616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36963" y="1448640"/>
            <a:ext cx="10515600" cy="1249293"/>
          </a:xfrm>
        </p:spPr>
        <p:txBody>
          <a:bodyPr/>
          <a:lstStyle/>
          <a:p>
            <a:r>
              <a:rPr lang="zh-CN" altLang="en-US" dirty="0"/>
              <a:t>华科王浩宇教授对</a:t>
            </a:r>
            <a:r>
              <a:rPr lang="en-US" altLang="zh-CN" dirty="0"/>
              <a:t>web3</a:t>
            </a:r>
            <a:r>
              <a:rPr lang="zh-CN" altLang="en-US" dirty="0"/>
              <a:t>相关</a:t>
            </a:r>
            <a:r>
              <a:rPr lang="zh-CN" altLang="en-US" dirty="0" smtClean="0"/>
              <a:t>东西感兴趣</a:t>
            </a:r>
            <a:r>
              <a:rPr lang="zh-CN" altLang="en-US" dirty="0"/>
              <a:t>，想继续交流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5618" y="2598345"/>
            <a:ext cx="3786527" cy="179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00470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83056" y="261828"/>
            <a:ext cx="10515600" cy="696559"/>
          </a:xfrm>
        </p:spPr>
        <p:txBody>
          <a:bodyPr/>
          <a:lstStyle/>
          <a:p>
            <a:r>
              <a:rPr lang="zh-CN" altLang="en-US" dirty="0" smtClean="0"/>
              <a:t>建议的一个</a:t>
            </a:r>
            <a:r>
              <a:rPr lang="en-US" altLang="zh-CN" dirty="0" smtClean="0"/>
              <a:t>TSC</a:t>
            </a:r>
            <a:r>
              <a:rPr lang="zh-CN" altLang="en-US" dirty="0" smtClean="0"/>
              <a:t>发布的文章列表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990984"/>
              </p:ext>
            </p:extLst>
          </p:nvPr>
        </p:nvGraphicFramePr>
        <p:xfrm>
          <a:off x="2678546" y="1628068"/>
          <a:ext cx="6085207" cy="14812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6383"/>
                <a:gridCol w="1721314"/>
                <a:gridCol w="1257510"/>
              </a:tblGrid>
              <a:tr h="29126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题目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　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状态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74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web 3.0</a:t>
                      </a:r>
                      <a:r>
                        <a:rPr lang="zh-CN" altLang="en-US" sz="1100" u="none" strike="noStrike" dirty="0">
                          <a:effectLst/>
                        </a:rPr>
                        <a:t>一段历史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</a:rPr>
                        <a:t>李安琪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已经发布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748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互联网新一代信任技术介绍和最新进展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wenjing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chu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748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开放电子钱包介绍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wenjing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chu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endParaRPr lang="zh-CN" altLang="en-US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974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WEB</a:t>
                      </a:r>
                      <a:r>
                        <a:rPr lang="zh-CN" altLang="en-US" sz="1100" u="none" strike="noStrike" dirty="0">
                          <a:effectLst/>
                        </a:rPr>
                        <a:t>技术发展的历史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</a:rPr>
                        <a:t>沈慧海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　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73460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40" y="1892176"/>
            <a:ext cx="6659577" cy="3746012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983056" y="261828"/>
            <a:ext cx="10515600" cy="696559"/>
          </a:xfrm>
        </p:spPr>
        <p:txBody>
          <a:bodyPr/>
          <a:lstStyle/>
          <a:p>
            <a:r>
              <a:rPr lang="zh-CN" altLang="en-US" dirty="0" smtClean="0"/>
              <a:t>可拆解</a:t>
            </a:r>
            <a:r>
              <a:rPr lang="zh-CN" altLang="en-US" smtClean="0"/>
              <a:t>一道难题开源钱包的难题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7100866" y="2468545"/>
            <a:ext cx="447229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本次难题可以当做难题发布到高校俱乐部，看是否有老师</a:t>
            </a:r>
            <a:r>
              <a:rPr lang="en-US" altLang="zh-CN" dirty="0" smtClean="0"/>
              <a:t>/</a:t>
            </a:r>
            <a:r>
              <a:rPr lang="zh-CN" altLang="en-US" dirty="0" smtClean="0"/>
              <a:t>学生是否愿意接题，难题模板如左侧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839356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Thanks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fed0201f-b474-435d-8955-0caf61fb9878"/>
  <p:tag name="COMMONDATA" val="eyJoZGlkIjoiYTg2YWRmZGU0MDUxMGY0NWQyMTNhNjJiOTc3NzFiMjI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FF">
            <a:alpha val="30196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15043</TotalTime>
  <Words>292</Words>
  <Application>Microsoft Office PowerPoint</Application>
  <PresentationFormat>宽屏</PresentationFormat>
  <Paragraphs>40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阿里巴巴普惠体</vt:lpstr>
      <vt:lpstr>等线</vt:lpstr>
      <vt:lpstr>方正粗黑宋简体</vt:lpstr>
      <vt:lpstr>仿宋</vt:lpstr>
      <vt:lpstr>宋体</vt:lpstr>
      <vt:lpstr>微软雅黑</vt:lpstr>
      <vt:lpstr>Arial</vt:lpstr>
      <vt:lpstr>Calibri</vt:lpstr>
      <vt:lpstr>Wingdings</vt:lpstr>
      <vt:lpstr>Office 主题​​</vt:lpstr>
      <vt:lpstr>WEB3 TSG  年中务虚会意见反馈</vt:lpstr>
      <vt:lpstr>WEB3 TSG 23年中务虚会会议总结</vt:lpstr>
      <vt:lpstr>北邮邹仕洪老师希望与web3 TSG进行交流</vt:lpstr>
      <vt:lpstr>PowerPoint 演示文稿</vt:lpstr>
      <vt:lpstr>建议的一个TSC发布的文章列表</vt:lpstr>
      <vt:lpstr>可拆解一道难题开源钱包的难题</vt:lpstr>
      <vt:lpstr>Thanks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刘石</dc:creator>
  <cp:lastModifiedBy>Zhangchunhui (A)</cp:lastModifiedBy>
  <cp:revision>617</cp:revision>
  <dcterms:created xsi:type="dcterms:W3CDTF">2020-10-21T02:01:00Z</dcterms:created>
  <dcterms:modified xsi:type="dcterms:W3CDTF">2023-09-06T03:02:05Z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(3)rZQ7cwU+jSv1hDpPkAQCxoEkjSGGxFaErJTyE9OnuAkAX953Mne20P/DYlAAkRqjysQniiF1
i1CqaPtcZDgMfXX1MPsj5NWiTDKBeOnZ1QR3chzdtJ1sZG8TANwl4YrWhWZgoxraDAttF2Ay
DetfIr00znGurH3juMdUGMEfgJABP3bcS0uQ4CsnZmkYGJ3lPtPFEgAD/EYJ+7PZ/4PGxXkE
XKMp9Uz8xFapQGORjb</vt:lpwstr>
  </property>
  <property fmtid="{D5CDD505-2E9C-101B-9397-08002B2CF9AE}" pid="3" name="_2015_ms_pID_7253431">
    <vt:lpwstr>HYniWilWCvRK0Bu9oYYt11FhOT2nf2gBet4drQ3aufvSTqmczwToIb
UjjpYyC5PB5d86KUXhqGjs1FDUxvAdm6JohtU/iStSS7bVzLmWjO+FKEoAkcSbYV7Q2xaxf0
NqsRM5+gMsqwY05S/ndQjATqZaPeczSLS0z8iuuBfkvLw3BQVhPqXzb1EjjHT10Qdzx/wLg1
PgTXVOZAyx9FDAqcgYVyOx+OOMAg7YkXWjDD</vt:lpwstr>
  </property>
  <property fmtid="{D5CDD505-2E9C-101B-9397-08002B2CF9AE}" pid="4" name="_2015_ms_pID_7253432">
    <vt:lpwstr>UQ==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1656931375</vt:lpwstr>
  </property>
  <property fmtid="{D5CDD505-2E9C-101B-9397-08002B2CF9AE}" pid="9" name="ICV">
    <vt:lpwstr>4DF9A7950323413995B8AEE7C4B66789_12</vt:lpwstr>
  </property>
  <property fmtid="{D5CDD505-2E9C-101B-9397-08002B2CF9AE}" pid="10" name="KSOProductBuildVer">
    <vt:lpwstr>2052-11.1.0.14309</vt:lpwstr>
  </property>
</Properties>
</file>