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528" r:id="rId2"/>
    <p:sldId id="625" r:id="rId3"/>
    <p:sldId id="621" r:id="rId4"/>
    <p:sldId id="628" r:id="rId5"/>
    <p:sldId id="614" r:id="rId6"/>
    <p:sldId id="629" r:id="rId7"/>
    <p:sldId id="630" r:id="rId8"/>
    <p:sldId id="631" r:id="rId9"/>
    <p:sldId id="632" r:id="rId10"/>
    <p:sldId id="633" r:id="rId11"/>
    <p:sldId id="624" r:id="rId12"/>
    <p:sldId id="620" r:id="rId13"/>
    <p:sldId id="622" r:id="rId14"/>
    <p:sldId id="623" r:id="rId15"/>
    <p:sldId id="626" r:id="rId16"/>
    <p:sldId id="634" r:id="rId17"/>
    <p:sldId id="635" r:id="rId18"/>
    <p:sldId id="285" r:id="rId1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 userDrawn="1">
          <p15:clr>
            <a:srgbClr val="A4A3A4"/>
          </p15:clr>
        </p15:guide>
        <p15:guide id="2" pos="325" userDrawn="1">
          <p15:clr>
            <a:srgbClr val="A4A3A4"/>
          </p15:clr>
        </p15:guide>
        <p15:guide id="3" pos="7287" userDrawn="1">
          <p15:clr>
            <a:srgbClr val="A4A3A4"/>
          </p15:clr>
        </p15:guide>
        <p15:guide id="4" orient="horz" pos="3929" userDrawn="1">
          <p15:clr>
            <a:srgbClr val="A4A3A4"/>
          </p15:clr>
        </p15:guide>
        <p15:guide id="5" orient="horz" pos="395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ujie (Faunia)" initials="L(" lastIdx="3" clrIdx="0"/>
  <p:cmAuthor id="2" name="Tao" initials="T" lastIdx="1" clrIdx="1"/>
  <p:cmAuthor id="3" name="Maojingmin" initials="M" lastIdx="1" clrIdx="2">
    <p:extLst>
      <p:ext uri="{19B8F6BF-5375-455C-9EA6-DF929625EA0E}">
        <p15:presenceInfo xmlns:p15="http://schemas.microsoft.com/office/powerpoint/2012/main" userId="S-1-5-21-147214757-305610072-1517763936-11901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  <a:srgbClr val="CF3E3E"/>
    <a:srgbClr val="0000FF"/>
    <a:srgbClr val="00B0F0"/>
    <a:srgbClr val="4472C4"/>
    <a:srgbClr val="197FC7"/>
    <a:srgbClr val="DEEBF7"/>
    <a:srgbClr val="004D86"/>
    <a:srgbClr val="0086EA"/>
    <a:srgbClr val="9BD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9" autoAdjust="0"/>
    <p:restoredTop sz="90291" autoAdjust="0"/>
  </p:normalViewPr>
  <p:slideViewPr>
    <p:cSldViewPr snapToGrid="0">
      <p:cViewPr varScale="1">
        <p:scale>
          <a:sx n="144" d="100"/>
          <a:sy n="144" d="100"/>
        </p:scale>
        <p:origin x="132" y="222"/>
      </p:cViewPr>
      <p:guideLst>
        <p:guide orient="horz" pos="4224"/>
        <p:guide pos="325"/>
        <p:guide pos="7287"/>
        <p:guide orient="horz" pos="3929"/>
        <p:guide orient="horz" pos="3952"/>
      </p:guideLst>
    </p:cSldViewPr>
  </p:slideViewPr>
  <p:outlineViewPr>
    <p:cViewPr>
      <p:scale>
        <a:sx n="33" d="100"/>
        <a:sy n="33" d="100"/>
      </p:scale>
      <p:origin x="0" y="-1744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740C1-1781-4D86-939D-5DB49136DFC3}" type="datetimeFigureOut">
              <a:rPr lang="zh-CN" altLang="en-US" smtClean="0"/>
              <a:t>2024/2/6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FE1820-CF1F-4B94-ABA4-85F1219260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2274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FE1820-CF1F-4B94-ABA4-85F1219260D9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31317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E1820-CF1F-4B94-ABA4-85F1219260D9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69439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E1820-CF1F-4B94-ABA4-85F1219260D9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8102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E1820-CF1F-4B94-ABA4-85F1219260D9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89698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FE1820-CF1F-4B94-ABA4-85F1219260D9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6640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FE1820-CF1F-4B94-ABA4-85F1219260D9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76429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FE1820-CF1F-4B94-ABA4-85F1219260D9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2152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E1820-CF1F-4B94-ABA4-85F1219260D9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10573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E1820-CF1F-4B94-ABA4-85F1219260D9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39778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E1820-CF1F-4B94-ABA4-85F1219260D9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2981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E1820-CF1F-4B94-ABA4-85F1219260D9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4394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1085999"/>
          </a:xfrm>
        </p:spPr>
        <p:txBody>
          <a:bodyPr anchor="b">
            <a:normAutofit/>
          </a:bodyPr>
          <a:lstStyle>
            <a:lvl1pPr algn="ctr">
              <a:defRPr sz="6000" b="0">
                <a:solidFill>
                  <a:srgbClr val="0070C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defRPr>
            </a:lvl1pPr>
          </a:lstStyle>
          <a:p>
            <a:r>
              <a:rPr lang="zh-CN" altLang="en-US" dirty="0"/>
              <a:t>单击此处编辑母版标题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9926-F4FD-4E8D-B34F-C052AEF14152}" type="datetimeFigureOut">
              <a:rPr lang="zh-CN" altLang="en-US" smtClean="0"/>
              <a:t>2024/2/6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43759-0FE4-4AB7-AB62-4BCD08A25D3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日期占位符 3"/>
          <p:cNvSpPr txBox="1"/>
          <p:nvPr userDrawn="1"/>
        </p:nvSpPr>
        <p:spPr>
          <a:xfrm>
            <a:off x="835332" y="635348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0869926-F4FD-4E8D-B34F-C052AEF14152}" type="datetimeFigureOut">
              <a:rPr lang="zh-CN" altLang="en-US" smtClean="0"/>
              <a:t>2024/2/6</a:t>
            </a:fld>
            <a:endParaRPr lang="zh-CN" altLang="en-US"/>
          </a:p>
        </p:txBody>
      </p:sp>
      <p:sp>
        <p:nvSpPr>
          <p:cNvPr id="8" name="灯片编号占位符 5"/>
          <p:cNvSpPr txBox="1"/>
          <p:nvPr userDrawn="1"/>
        </p:nvSpPr>
        <p:spPr>
          <a:xfrm>
            <a:off x="8607732" y="635348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0543759-0FE4-4AB7-AB62-4BCD08A25D3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页脚占位符 4"/>
          <p:cNvSpPr txBox="1"/>
          <p:nvPr userDrawn="1"/>
        </p:nvSpPr>
        <p:spPr>
          <a:xfrm>
            <a:off x="4034300" y="635348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OPENATOM FOUNDATION CONFIDENTIAL</a:t>
            </a:r>
            <a:endParaRPr lang="zh-CN" altLang="en-US" dirty="0"/>
          </a:p>
        </p:txBody>
      </p:sp>
      <p:sp>
        <p:nvSpPr>
          <p:cNvPr id="12" name="页脚占位符 4"/>
          <p:cNvSpPr txBox="1"/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OPENATOM FOUNDATION CONFIDENTIAL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0869926-F4FD-4E8D-B34F-C052AEF14152}" type="datetimeFigureOut">
              <a:rPr lang="zh-CN" altLang="en-US" smtClean="0"/>
              <a:t>2024/2/6</a:t>
            </a:fld>
            <a:endParaRPr lang="zh-CN" alt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altLang="zh-CN" dirty="0"/>
              <a:t>OPENATOM FOUNDATION CONFIDENTIAL</a:t>
            </a:r>
            <a:endParaRPr lang="zh-CN" altLang="en-US" dirty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00543759-0FE4-4AB7-AB62-4BCD08A25D3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页脚占位符 4"/>
          <p:cNvSpPr txBox="1"/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OPENATOM FOUNDATION CONFIDENTIAL</a:t>
            </a:r>
            <a:endParaRPr lang="zh-CN" altLang="en-US" dirty="0"/>
          </a:p>
        </p:txBody>
      </p:sp>
      <p:sp>
        <p:nvSpPr>
          <p:cNvPr id="10" name="日期占位符 3"/>
          <p:cNvSpPr txBox="1"/>
          <p:nvPr userDrawn="1"/>
        </p:nvSpPr>
        <p:spPr>
          <a:xfrm>
            <a:off x="835332" y="635348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0869926-F4FD-4E8D-B34F-C052AEF14152}" type="datetimeFigureOut">
              <a:rPr lang="zh-CN" altLang="en-US" smtClean="0"/>
              <a:t>2024/2/6</a:t>
            </a:fld>
            <a:endParaRPr lang="zh-CN" altLang="en-US"/>
          </a:p>
        </p:txBody>
      </p:sp>
      <p:sp>
        <p:nvSpPr>
          <p:cNvPr id="11" name="灯片编号占位符 5"/>
          <p:cNvSpPr txBox="1"/>
          <p:nvPr userDrawn="1"/>
        </p:nvSpPr>
        <p:spPr>
          <a:xfrm>
            <a:off x="8607732" y="635348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0543759-0FE4-4AB7-AB62-4BCD08A25D3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" name="标题 1"/>
          <p:cNvSpPr txBox="1"/>
          <p:nvPr userDrawn="1"/>
        </p:nvSpPr>
        <p:spPr>
          <a:xfrm>
            <a:off x="2605176" y="136525"/>
            <a:ext cx="733245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70C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  <a:cs typeface="+mj-cs"/>
              </a:defRPr>
            </a:lvl1pPr>
          </a:lstStyle>
          <a:p>
            <a:r>
              <a:rPr lang="zh-CN" altLang="en-US" dirty="0"/>
              <a:t>目录</a:t>
            </a:r>
          </a:p>
        </p:txBody>
      </p:sp>
      <p:sp>
        <p:nvSpPr>
          <p:cNvPr id="15" name="内容占位符 2"/>
          <p:cNvSpPr>
            <a:spLocks noGrp="1"/>
          </p:cNvSpPr>
          <p:nvPr>
            <p:ph idx="1"/>
          </p:nvPr>
        </p:nvSpPr>
        <p:spPr>
          <a:xfrm>
            <a:off x="3036498" y="1371599"/>
            <a:ext cx="6469811" cy="4805363"/>
          </a:xfrm>
        </p:spPr>
        <p:txBody>
          <a:bodyPr/>
          <a:lstStyle>
            <a:lvl1pPr marL="514350" marR="0" indent="-5143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defRPr>
                <a:solidFill>
                  <a:srgbClr val="0070C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defRPr>
            </a:lvl1pPr>
            <a:lvl2pPr marL="685800" indent="-228600">
              <a:lnSpc>
                <a:spcPct val="150000"/>
              </a:lnSpc>
              <a:buFont typeface="仿宋" panose="02010609060101010101" pitchFamily="49" charset="-122"/>
              <a:buChar char="-"/>
              <a:defRPr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defRPr>
            </a:lvl2pPr>
            <a:lvl3pPr marL="1371600" indent="-457200">
              <a:lnSpc>
                <a:spcPct val="150000"/>
              </a:lnSpc>
              <a:buFont typeface="+mj-lt"/>
              <a:buAutoNum type="arabicPeriod"/>
              <a:defRPr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defRPr>
            </a:lvl3pPr>
            <a:lvl4pPr marL="1714500" indent="-342900">
              <a:lnSpc>
                <a:spcPct val="150000"/>
              </a:lnSpc>
              <a:buFont typeface="+mj-lt"/>
              <a:buAutoNum type="alphaLcParenR"/>
              <a:defRPr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defRPr>
            </a:lvl4pPr>
            <a:lvl5pPr marL="2171700" indent="-342900">
              <a:lnSpc>
                <a:spcPct val="150000"/>
              </a:lnSpc>
              <a:buFont typeface="+mj-ea"/>
              <a:buAutoNum type="circleNumDbPlain"/>
              <a:defRPr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en-US" altLang="zh-CN" dirty="0"/>
          </a:p>
          <a:p>
            <a:pPr marL="514350" marR="0" lvl="0" indent="-5143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defRPr/>
            </a:pPr>
            <a:r>
              <a:rPr lang="zh-CN" altLang="en-US" dirty="0"/>
              <a:t>单击此处编辑母版文本样式</a:t>
            </a:r>
            <a:endParaRPr lang="en-US" altLang="zh-CN" dirty="0"/>
          </a:p>
          <a:p>
            <a:pPr marL="514350" marR="0" lvl="0" indent="-5143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defRPr/>
            </a:pPr>
            <a:r>
              <a:rPr lang="zh-CN" altLang="en-US" dirty="0"/>
              <a:t>单击此处编辑母版文本样式</a:t>
            </a:r>
            <a:endParaRPr lang="en-US" altLang="zh-CN" dirty="0"/>
          </a:p>
          <a:p>
            <a:pPr lvl="0"/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 userDrawn="1"/>
        </p:nvSpPr>
        <p:spPr>
          <a:xfrm>
            <a:off x="0" y="0"/>
            <a:ext cx="12192000" cy="100929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43721"/>
            <a:ext cx="10515600" cy="696559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070C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095555"/>
            <a:ext cx="10515600" cy="5081408"/>
          </a:xfrm>
        </p:spPr>
        <p:txBody>
          <a:bodyPr/>
          <a:lstStyle>
            <a:lvl1pPr>
              <a:lnSpc>
                <a:spcPct val="150000"/>
              </a:lnSpc>
              <a:defRPr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defRPr>
            </a:lvl1pPr>
            <a:lvl2pPr marL="685800" indent="-228600">
              <a:lnSpc>
                <a:spcPct val="150000"/>
              </a:lnSpc>
              <a:buFont typeface="仿宋" panose="02010609060101010101" pitchFamily="49" charset="-122"/>
              <a:buChar char="-"/>
              <a:defRPr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defRPr>
            </a:lvl2pPr>
            <a:lvl3pPr marL="1371600" indent="-457200">
              <a:lnSpc>
                <a:spcPct val="150000"/>
              </a:lnSpc>
              <a:buFont typeface="+mj-lt"/>
              <a:buAutoNum type="arabicPeriod"/>
              <a:defRPr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defRPr>
            </a:lvl3pPr>
            <a:lvl4pPr marL="1714500" indent="-342900">
              <a:lnSpc>
                <a:spcPct val="150000"/>
              </a:lnSpc>
              <a:buFont typeface="+mj-lt"/>
              <a:buAutoNum type="alphaLcParenR"/>
              <a:defRPr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defRPr>
            </a:lvl4pPr>
            <a:lvl5pPr marL="2171700" indent="-342900">
              <a:lnSpc>
                <a:spcPct val="150000"/>
              </a:lnSpc>
              <a:buFont typeface="+mj-ea"/>
              <a:buAutoNum type="circleNumDbPlain"/>
              <a:defRPr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9926-F4FD-4E8D-B34F-C052AEF14152}" type="datetimeFigureOut">
              <a:rPr lang="zh-CN" altLang="en-US" smtClean="0"/>
              <a:t>2024/2/6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/>
              <a:t>OPENATOM FOUNDATION CONFIDENTIAL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43759-0FE4-4AB7-AB62-4BCD08A25D3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" name="日期占位符 3"/>
          <p:cNvSpPr txBox="1"/>
          <p:nvPr userDrawn="1"/>
        </p:nvSpPr>
        <p:spPr>
          <a:xfrm>
            <a:off x="835332" y="635348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0869926-F4FD-4E8D-B34F-C052AEF14152}" type="datetimeFigureOut">
              <a:rPr lang="zh-CN" altLang="en-US" smtClean="0"/>
              <a:t>2024/2/6</a:t>
            </a:fld>
            <a:endParaRPr lang="zh-CN" altLang="en-US"/>
          </a:p>
        </p:txBody>
      </p:sp>
      <p:sp>
        <p:nvSpPr>
          <p:cNvPr id="15" name="灯片编号占位符 5"/>
          <p:cNvSpPr txBox="1"/>
          <p:nvPr userDrawn="1"/>
        </p:nvSpPr>
        <p:spPr>
          <a:xfrm>
            <a:off x="8607732" y="635348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0543759-0FE4-4AB7-AB62-4BCD08A25D3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6" name="页脚占位符 4"/>
          <p:cNvSpPr txBox="1"/>
          <p:nvPr userDrawn="1"/>
        </p:nvSpPr>
        <p:spPr>
          <a:xfrm>
            <a:off x="4034300" y="635348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OPENATOM FOUNDATION CONFIDENTIAL</a:t>
            </a:r>
            <a:endParaRPr lang="zh-CN" altLang="en-US" dirty="0"/>
          </a:p>
        </p:txBody>
      </p:sp>
      <p:sp>
        <p:nvSpPr>
          <p:cNvPr id="26" name="任意多边形: 形状 25"/>
          <p:cNvSpPr/>
          <p:nvPr userDrawn="1"/>
        </p:nvSpPr>
        <p:spPr>
          <a:xfrm>
            <a:off x="114113" y="243721"/>
            <a:ext cx="609975" cy="609975"/>
          </a:xfrm>
          <a:custGeom>
            <a:avLst/>
            <a:gdLst>
              <a:gd name="connsiteX0" fmla="*/ 3243583 w 6035716"/>
              <a:gd name="connsiteY0" fmla="*/ 3243582 h 6035716"/>
              <a:gd name="connsiteX1" fmla="*/ 3243583 w 6035716"/>
              <a:gd name="connsiteY1" fmla="*/ 5582443 h 6035716"/>
              <a:gd name="connsiteX2" fmla="*/ 3281238 w 6035716"/>
              <a:gd name="connsiteY2" fmla="*/ 5580542 h 6035716"/>
              <a:gd name="connsiteX3" fmla="*/ 4839353 w 6035716"/>
              <a:gd name="connsiteY3" fmla="*/ 4839353 h 6035716"/>
              <a:gd name="connsiteX4" fmla="*/ 4956669 w 6035716"/>
              <a:gd name="connsiteY4" fmla="*/ 4710273 h 6035716"/>
              <a:gd name="connsiteX5" fmla="*/ 4109875 w 6035716"/>
              <a:gd name="connsiteY5" fmla="*/ 3243582 h 6035716"/>
              <a:gd name="connsiteX6" fmla="*/ 1925843 w 6035716"/>
              <a:gd name="connsiteY6" fmla="*/ 3243582 h 6035716"/>
              <a:gd name="connsiteX7" fmla="*/ 1079047 w 6035716"/>
              <a:gd name="connsiteY7" fmla="*/ 4710274 h 6035716"/>
              <a:gd name="connsiteX8" fmla="*/ 1196363 w 6035716"/>
              <a:gd name="connsiteY8" fmla="*/ 4839353 h 6035716"/>
              <a:gd name="connsiteX9" fmla="*/ 2754479 w 6035716"/>
              <a:gd name="connsiteY9" fmla="*/ 5580542 h 6035716"/>
              <a:gd name="connsiteX10" fmla="*/ 2792135 w 6035716"/>
              <a:gd name="connsiteY10" fmla="*/ 5582443 h 6035716"/>
              <a:gd name="connsiteX11" fmla="*/ 2792135 w 6035716"/>
              <a:gd name="connsiteY11" fmla="*/ 3243582 h 6035716"/>
              <a:gd name="connsiteX12" fmla="*/ 3017859 w 6035716"/>
              <a:gd name="connsiteY12" fmla="*/ 1352155 h 6035716"/>
              <a:gd name="connsiteX13" fmla="*/ 2186487 w 6035716"/>
              <a:gd name="connsiteY13" fmla="*/ 2792134 h 6035716"/>
              <a:gd name="connsiteX14" fmla="*/ 3849231 w 6035716"/>
              <a:gd name="connsiteY14" fmla="*/ 2792134 h 6035716"/>
              <a:gd name="connsiteX15" fmla="*/ 3020810 w 6035716"/>
              <a:gd name="connsiteY15" fmla="*/ 442024 h 6035716"/>
              <a:gd name="connsiteX16" fmla="*/ 3185968 w 6035716"/>
              <a:gd name="connsiteY16" fmla="*/ 740549 h 6035716"/>
              <a:gd name="connsiteX17" fmla="*/ 3186018 w 6035716"/>
              <a:gd name="connsiteY17" fmla="*/ 740520 h 6035716"/>
              <a:gd name="connsiteX18" fmla="*/ 5245409 w 6035716"/>
              <a:gd name="connsiteY18" fmla="*/ 4307492 h 6035716"/>
              <a:gd name="connsiteX19" fmla="*/ 5282934 w 6035716"/>
              <a:gd name="connsiteY19" fmla="*/ 4245725 h 6035716"/>
              <a:gd name="connsiteX20" fmla="*/ 5593841 w 6035716"/>
              <a:gd name="connsiteY20" fmla="*/ 3017858 h 6035716"/>
              <a:gd name="connsiteX21" fmla="*/ 3281238 w 6035716"/>
              <a:gd name="connsiteY21" fmla="*/ 455175 h 6035716"/>
              <a:gd name="connsiteX22" fmla="*/ 3015670 w 6035716"/>
              <a:gd name="connsiteY22" fmla="*/ 441986 h 6035716"/>
              <a:gd name="connsiteX23" fmla="*/ 2754479 w 6035716"/>
              <a:gd name="connsiteY23" fmla="*/ 455175 h 6035716"/>
              <a:gd name="connsiteX24" fmla="*/ 441875 w 6035716"/>
              <a:gd name="connsiteY24" fmla="*/ 3017858 h 6035716"/>
              <a:gd name="connsiteX25" fmla="*/ 752782 w 6035716"/>
              <a:gd name="connsiteY25" fmla="*/ 4245725 h 6035716"/>
              <a:gd name="connsiteX26" fmla="*/ 790307 w 6035716"/>
              <a:gd name="connsiteY26" fmla="*/ 4307492 h 6035716"/>
              <a:gd name="connsiteX27" fmla="*/ 2849700 w 6035716"/>
              <a:gd name="connsiteY27" fmla="*/ 740520 h 6035716"/>
              <a:gd name="connsiteX28" fmla="*/ 2850312 w 6035716"/>
              <a:gd name="connsiteY28" fmla="*/ 740873 h 6035716"/>
              <a:gd name="connsiteX29" fmla="*/ 3017858 w 6035716"/>
              <a:gd name="connsiteY29" fmla="*/ 0 h 6035716"/>
              <a:gd name="connsiteX30" fmla="*/ 6035716 w 6035716"/>
              <a:gd name="connsiteY30" fmla="*/ 3017858 h 6035716"/>
              <a:gd name="connsiteX31" fmla="*/ 3017858 w 6035716"/>
              <a:gd name="connsiteY31" fmla="*/ 6035716 h 6035716"/>
              <a:gd name="connsiteX32" fmla="*/ 0 w 6035716"/>
              <a:gd name="connsiteY32" fmla="*/ 3017858 h 6035716"/>
              <a:gd name="connsiteX33" fmla="*/ 3017858 w 6035716"/>
              <a:gd name="connsiteY33" fmla="*/ 0 h 6035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6035716" h="6035716">
                <a:moveTo>
                  <a:pt x="3243583" y="3243582"/>
                </a:moveTo>
                <a:lnTo>
                  <a:pt x="3243583" y="5582443"/>
                </a:lnTo>
                <a:lnTo>
                  <a:pt x="3281238" y="5580542"/>
                </a:lnTo>
                <a:cubicBezTo>
                  <a:pt x="3887417" y="5518981"/>
                  <a:pt x="4431462" y="5247244"/>
                  <a:pt x="4839353" y="4839353"/>
                </a:cubicBezTo>
                <a:lnTo>
                  <a:pt x="4956669" y="4710273"/>
                </a:lnTo>
                <a:lnTo>
                  <a:pt x="4109875" y="3243582"/>
                </a:lnTo>
                <a:close/>
                <a:moveTo>
                  <a:pt x="1925843" y="3243582"/>
                </a:moveTo>
                <a:lnTo>
                  <a:pt x="1079047" y="4710274"/>
                </a:lnTo>
                <a:lnTo>
                  <a:pt x="1196363" y="4839353"/>
                </a:lnTo>
                <a:cubicBezTo>
                  <a:pt x="1604254" y="5247244"/>
                  <a:pt x="2148300" y="5518981"/>
                  <a:pt x="2754479" y="5580542"/>
                </a:cubicBezTo>
                <a:lnTo>
                  <a:pt x="2792135" y="5582443"/>
                </a:lnTo>
                <a:lnTo>
                  <a:pt x="2792135" y="3243582"/>
                </a:lnTo>
                <a:close/>
                <a:moveTo>
                  <a:pt x="3017859" y="1352155"/>
                </a:moveTo>
                <a:lnTo>
                  <a:pt x="2186487" y="2792134"/>
                </a:lnTo>
                <a:lnTo>
                  <a:pt x="3849231" y="2792134"/>
                </a:lnTo>
                <a:close/>
                <a:moveTo>
                  <a:pt x="3020810" y="442024"/>
                </a:moveTo>
                <a:lnTo>
                  <a:pt x="3185968" y="740549"/>
                </a:lnTo>
                <a:lnTo>
                  <a:pt x="3186018" y="740520"/>
                </a:lnTo>
                <a:lnTo>
                  <a:pt x="5245409" y="4307492"/>
                </a:lnTo>
                <a:lnTo>
                  <a:pt x="5282934" y="4245725"/>
                </a:lnTo>
                <a:cubicBezTo>
                  <a:pt x="5481213" y="3880725"/>
                  <a:pt x="5593841" y="3462444"/>
                  <a:pt x="5593841" y="3017858"/>
                </a:cubicBezTo>
                <a:cubicBezTo>
                  <a:pt x="5593841" y="1684099"/>
                  <a:pt x="4580193" y="587091"/>
                  <a:pt x="3281238" y="455175"/>
                </a:cubicBezTo>
                <a:close/>
                <a:moveTo>
                  <a:pt x="3015670" y="441986"/>
                </a:moveTo>
                <a:lnTo>
                  <a:pt x="2754479" y="455175"/>
                </a:lnTo>
                <a:cubicBezTo>
                  <a:pt x="1455524" y="587091"/>
                  <a:pt x="441875" y="1684099"/>
                  <a:pt x="441875" y="3017858"/>
                </a:cubicBezTo>
                <a:cubicBezTo>
                  <a:pt x="441875" y="3462444"/>
                  <a:pt x="554503" y="3880725"/>
                  <a:pt x="752782" y="4245725"/>
                </a:cubicBezTo>
                <a:lnTo>
                  <a:pt x="790307" y="4307492"/>
                </a:lnTo>
                <a:lnTo>
                  <a:pt x="2849700" y="740520"/>
                </a:lnTo>
                <a:lnTo>
                  <a:pt x="2850312" y="740873"/>
                </a:lnTo>
                <a:close/>
                <a:moveTo>
                  <a:pt x="3017858" y="0"/>
                </a:moveTo>
                <a:cubicBezTo>
                  <a:pt x="4684575" y="0"/>
                  <a:pt x="6035716" y="1351141"/>
                  <a:pt x="6035716" y="3017858"/>
                </a:cubicBezTo>
                <a:cubicBezTo>
                  <a:pt x="6035716" y="4684575"/>
                  <a:pt x="4684575" y="6035716"/>
                  <a:pt x="3017858" y="6035716"/>
                </a:cubicBezTo>
                <a:cubicBezTo>
                  <a:pt x="1351141" y="6035716"/>
                  <a:pt x="0" y="4684575"/>
                  <a:pt x="0" y="3017858"/>
                </a:cubicBezTo>
                <a:cubicBezTo>
                  <a:pt x="0" y="1351141"/>
                  <a:pt x="1351141" y="0"/>
                  <a:pt x="3017858" y="0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2605177" y="2366453"/>
            <a:ext cx="7332453" cy="1325563"/>
          </a:xfrm>
        </p:spPr>
        <p:txBody>
          <a:bodyPr/>
          <a:lstStyle>
            <a:lvl1pPr algn="ctr">
              <a:defRPr>
                <a:latin typeface="方正粗黑宋简体" panose="02000000000000000000" pitchFamily="2" charset="-122"/>
                <a:ea typeface="方正粗黑宋简体" panose="02000000000000000000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0869926-F4FD-4E8D-B34F-C052AEF14152}" type="datetimeFigureOut">
              <a:rPr lang="zh-CN" altLang="en-US" smtClean="0"/>
              <a:t>2024/2/6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altLang="zh-CN" dirty="0"/>
              <a:t>OPENATOM FOUNDATION CONFIDENTIAL</a:t>
            </a:r>
            <a:endParaRPr lang="zh-CN" altLang="en-US" dirty="0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00543759-0FE4-4AB7-AB62-4BCD08A25D3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日期占位符 3"/>
          <p:cNvSpPr txBox="1"/>
          <p:nvPr userDrawn="1"/>
        </p:nvSpPr>
        <p:spPr>
          <a:xfrm>
            <a:off x="835332" y="635348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0869926-F4FD-4E8D-B34F-C052AEF14152}" type="datetimeFigureOut">
              <a:rPr lang="zh-CN" altLang="en-US" smtClean="0"/>
              <a:t>2024/2/6</a:t>
            </a:fld>
            <a:endParaRPr lang="zh-CN" altLang="en-US"/>
          </a:p>
        </p:txBody>
      </p:sp>
      <p:sp>
        <p:nvSpPr>
          <p:cNvPr id="11" name="灯片编号占位符 5"/>
          <p:cNvSpPr txBox="1"/>
          <p:nvPr userDrawn="1"/>
        </p:nvSpPr>
        <p:spPr>
          <a:xfrm>
            <a:off x="8607732" y="635348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0543759-0FE4-4AB7-AB62-4BCD08A25D3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2" name="页脚占位符 4"/>
          <p:cNvSpPr txBox="1"/>
          <p:nvPr userDrawn="1"/>
        </p:nvSpPr>
        <p:spPr>
          <a:xfrm>
            <a:off x="4034300" y="635348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OPENATOM FOUNDATION CONFIDENTIAL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858000"/>
          </a:xfrm>
          <a:solidFill>
            <a:srgbClr val="0070C0"/>
          </a:solidFill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21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0869926-F4FD-4E8D-B34F-C052AEF14152}" type="datetimeFigureOut">
              <a:rPr lang="zh-CN" altLang="en-US" smtClean="0"/>
              <a:t>2024/2/6</a:t>
            </a:fld>
            <a:endParaRPr lang="zh-CN" altLang="en-US"/>
          </a:p>
        </p:txBody>
      </p:sp>
      <p:sp>
        <p:nvSpPr>
          <p:cNvPr id="22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zh-CN"/>
              <a:t>OPENATOM FOUNDATION CONFIDENTIAL</a:t>
            </a:r>
            <a:endParaRPr lang="zh-CN" altLang="en-US" dirty="0"/>
          </a:p>
        </p:txBody>
      </p:sp>
      <p:sp>
        <p:nvSpPr>
          <p:cNvPr id="23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0543759-0FE4-4AB7-AB62-4BCD08A25D3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4" name="日期占位符 3"/>
          <p:cNvSpPr txBox="1"/>
          <p:nvPr userDrawn="1"/>
        </p:nvSpPr>
        <p:spPr>
          <a:xfrm>
            <a:off x="835332" y="635348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0869926-F4FD-4E8D-B34F-C052AEF14152}" type="datetimeFigureOut">
              <a:rPr lang="zh-CN" altLang="en-US" smtClean="0">
                <a:solidFill>
                  <a:schemeClr val="bg1"/>
                </a:solidFill>
              </a:rPr>
              <a:t>2024/2/6</a:t>
            </a:fld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25" name="灯片编号占位符 5"/>
          <p:cNvSpPr txBox="1"/>
          <p:nvPr userDrawn="1"/>
        </p:nvSpPr>
        <p:spPr>
          <a:xfrm>
            <a:off x="8607732" y="635348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0543759-0FE4-4AB7-AB62-4BCD08A25D34}" type="slidenum">
              <a:rPr lang="zh-CN" altLang="en-US" smtClean="0">
                <a:solidFill>
                  <a:schemeClr val="bg1"/>
                </a:solidFill>
              </a:rPr>
              <a:t>‹#›</a:t>
            </a:fld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26" name="页脚占位符 4"/>
          <p:cNvSpPr txBox="1"/>
          <p:nvPr userDrawn="1"/>
        </p:nvSpPr>
        <p:spPr>
          <a:xfrm>
            <a:off x="4034300" y="635348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>
                <a:solidFill>
                  <a:schemeClr val="bg1"/>
                </a:solidFill>
              </a:rPr>
              <a:t>OPENATOM FOUNDATION CONFIDENTIAL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9" name="任意多边形: 形状 8"/>
          <p:cNvSpPr/>
          <p:nvPr userDrawn="1"/>
        </p:nvSpPr>
        <p:spPr>
          <a:xfrm>
            <a:off x="5179794" y="1152525"/>
            <a:ext cx="1823812" cy="1823812"/>
          </a:xfrm>
          <a:custGeom>
            <a:avLst/>
            <a:gdLst>
              <a:gd name="connsiteX0" fmla="*/ 3243583 w 6035716"/>
              <a:gd name="connsiteY0" fmla="*/ 3243582 h 6035716"/>
              <a:gd name="connsiteX1" fmla="*/ 3243583 w 6035716"/>
              <a:gd name="connsiteY1" fmla="*/ 5582443 h 6035716"/>
              <a:gd name="connsiteX2" fmla="*/ 3281238 w 6035716"/>
              <a:gd name="connsiteY2" fmla="*/ 5580542 h 6035716"/>
              <a:gd name="connsiteX3" fmla="*/ 4839353 w 6035716"/>
              <a:gd name="connsiteY3" fmla="*/ 4839353 h 6035716"/>
              <a:gd name="connsiteX4" fmla="*/ 4956669 w 6035716"/>
              <a:gd name="connsiteY4" fmla="*/ 4710273 h 6035716"/>
              <a:gd name="connsiteX5" fmla="*/ 4109875 w 6035716"/>
              <a:gd name="connsiteY5" fmla="*/ 3243582 h 6035716"/>
              <a:gd name="connsiteX6" fmla="*/ 1925843 w 6035716"/>
              <a:gd name="connsiteY6" fmla="*/ 3243582 h 6035716"/>
              <a:gd name="connsiteX7" fmla="*/ 1079047 w 6035716"/>
              <a:gd name="connsiteY7" fmla="*/ 4710274 h 6035716"/>
              <a:gd name="connsiteX8" fmla="*/ 1196363 w 6035716"/>
              <a:gd name="connsiteY8" fmla="*/ 4839353 h 6035716"/>
              <a:gd name="connsiteX9" fmla="*/ 2754479 w 6035716"/>
              <a:gd name="connsiteY9" fmla="*/ 5580542 h 6035716"/>
              <a:gd name="connsiteX10" fmla="*/ 2792135 w 6035716"/>
              <a:gd name="connsiteY10" fmla="*/ 5582443 h 6035716"/>
              <a:gd name="connsiteX11" fmla="*/ 2792135 w 6035716"/>
              <a:gd name="connsiteY11" fmla="*/ 3243582 h 6035716"/>
              <a:gd name="connsiteX12" fmla="*/ 3017859 w 6035716"/>
              <a:gd name="connsiteY12" fmla="*/ 1352155 h 6035716"/>
              <a:gd name="connsiteX13" fmla="*/ 2186487 w 6035716"/>
              <a:gd name="connsiteY13" fmla="*/ 2792134 h 6035716"/>
              <a:gd name="connsiteX14" fmla="*/ 3849231 w 6035716"/>
              <a:gd name="connsiteY14" fmla="*/ 2792134 h 6035716"/>
              <a:gd name="connsiteX15" fmla="*/ 3020810 w 6035716"/>
              <a:gd name="connsiteY15" fmla="*/ 442024 h 6035716"/>
              <a:gd name="connsiteX16" fmla="*/ 3185968 w 6035716"/>
              <a:gd name="connsiteY16" fmla="*/ 740549 h 6035716"/>
              <a:gd name="connsiteX17" fmla="*/ 3186018 w 6035716"/>
              <a:gd name="connsiteY17" fmla="*/ 740520 h 6035716"/>
              <a:gd name="connsiteX18" fmla="*/ 5245409 w 6035716"/>
              <a:gd name="connsiteY18" fmla="*/ 4307492 h 6035716"/>
              <a:gd name="connsiteX19" fmla="*/ 5282934 w 6035716"/>
              <a:gd name="connsiteY19" fmla="*/ 4245725 h 6035716"/>
              <a:gd name="connsiteX20" fmla="*/ 5593841 w 6035716"/>
              <a:gd name="connsiteY20" fmla="*/ 3017858 h 6035716"/>
              <a:gd name="connsiteX21" fmla="*/ 3281238 w 6035716"/>
              <a:gd name="connsiteY21" fmla="*/ 455175 h 6035716"/>
              <a:gd name="connsiteX22" fmla="*/ 3015670 w 6035716"/>
              <a:gd name="connsiteY22" fmla="*/ 441986 h 6035716"/>
              <a:gd name="connsiteX23" fmla="*/ 2754479 w 6035716"/>
              <a:gd name="connsiteY23" fmla="*/ 455175 h 6035716"/>
              <a:gd name="connsiteX24" fmla="*/ 441875 w 6035716"/>
              <a:gd name="connsiteY24" fmla="*/ 3017858 h 6035716"/>
              <a:gd name="connsiteX25" fmla="*/ 752782 w 6035716"/>
              <a:gd name="connsiteY25" fmla="*/ 4245725 h 6035716"/>
              <a:gd name="connsiteX26" fmla="*/ 790307 w 6035716"/>
              <a:gd name="connsiteY26" fmla="*/ 4307492 h 6035716"/>
              <a:gd name="connsiteX27" fmla="*/ 2849700 w 6035716"/>
              <a:gd name="connsiteY27" fmla="*/ 740520 h 6035716"/>
              <a:gd name="connsiteX28" fmla="*/ 2850312 w 6035716"/>
              <a:gd name="connsiteY28" fmla="*/ 740873 h 6035716"/>
              <a:gd name="connsiteX29" fmla="*/ 3017858 w 6035716"/>
              <a:gd name="connsiteY29" fmla="*/ 0 h 6035716"/>
              <a:gd name="connsiteX30" fmla="*/ 6035716 w 6035716"/>
              <a:gd name="connsiteY30" fmla="*/ 3017858 h 6035716"/>
              <a:gd name="connsiteX31" fmla="*/ 3017858 w 6035716"/>
              <a:gd name="connsiteY31" fmla="*/ 6035716 h 6035716"/>
              <a:gd name="connsiteX32" fmla="*/ 0 w 6035716"/>
              <a:gd name="connsiteY32" fmla="*/ 3017858 h 6035716"/>
              <a:gd name="connsiteX33" fmla="*/ 3017858 w 6035716"/>
              <a:gd name="connsiteY33" fmla="*/ 0 h 6035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6035716" h="6035716">
                <a:moveTo>
                  <a:pt x="3243583" y="3243582"/>
                </a:moveTo>
                <a:lnTo>
                  <a:pt x="3243583" y="5582443"/>
                </a:lnTo>
                <a:lnTo>
                  <a:pt x="3281238" y="5580542"/>
                </a:lnTo>
                <a:cubicBezTo>
                  <a:pt x="3887417" y="5518981"/>
                  <a:pt x="4431462" y="5247244"/>
                  <a:pt x="4839353" y="4839353"/>
                </a:cubicBezTo>
                <a:lnTo>
                  <a:pt x="4956669" y="4710273"/>
                </a:lnTo>
                <a:lnTo>
                  <a:pt x="4109875" y="3243582"/>
                </a:lnTo>
                <a:close/>
                <a:moveTo>
                  <a:pt x="1925843" y="3243582"/>
                </a:moveTo>
                <a:lnTo>
                  <a:pt x="1079047" y="4710274"/>
                </a:lnTo>
                <a:lnTo>
                  <a:pt x="1196363" y="4839353"/>
                </a:lnTo>
                <a:cubicBezTo>
                  <a:pt x="1604254" y="5247244"/>
                  <a:pt x="2148300" y="5518981"/>
                  <a:pt x="2754479" y="5580542"/>
                </a:cubicBezTo>
                <a:lnTo>
                  <a:pt x="2792135" y="5582443"/>
                </a:lnTo>
                <a:lnTo>
                  <a:pt x="2792135" y="3243582"/>
                </a:lnTo>
                <a:close/>
                <a:moveTo>
                  <a:pt x="3017859" y="1352155"/>
                </a:moveTo>
                <a:lnTo>
                  <a:pt x="2186487" y="2792134"/>
                </a:lnTo>
                <a:lnTo>
                  <a:pt x="3849231" y="2792134"/>
                </a:lnTo>
                <a:close/>
                <a:moveTo>
                  <a:pt x="3020810" y="442024"/>
                </a:moveTo>
                <a:lnTo>
                  <a:pt x="3185968" y="740549"/>
                </a:lnTo>
                <a:lnTo>
                  <a:pt x="3186018" y="740520"/>
                </a:lnTo>
                <a:lnTo>
                  <a:pt x="5245409" y="4307492"/>
                </a:lnTo>
                <a:lnTo>
                  <a:pt x="5282934" y="4245725"/>
                </a:lnTo>
                <a:cubicBezTo>
                  <a:pt x="5481213" y="3880725"/>
                  <a:pt x="5593841" y="3462444"/>
                  <a:pt x="5593841" y="3017858"/>
                </a:cubicBezTo>
                <a:cubicBezTo>
                  <a:pt x="5593841" y="1684099"/>
                  <a:pt x="4580193" y="587091"/>
                  <a:pt x="3281238" y="455175"/>
                </a:cubicBezTo>
                <a:close/>
                <a:moveTo>
                  <a:pt x="3015670" y="441986"/>
                </a:moveTo>
                <a:lnTo>
                  <a:pt x="2754479" y="455175"/>
                </a:lnTo>
                <a:cubicBezTo>
                  <a:pt x="1455524" y="587091"/>
                  <a:pt x="441875" y="1684099"/>
                  <a:pt x="441875" y="3017858"/>
                </a:cubicBezTo>
                <a:cubicBezTo>
                  <a:pt x="441875" y="3462444"/>
                  <a:pt x="554503" y="3880725"/>
                  <a:pt x="752782" y="4245725"/>
                </a:cubicBezTo>
                <a:lnTo>
                  <a:pt x="790307" y="4307492"/>
                </a:lnTo>
                <a:lnTo>
                  <a:pt x="2849700" y="740520"/>
                </a:lnTo>
                <a:lnTo>
                  <a:pt x="2850312" y="740873"/>
                </a:lnTo>
                <a:close/>
                <a:moveTo>
                  <a:pt x="3017858" y="0"/>
                </a:moveTo>
                <a:cubicBezTo>
                  <a:pt x="4684575" y="0"/>
                  <a:pt x="6035716" y="1351141"/>
                  <a:pt x="6035716" y="3017858"/>
                </a:cubicBezTo>
                <a:cubicBezTo>
                  <a:pt x="6035716" y="4684575"/>
                  <a:pt x="4684575" y="6035716"/>
                  <a:pt x="3017858" y="6035716"/>
                </a:cubicBezTo>
                <a:cubicBezTo>
                  <a:pt x="1351141" y="6035716"/>
                  <a:pt x="0" y="4684575"/>
                  <a:pt x="0" y="3017858"/>
                </a:cubicBezTo>
                <a:cubicBezTo>
                  <a:pt x="0" y="1351141"/>
                  <a:pt x="1351141" y="0"/>
                  <a:pt x="301785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9926-F4FD-4E8D-B34F-C052AEF14152}" type="datetimeFigureOut">
              <a:rPr lang="zh-CN" altLang="en-US" smtClean="0"/>
              <a:t>2024/2/6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43759-0FE4-4AB7-AB62-4BCD08A25D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00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69926-F4FD-4E8D-B34F-C052AEF14152}" type="datetimeFigureOut">
              <a:rPr lang="zh-CN" altLang="en-US" smtClean="0"/>
              <a:t>2024/2/6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43759-0FE4-4AB7-AB62-4BCD08A25D3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70C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gitee.com/openharmony-sig/tee_distributed_tee_framework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gitee.com/openharmony-sig/tee_distributed_tee_framework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任意多边形 5"/>
          <p:cNvSpPr/>
          <p:nvPr/>
        </p:nvSpPr>
        <p:spPr>
          <a:xfrm>
            <a:off x="-12508" y="2279651"/>
            <a:ext cx="12212751" cy="457834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9233" h="7210">
                <a:moveTo>
                  <a:pt x="2231" y="0"/>
                </a:moveTo>
                <a:cubicBezTo>
                  <a:pt x="2549" y="-1"/>
                  <a:pt x="2792" y="35"/>
                  <a:pt x="2957" y="54"/>
                </a:cubicBezTo>
                <a:cubicBezTo>
                  <a:pt x="4458" y="404"/>
                  <a:pt x="4665" y="743"/>
                  <a:pt x="5643" y="1242"/>
                </a:cubicBezTo>
                <a:cubicBezTo>
                  <a:pt x="8143" y="2939"/>
                  <a:pt x="9442" y="4216"/>
                  <a:pt x="10198" y="4640"/>
                </a:cubicBezTo>
                <a:cubicBezTo>
                  <a:pt x="11471" y="5428"/>
                  <a:pt x="13743" y="4173"/>
                  <a:pt x="14213" y="3697"/>
                </a:cubicBezTo>
                <a:cubicBezTo>
                  <a:pt x="14933" y="3055"/>
                  <a:pt x="16798" y="1651"/>
                  <a:pt x="17634" y="1461"/>
                </a:cubicBezTo>
                <a:cubicBezTo>
                  <a:pt x="18471" y="1271"/>
                  <a:pt x="18908" y="2024"/>
                  <a:pt x="19233" y="2559"/>
                </a:cubicBezTo>
                <a:cubicBezTo>
                  <a:pt x="19228" y="4093"/>
                  <a:pt x="19191" y="5676"/>
                  <a:pt x="19186" y="7210"/>
                </a:cubicBezTo>
                <a:lnTo>
                  <a:pt x="1" y="7210"/>
                </a:lnTo>
                <a:cubicBezTo>
                  <a:pt x="7" y="5399"/>
                  <a:pt x="-4" y="2369"/>
                  <a:pt x="1" y="558"/>
                </a:cubicBezTo>
                <a:cubicBezTo>
                  <a:pt x="957" y="106"/>
                  <a:pt x="1700" y="2"/>
                  <a:pt x="2231" y="0"/>
                </a:cubicBezTo>
                <a:close/>
              </a:path>
            </a:pathLst>
          </a:custGeom>
          <a:solidFill>
            <a:srgbClr val="0070C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altLang="zh-CN" dirty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 </a:t>
            </a:r>
            <a:endParaRPr lang="zh-CN" altLang="en-US" dirty="0">
              <a:solidFill>
                <a:srgbClr val="0070C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" name="任意多边形 2"/>
          <p:cNvSpPr/>
          <p:nvPr/>
        </p:nvSpPr>
        <p:spPr>
          <a:xfrm>
            <a:off x="0" y="3181350"/>
            <a:ext cx="12208510" cy="367665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9226" h="5790">
                <a:moveTo>
                  <a:pt x="3735" y="0"/>
                </a:moveTo>
                <a:cubicBezTo>
                  <a:pt x="4691" y="1"/>
                  <a:pt x="5355" y="194"/>
                  <a:pt x="6191" y="494"/>
                </a:cubicBezTo>
                <a:lnTo>
                  <a:pt x="11813" y="2982"/>
                </a:lnTo>
                <a:cubicBezTo>
                  <a:pt x="13601" y="3634"/>
                  <a:pt x="14677" y="3608"/>
                  <a:pt x="15314" y="3172"/>
                </a:cubicBezTo>
                <a:cubicBezTo>
                  <a:pt x="16036" y="2861"/>
                  <a:pt x="16939" y="1941"/>
                  <a:pt x="17662" y="1630"/>
                </a:cubicBezTo>
                <a:cubicBezTo>
                  <a:pt x="18637" y="1226"/>
                  <a:pt x="19054" y="1901"/>
                  <a:pt x="19225" y="2051"/>
                </a:cubicBezTo>
                <a:cubicBezTo>
                  <a:pt x="19220" y="3291"/>
                  <a:pt x="19230" y="4550"/>
                  <a:pt x="19225" y="5790"/>
                </a:cubicBezTo>
                <a:lnTo>
                  <a:pt x="1" y="5790"/>
                </a:lnTo>
                <a:cubicBezTo>
                  <a:pt x="7" y="4326"/>
                  <a:pt x="-4" y="2850"/>
                  <a:pt x="1" y="1386"/>
                </a:cubicBezTo>
                <a:cubicBezTo>
                  <a:pt x="903" y="305"/>
                  <a:pt x="2111" y="103"/>
                  <a:pt x="3188" y="18"/>
                </a:cubicBezTo>
                <a:cubicBezTo>
                  <a:pt x="3347" y="8"/>
                  <a:pt x="3497" y="2"/>
                  <a:pt x="3641" y="0"/>
                </a:cubicBezTo>
                <a:cubicBezTo>
                  <a:pt x="3673" y="0"/>
                  <a:pt x="3704" y="0"/>
                  <a:pt x="3735" y="0"/>
                </a:cubicBezTo>
                <a:close/>
              </a:path>
            </a:pathLst>
          </a:cu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solidFill>
                <a:srgbClr val="0070C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811409" y="1081196"/>
            <a:ext cx="1007078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dirty="0">
                <a:solidFill>
                  <a:srgbClr val="0070C0"/>
                </a:solidFill>
                <a:latin typeface="HarmonyOSHans Black" panose="00000500000000000000" pitchFamily="2" charset="-122"/>
                <a:ea typeface="HarmonyOSHans Black" panose="00000500000000000000" pitchFamily="2" charset="-122"/>
                <a:cs typeface="阿里巴巴普惠体 M" panose="00020600040101010101" pitchFamily="18" charset="-122"/>
              </a:rPr>
              <a:t>OpenHarmony</a:t>
            </a:r>
            <a:r>
              <a:rPr lang="zh-CN" altLang="en-US" sz="4400" dirty="0">
                <a:solidFill>
                  <a:srgbClr val="0070C0"/>
                </a:solidFill>
                <a:latin typeface="HarmonyOSHans Black" panose="00000500000000000000" pitchFamily="2" charset="-122"/>
                <a:ea typeface="HarmonyOSHans Black" panose="00000500000000000000" pitchFamily="2" charset="-122"/>
                <a:cs typeface="阿里巴巴普惠体 M" panose="00020600040101010101" pitchFamily="18" charset="-122"/>
              </a:rPr>
              <a:t> </a:t>
            </a:r>
            <a:r>
              <a:rPr lang="en-US" altLang="zh-CN" sz="4400" dirty="0">
                <a:solidFill>
                  <a:srgbClr val="0070C0"/>
                </a:solidFill>
                <a:latin typeface="HarmonyOSHans Black" panose="00000500000000000000" pitchFamily="2" charset="-122"/>
                <a:ea typeface="HarmonyOSHans Black" panose="00000500000000000000" pitchFamily="2" charset="-122"/>
                <a:cs typeface="阿里巴巴普惠体 M" panose="00020600040101010101" pitchFamily="18" charset="-122"/>
              </a:rPr>
              <a:t>Web3 TSG</a:t>
            </a:r>
          </a:p>
          <a:p>
            <a:pPr algn="ctr"/>
            <a:r>
              <a:rPr lang="zh-CN" altLang="en-US" sz="4400" dirty="0">
                <a:solidFill>
                  <a:srgbClr val="0070C0"/>
                </a:solidFill>
                <a:latin typeface="HarmonyOSHans Black" panose="00000500000000000000" pitchFamily="2" charset="-122"/>
                <a:ea typeface="HarmonyOSHans Black" panose="00000500000000000000" pitchFamily="2" charset="-122"/>
                <a:cs typeface="阿里巴巴普惠体 M" panose="00020600040101010101" pitchFamily="18" charset="-122"/>
              </a:rPr>
              <a:t>分布式软总线可信互联方案</a:t>
            </a:r>
            <a:endParaRPr lang="en-US" altLang="zh-CN" sz="4400" dirty="0">
              <a:solidFill>
                <a:srgbClr val="0070C0"/>
              </a:solidFill>
              <a:latin typeface="HarmonyOSHans Black" panose="00000500000000000000" pitchFamily="2" charset="-122"/>
              <a:ea typeface="HarmonyOSHans Black" panose="00000500000000000000" pitchFamily="2" charset="-122"/>
              <a:cs typeface="阿里巴巴普惠体 M" panose="00020600040101010101" pitchFamily="18" charset="-122"/>
            </a:endParaRPr>
          </a:p>
        </p:txBody>
      </p:sp>
      <p:pic>
        <p:nvPicPr>
          <p:cNvPr id="10" name="图片 9" descr="开放原子开源基金会-logo1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49910" y="5611495"/>
            <a:ext cx="2041200" cy="432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FE58B8-B7A0-6304-0A06-7427592BC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TEE信任软总线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42AF5F-6D7E-7A8A-706D-A89552CF8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基于TSP的设计思路图</a:t>
            </a:r>
            <a:endParaRPr lang="en-US" dirty="0"/>
          </a:p>
          <a:p>
            <a:pPr lvl="1"/>
            <a:r>
              <a:rPr lang="zh-CN" altLang="en-US" dirty="0"/>
              <a:t>（</a:t>
            </a:r>
            <a:r>
              <a:rPr lang="en-US" altLang="zh-CN" dirty="0"/>
              <a:t>1</a:t>
            </a:r>
            <a:r>
              <a:rPr lang="zh-CN" altLang="en-US" dirty="0"/>
              <a:t>）选择一个合适的</a:t>
            </a:r>
            <a:r>
              <a:rPr lang="en-US" altLang="zh-CN" dirty="0"/>
              <a:t>VID</a:t>
            </a:r>
            <a:r>
              <a:rPr lang="zh-CN" altLang="en-US" dirty="0"/>
              <a:t>机制</a:t>
            </a:r>
            <a:endParaRPr lang="en-US" altLang="zh-CN" dirty="0"/>
          </a:p>
          <a:p>
            <a:pPr lvl="1"/>
            <a:r>
              <a:rPr lang="zh-CN" altLang="en-US" dirty="0"/>
              <a:t>（</a:t>
            </a:r>
            <a:r>
              <a:rPr lang="en-US" altLang="zh-CN" dirty="0"/>
              <a:t>2</a:t>
            </a:r>
            <a:r>
              <a:rPr lang="zh-CN" altLang="en-US" dirty="0"/>
              <a:t>）使用</a:t>
            </a:r>
            <a:r>
              <a:rPr lang="en-US" altLang="zh-CN" dirty="0"/>
              <a:t>TSP</a:t>
            </a:r>
            <a:r>
              <a:rPr lang="zh-CN" altLang="en-US" dirty="0"/>
              <a:t> </a:t>
            </a:r>
            <a:r>
              <a:rPr lang="en-US" altLang="zh-CN" dirty="0"/>
              <a:t>Rust</a:t>
            </a:r>
            <a:r>
              <a:rPr lang="zh-CN" altLang="en-US" dirty="0"/>
              <a:t>（</a:t>
            </a:r>
            <a:r>
              <a:rPr lang="en-US" altLang="zh-CN" dirty="0"/>
              <a:t>2024</a:t>
            </a:r>
            <a:r>
              <a:rPr lang="zh-CN" altLang="en-US" dirty="0"/>
              <a:t>上半年）</a:t>
            </a:r>
            <a:r>
              <a:rPr lang="en-US" altLang="zh-CN" dirty="0"/>
              <a:t>-</a:t>
            </a:r>
            <a:r>
              <a:rPr lang="zh-CN" altLang="en-US" dirty="0"/>
              <a:t> 移植到</a:t>
            </a:r>
            <a:r>
              <a:rPr lang="en-US" altLang="zh-CN" dirty="0" err="1"/>
              <a:t>OpenHarmony</a:t>
            </a:r>
            <a:r>
              <a:rPr lang="en-US" altLang="zh-CN" dirty="0"/>
              <a:t> OS</a:t>
            </a:r>
            <a:r>
              <a:rPr lang="zh-CN" altLang="en-US" dirty="0"/>
              <a:t>界面</a:t>
            </a:r>
            <a:endParaRPr lang="en-US" altLang="zh-CN" dirty="0"/>
          </a:p>
          <a:p>
            <a:pPr lvl="1"/>
            <a:r>
              <a:rPr lang="zh-CN" altLang="en-US" dirty="0"/>
              <a:t>（</a:t>
            </a:r>
            <a:r>
              <a:rPr lang="en-US" altLang="zh-CN" dirty="0"/>
              <a:t>3</a:t>
            </a:r>
            <a:r>
              <a:rPr lang="zh-CN" altLang="en-US" dirty="0"/>
              <a:t>）移栽</a:t>
            </a:r>
            <a:r>
              <a:rPr lang="en-US" altLang="zh-CN" dirty="0"/>
              <a:t>TSP</a:t>
            </a:r>
            <a:r>
              <a:rPr lang="zh-CN" altLang="en-US" dirty="0"/>
              <a:t>到软总线上</a:t>
            </a:r>
            <a:endParaRPr lang="en-US" altLang="zh-CN" dirty="0"/>
          </a:p>
          <a:p>
            <a:pPr lvl="1"/>
            <a:r>
              <a:rPr lang="zh-CN" altLang="en-US" dirty="0"/>
              <a:t>（</a:t>
            </a:r>
            <a:r>
              <a:rPr lang="en-US" altLang="zh-CN" dirty="0"/>
              <a:t>4</a:t>
            </a:r>
            <a:r>
              <a:rPr lang="zh-CN" altLang="en-US" dirty="0"/>
              <a:t>）选择一些显现特别功能的案例作为示范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657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140" y="1700593"/>
            <a:ext cx="5795685" cy="3023243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6620520" y="2077192"/>
            <a:ext cx="4849295" cy="24622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kumimoji="1" lang="en-US" altLang="zh-CN" sz="1600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Issuer</a:t>
            </a:r>
            <a:r>
              <a:rPr kumimoji="1" lang="zh-CN" altLang="en-US" sz="1600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（发证方）：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可以</a:t>
            </a:r>
            <a:r>
              <a:rPr kumimoji="1" lang="zh-CN" altLang="en-US" sz="1600" dirty="0" smtClean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是</a:t>
            </a:r>
            <a:r>
              <a:rPr kumimoji="1" lang="en-US" altLang="zh-CN" sz="1600" dirty="0" err="1" smtClean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OpenTrustee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（我们团队）作为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CA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，也可以是其他厂家</a:t>
            </a:r>
            <a:endParaRPr kumimoji="1" lang="en-US" altLang="zh-CN" sz="16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l"/>
            <a:endParaRPr kumimoji="1" lang="en-US" altLang="zh-CN" sz="16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l"/>
            <a:r>
              <a:rPr kumimoji="1" lang="en-US" altLang="zh-CN" sz="1600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Holder</a:t>
            </a:r>
            <a:r>
              <a:rPr kumimoji="1" lang="zh-CN" altLang="en-US" sz="1600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（持证方）：手机</a:t>
            </a:r>
            <a:r>
              <a:rPr kumimoji="1" lang="en-US" altLang="zh-CN" sz="1600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TEE-A</a:t>
            </a:r>
          </a:p>
          <a:p>
            <a:pPr algn="l"/>
            <a:r>
              <a:rPr kumimoji="1" lang="zh-CN" altLang="en-US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情况一：</a:t>
            </a:r>
            <a:r>
              <a:rPr kumimoji="1" lang="zh-CN" altLang="en-US" sz="1600" dirty="0" smtClean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所有</a:t>
            </a:r>
            <a:r>
              <a:rPr kumimoji="1" lang="en-US" altLang="zh-CN" sz="1600" dirty="0" err="1" smtClean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OpenTrustee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共用一个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DID</a:t>
            </a:r>
          </a:p>
          <a:p>
            <a:pPr algn="l"/>
            <a:r>
              <a:rPr kumimoji="1" lang="zh-CN" altLang="en-US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情况二：</a:t>
            </a:r>
            <a:r>
              <a:rPr kumimoji="1" lang="zh-CN" altLang="en-US" sz="1600" dirty="0" smtClean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所有</a:t>
            </a:r>
            <a:r>
              <a:rPr kumimoji="1" lang="en-US" altLang="zh-CN" sz="1600" dirty="0" err="1" smtClean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OpenTrustee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出厂都有一个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DID</a:t>
            </a:r>
          </a:p>
          <a:p>
            <a:pPr algn="l"/>
            <a:r>
              <a:rPr kumimoji="1" lang="zh-CN" altLang="en-US" sz="1600" b="1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先考虑不同</a:t>
            </a:r>
            <a:r>
              <a:rPr kumimoji="1" lang="en-US" altLang="zh-CN" sz="1600" b="1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TEE</a:t>
            </a:r>
            <a:r>
              <a:rPr kumimoji="1" lang="zh-CN" altLang="en-US" sz="1600" b="1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不同</a:t>
            </a:r>
            <a:r>
              <a:rPr kumimoji="1" lang="en-US" altLang="zh-CN" sz="1600" b="1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DID</a:t>
            </a:r>
            <a:r>
              <a:rPr kumimoji="1" lang="zh-CN" altLang="en-US" sz="1600" b="1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场景</a:t>
            </a:r>
            <a:endParaRPr kumimoji="1" lang="en-US" altLang="zh-CN" sz="1600" b="1" dirty="0">
              <a:solidFill>
                <a:schemeClr val="accent1">
                  <a:lumMod val="7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l"/>
            <a:endParaRPr kumimoji="1" lang="en-US" altLang="zh-CN" sz="16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l"/>
            <a:r>
              <a:rPr kumimoji="1" lang="en-US" altLang="zh-CN" sz="1600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Verifier</a:t>
            </a:r>
            <a:r>
              <a:rPr kumimoji="1" lang="zh-CN" altLang="en-US" sz="1600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（验证方）</a:t>
            </a:r>
            <a:r>
              <a:rPr kumimoji="1" lang="en-US" altLang="zh-CN" sz="1600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: </a:t>
            </a:r>
            <a:r>
              <a:rPr kumimoji="1" lang="zh-CN" altLang="en-US" sz="1600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平板</a:t>
            </a:r>
            <a:r>
              <a:rPr kumimoji="1" lang="en-US" altLang="zh-CN" sz="1600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TEE-B</a:t>
            </a:r>
          </a:p>
          <a:p>
            <a:pPr algn="l"/>
            <a:r>
              <a:rPr kumimoji="1" lang="zh-CN" altLang="en-US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用于验证对方的身份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CA970A5-AA5F-A442-2DFC-75404C3ED9FD}"/>
              </a:ext>
            </a:extLst>
          </p:cNvPr>
          <p:cNvSpPr txBox="1"/>
          <p:nvPr/>
        </p:nvSpPr>
        <p:spPr>
          <a:xfrm>
            <a:off x="4759330" y="677334"/>
            <a:ext cx="2492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err="1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待讨论</a:t>
            </a:r>
            <a:r>
              <a:rPr lang="en-US" altLang="zh-CN" sz="2400" dirty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-</a:t>
            </a:r>
            <a:r>
              <a:rPr lang="zh-CN" altLang="en-US" sz="2400" dirty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没有验证</a:t>
            </a:r>
            <a:endParaRPr lang="en-US" sz="2400" dirty="0">
              <a:solidFill>
                <a:srgbClr val="0070C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92963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080" y="1616286"/>
            <a:ext cx="5795685" cy="3023243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6475692" y="1258841"/>
            <a:ext cx="4937761" cy="11541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kumimoji="1" lang="en-US" altLang="zh-CN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Step1</a:t>
            </a:r>
            <a:r>
              <a:rPr kumimoji="1" lang="zh-CN" altLang="en-US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endParaRPr kumimoji="1" lang="en-US" altLang="zh-CN" b="1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kumimoji="1" lang="zh-CN" altLang="en-US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手机出厂时，手机（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TEE-A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）需要创建自己的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DID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标识与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DID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文档，私钥灌装在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TEE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中，公钥存储在区块链上。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6475691" y="2770463"/>
            <a:ext cx="4937761" cy="152349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kumimoji="1" lang="en-US" altLang="zh-CN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Step2</a:t>
            </a:r>
            <a:r>
              <a:rPr kumimoji="1" lang="zh-CN" altLang="en-US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endParaRPr kumimoji="1" lang="en-US" altLang="zh-CN" b="1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kumimoji="1" lang="en-US" altLang="zh-CN" sz="1600" dirty="0" err="1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Open</a:t>
            </a:r>
            <a:r>
              <a:rPr kumimoji="1" lang="en-US" altLang="zh-CN" sz="1600" dirty="0" err="1" smtClean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Trustee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作为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Issuer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，要确认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DID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关联的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TEE</a:t>
            </a:r>
            <a:r>
              <a:rPr kumimoji="1" lang="zh-CN" altLang="en-US" sz="1600" dirty="0" smtClean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是满足要求</a:t>
            </a:r>
            <a:r>
              <a:rPr kumimoji="1" lang="en-US" altLang="zh-CN" sz="1600" dirty="0" smtClean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TEE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，然后颁发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VC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可验证声明，表明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是满足要求的</a:t>
            </a:r>
            <a:r>
              <a:rPr kumimoji="1" lang="en-US" altLang="zh-CN" sz="1600" dirty="0" smtClean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TEE</a:t>
            </a:r>
            <a:r>
              <a:rPr kumimoji="1" lang="zh-CN" altLang="en-US" sz="1600" dirty="0" smtClean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（生态设备）。</a:t>
            </a:r>
            <a:endParaRPr kumimoji="1" lang="zh-CN" altLang="en-US" sz="16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475690" y="4283159"/>
            <a:ext cx="4937761" cy="7848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kumimoji="1" lang="en-US" altLang="zh-CN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Step3</a:t>
            </a:r>
            <a:r>
              <a:rPr kumimoji="1" lang="zh-CN" altLang="en-US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endParaRPr kumimoji="1" lang="en-US" altLang="zh-CN" b="1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kumimoji="1" lang="zh-CN" altLang="en-US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将可验证声明存储于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TEE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中。</a:t>
            </a:r>
            <a:endParaRPr kumimoji="1" lang="en-US" altLang="zh-CN" sz="16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18CF9C3-61CE-5ABE-3BC7-9381537DE768}"/>
              </a:ext>
            </a:extLst>
          </p:cNvPr>
          <p:cNvSpPr txBox="1"/>
          <p:nvPr/>
        </p:nvSpPr>
        <p:spPr>
          <a:xfrm>
            <a:off x="4759330" y="677334"/>
            <a:ext cx="2492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err="1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待讨论</a:t>
            </a:r>
            <a:r>
              <a:rPr lang="en-US" altLang="zh-CN" sz="2400" dirty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-</a:t>
            </a:r>
            <a:r>
              <a:rPr lang="zh-CN" altLang="en-US" sz="2400" dirty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没有验证</a:t>
            </a:r>
            <a:endParaRPr lang="en-US" sz="2400" dirty="0">
              <a:solidFill>
                <a:srgbClr val="0070C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84396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601" y="1994427"/>
            <a:ext cx="5795685" cy="3023243"/>
          </a:xfrm>
          <a:prstGeom prst="rect">
            <a:avLst/>
          </a:prstGeom>
        </p:spPr>
      </p:pic>
      <p:sp>
        <p:nvSpPr>
          <p:cNvPr id="3" name="圆角矩形 2"/>
          <p:cNvSpPr/>
          <p:nvPr/>
        </p:nvSpPr>
        <p:spPr>
          <a:xfrm>
            <a:off x="6558283" y="1421368"/>
            <a:ext cx="1392248" cy="731520"/>
          </a:xfrm>
          <a:prstGeom prst="round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4" name="圆角矩形 3"/>
          <p:cNvSpPr/>
          <p:nvPr/>
        </p:nvSpPr>
        <p:spPr>
          <a:xfrm>
            <a:off x="10108712" y="1421368"/>
            <a:ext cx="1392248" cy="731520"/>
          </a:xfrm>
          <a:prstGeom prst="round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77" r="29020"/>
          <a:stretch/>
        </p:blipFill>
        <p:spPr>
          <a:xfrm>
            <a:off x="7130641" y="1572791"/>
            <a:ext cx="247532" cy="42163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830" y="1549194"/>
            <a:ext cx="632011" cy="475867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6739843" y="1051946"/>
            <a:ext cx="1029128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kumimoji="1" lang="en-US" altLang="zh-CN" sz="1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Holder </a:t>
            </a:r>
            <a:r>
              <a:rPr kumimoji="1" lang="zh-CN" altLang="en-US" sz="1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用户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0256132" y="1034289"/>
            <a:ext cx="1244828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kumimoji="1" lang="en-US" altLang="zh-CN" sz="1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Verifier </a:t>
            </a:r>
            <a:r>
              <a:rPr kumimoji="1" lang="zh-CN" altLang="en-US" sz="1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验证者</a:t>
            </a:r>
          </a:p>
        </p:txBody>
      </p:sp>
      <p:sp>
        <p:nvSpPr>
          <p:cNvPr id="9" name="圆角矩形 8"/>
          <p:cNvSpPr/>
          <p:nvPr/>
        </p:nvSpPr>
        <p:spPr>
          <a:xfrm>
            <a:off x="6558283" y="2377064"/>
            <a:ext cx="4942677" cy="50734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6591226" y="2538403"/>
            <a:ext cx="82952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kumimoji="1" lang="en-US" altLang="zh-CN" sz="1200" b="1" dirty="0" err="1">
                <a:latin typeface="Microsoft YaHei" panose="020B0503020204020204" pitchFamily="34" charset="-122"/>
                <a:ea typeface="Microsoft YaHei" panose="020B0503020204020204" pitchFamily="34" charset="-122"/>
              </a:rPr>
              <a:t>blockchain</a:t>
            </a:r>
            <a:endParaRPr kumimoji="1" lang="zh-CN" altLang="en-US" sz="12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792746" y="2465551"/>
            <a:ext cx="1177610" cy="3244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1200" b="1" dirty="0" err="1" smtClean="0">
                <a:solidFill>
                  <a:schemeClr val="tx1"/>
                </a:solidFill>
              </a:rPr>
              <a:t>Open</a:t>
            </a:r>
            <a:r>
              <a:rPr lang="en-US" altLang="zh-CN" sz="1200" b="1" dirty="0" err="1" smtClean="0">
                <a:solidFill>
                  <a:schemeClr val="tx1"/>
                </a:solidFill>
              </a:rPr>
              <a:t>Trustee</a:t>
            </a:r>
            <a:endParaRPr lang="en-US" altLang="zh-CN" sz="12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zh-CN" sz="1200" b="1" dirty="0" smtClean="0">
                <a:solidFill>
                  <a:schemeClr val="tx1"/>
                </a:solidFill>
              </a:rPr>
              <a:t>DID</a:t>
            </a:r>
            <a:endParaRPr lang="zh-CN" altLang="en-US" sz="1200" b="1" dirty="0">
              <a:solidFill>
                <a:schemeClr val="tx1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9477417" y="2465550"/>
            <a:ext cx="778715" cy="3244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CN" altLang="en-US" sz="1200" b="1" dirty="0">
                <a:solidFill>
                  <a:schemeClr val="tx1"/>
                </a:solidFill>
              </a:rPr>
              <a:t>用户</a:t>
            </a:r>
            <a:r>
              <a:rPr lang="en-US" altLang="zh-CN" sz="1200" b="1" dirty="0">
                <a:solidFill>
                  <a:schemeClr val="tx1"/>
                </a:solidFill>
              </a:rPr>
              <a:t>DID</a:t>
            </a:r>
            <a:endParaRPr lang="zh-CN" altLang="en-US" sz="1200" b="1" dirty="0">
              <a:solidFill>
                <a:schemeClr val="tx1"/>
              </a:solidFill>
            </a:endParaRPr>
          </a:p>
        </p:txBody>
      </p:sp>
      <p:cxnSp>
        <p:nvCxnSpPr>
          <p:cNvPr id="13" name="直接箭头连接符 12"/>
          <p:cNvCxnSpPr>
            <a:stCxn id="11" idx="3"/>
            <a:endCxn id="12" idx="1"/>
          </p:cNvCxnSpPr>
          <p:nvPr/>
        </p:nvCxnSpPr>
        <p:spPr>
          <a:xfrm flipV="1">
            <a:off x="8970356" y="2627783"/>
            <a:ext cx="507061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>
            <a:off x="8145210" y="1751732"/>
            <a:ext cx="169311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8725796" y="1457484"/>
            <a:ext cx="60375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kumimoji="1" lang="zh-CN" altLang="en-US" sz="1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发送</a:t>
            </a:r>
            <a:r>
              <a:rPr kumimoji="1" lang="en-US" altLang="zh-CN" sz="1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VC</a:t>
            </a:r>
            <a:endParaRPr kumimoji="1" lang="zh-CN" altLang="en-US" sz="14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469047" y="2781025"/>
            <a:ext cx="4937761" cy="11541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kumimoji="1" lang="en-US" altLang="zh-CN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Step1</a:t>
            </a:r>
            <a:r>
              <a:rPr kumimoji="1" lang="zh-CN" altLang="en-US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endParaRPr kumimoji="1" lang="en-US" altLang="zh-CN" b="1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kumimoji="1" lang="zh-CN" altLang="en-US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手机上的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TEE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用自己的私钥，</a:t>
            </a:r>
            <a:r>
              <a:rPr kumimoji="1" lang="zh-CN" altLang="en-US" sz="1600" dirty="0" smtClean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将</a:t>
            </a:r>
            <a:r>
              <a:rPr kumimoji="1" lang="en-US" altLang="zh-CN" sz="1600" dirty="0" err="1" smtClean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OpenTrustee</a:t>
            </a:r>
            <a:r>
              <a:rPr kumimoji="1" lang="zh-CN" altLang="en-US" sz="1600" dirty="0" smtClean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颁发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的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VC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进行签名，发送给验证者</a:t>
            </a:r>
            <a:endParaRPr kumimoji="1" lang="en-US" altLang="zh-CN" sz="16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6469047" y="3893024"/>
            <a:ext cx="4937761" cy="11541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kumimoji="1" lang="en-US" altLang="zh-CN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Step2</a:t>
            </a:r>
            <a:r>
              <a:rPr kumimoji="1" lang="zh-CN" altLang="en-US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endParaRPr kumimoji="1" lang="en-US" altLang="zh-CN" b="1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kumimoji="1" lang="zh-CN" altLang="en-US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验证者在区块链上通过用户的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DID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获取公钥信息，验证发过来消息确实是这个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DID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发送的消息。</a:t>
            </a:r>
            <a:endParaRPr kumimoji="1" lang="en-US" altLang="zh-CN" sz="16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cxnSp>
        <p:nvCxnSpPr>
          <p:cNvPr id="18" name="直接箭头连接符 17"/>
          <p:cNvCxnSpPr>
            <a:stCxn id="4" idx="2"/>
          </p:cNvCxnSpPr>
          <p:nvPr/>
        </p:nvCxnSpPr>
        <p:spPr>
          <a:xfrm flipH="1">
            <a:off x="10799920" y="2152888"/>
            <a:ext cx="4916" cy="2241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6490460" y="5039218"/>
            <a:ext cx="4937761" cy="7848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kumimoji="1" lang="en-US" altLang="zh-CN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Step3</a:t>
            </a:r>
            <a:r>
              <a:rPr kumimoji="1" lang="zh-CN" altLang="en-US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endParaRPr kumimoji="1" lang="en-US" altLang="zh-CN" b="1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kumimoji="1" lang="zh-CN" altLang="en-US" sz="1600" dirty="0" smtClean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用</a:t>
            </a:r>
            <a:r>
              <a:rPr kumimoji="1" lang="en-US" altLang="zh-CN" sz="1600" dirty="0" err="1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OpenTrustee</a:t>
            </a:r>
            <a:r>
              <a:rPr kumimoji="1" lang="zh-CN" altLang="en-US" sz="1600" dirty="0" smtClean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的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DID</a:t>
            </a:r>
            <a:r>
              <a:rPr kumimoji="1" lang="zh-CN" altLang="en-US" sz="1600" dirty="0" smtClean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获取的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公钥信息，验证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VC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信息</a:t>
            </a:r>
            <a:endParaRPr kumimoji="1" lang="en-US" altLang="zh-CN" sz="16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6469047" y="5951497"/>
            <a:ext cx="271548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kumimoji="1" lang="zh-CN" altLang="en-US" b="1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最终确认</a:t>
            </a:r>
            <a:r>
              <a:rPr kumimoji="1" lang="zh-CN" altLang="en-US" b="1" dirty="0" smtClean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是满足要求的</a:t>
            </a:r>
            <a:r>
              <a:rPr kumimoji="1" lang="en-US" altLang="zh-CN" b="1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TEE</a:t>
            </a:r>
            <a:endParaRPr kumimoji="1" lang="zh-CN" altLang="en-US" b="1" dirty="0">
              <a:solidFill>
                <a:schemeClr val="accent1">
                  <a:lumMod val="7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DA5F7A81-AACF-9DFC-9533-F4C318AE726D}"/>
              </a:ext>
            </a:extLst>
          </p:cNvPr>
          <p:cNvSpPr txBox="1"/>
          <p:nvPr/>
        </p:nvSpPr>
        <p:spPr>
          <a:xfrm>
            <a:off x="4759330" y="677334"/>
            <a:ext cx="2492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err="1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待讨论</a:t>
            </a:r>
            <a:r>
              <a:rPr lang="en-US" altLang="zh-CN" sz="2400" dirty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-</a:t>
            </a:r>
            <a:r>
              <a:rPr lang="zh-CN" altLang="en-US" sz="2400" dirty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没有验证</a:t>
            </a:r>
            <a:endParaRPr lang="en-US" sz="2400" dirty="0">
              <a:solidFill>
                <a:srgbClr val="0070C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5212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880681" y="2502720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dirty="0"/>
              <a:t>是否一定要用区块链？如果不用区块链，公钥存储采用什么方法？是否还需要新建一个基础设施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>
                <a:solidFill>
                  <a:srgbClr val="00B050"/>
                </a:solidFill>
              </a:rPr>
              <a:t>不一定需要。公钥是非保密信息，可以储存到任何方便的系统上，比如：</a:t>
            </a:r>
            <a:r>
              <a:rPr lang="en-US" altLang="zh-CN" dirty="0">
                <a:solidFill>
                  <a:srgbClr val="00B050"/>
                </a:solidFill>
              </a:rPr>
              <a:t>DNS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Record</a:t>
            </a:r>
            <a:r>
              <a:rPr lang="zh-CN" altLang="en-US" dirty="0">
                <a:solidFill>
                  <a:srgbClr val="00B050"/>
                </a:solidFill>
              </a:rPr>
              <a:t>、</a:t>
            </a:r>
            <a:r>
              <a:rPr lang="en-US" altLang="zh-CN" dirty="0">
                <a:solidFill>
                  <a:srgbClr val="00B050"/>
                </a:solidFill>
              </a:rPr>
              <a:t>WEB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URL</a:t>
            </a:r>
            <a:r>
              <a:rPr lang="zh-CN" altLang="en-US" dirty="0">
                <a:solidFill>
                  <a:srgbClr val="00B050"/>
                </a:solidFill>
              </a:rPr>
              <a:t>。如果</a:t>
            </a:r>
            <a:r>
              <a:rPr lang="en-US" altLang="zh-CN" dirty="0">
                <a:solidFill>
                  <a:srgbClr val="00B050"/>
                </a:solidFill>
              </a:rPr>
              <a:t>Harmony</a:t>
            </a:r>
            <a:r>
              <a:rPr lang="zh-CN" altLang="en-US" dirty="0">
                <a:solidFill>
                  <a:srgbClr val="00B050"/>
                </a:solidFill>
              </a:rPr>
              <a:t>作为生态的主服务器，那存储在</a:t>
            </a:r>
            <a:r>
              <a:rPr lang="en-US" altLang="zh-CN" dirty="0" err="1">
                <a:solidFill>
                  <a:srgbClr val="00B050"/>
                </a:solidFill>
              </a:rPr>
              <a:t>harmony.com</a:t>
            </a:r>
            <a:r>
              <a:rPr lang="zh-CN" altLang="en-US" dirty="0">
                <a:solidFill>
                  <a:srgbClr val="00B050"/>
                </a:solidFill>
              </a:rPr>
              <a:t>就可以了。</a:t>
            </a:r>
            <a:r>
              <a:rPr lang="en-US" altLang="zh-CN" dirty="0">
                <a:solidFill>
                  <a:srgbClr val="00B050"/>
                </a:solidFill>
              </a:rPr>
              <a:t>Harmony</a:t>
            </a:r>
            <a:r>
              <a:rPr lang="zh-CN" altLang="en-US" dirty="0">
                <a:solidFill>
                  <a:srgbClr val="00B050"/>
                </a:solidFill>
              </a:rPr>
              <a:t>需要提供</a:t>
            </a:r>
            <a:r>
              <a:rPr lang="en-US" altLang="zh-CN" dirty="0">
                <a:solidFill>
                  <a:srgbClr val="00B050"/>
                </a:solidFill>
              </a:rPr>
              <a:t>reliability</a:t>
            </a:r>
            <a:r>
              <a:rPr lang="zh-CN" altLang="en-US" dirty="0">
                <a:solidFill>
                  <a:srgbClr val="00B050"/>
                </a:solidFill>
              </a:rPr>
              <a:t>、</a:t>
            </a:r>
            <a:r>
              <a:rPr lang="en-US" altLang="zh-CN" dirty="0">
                <a:solidFill>
                  <a:srgbClr val="00B050"/>
                </a:solidFill>
              </a:rPr>
              <a:t>accessibility</a:t>
            </a:r>
            <a:r>
              <a:rPr lang="zh-CN" altLang="en-US" dirty="0">
                <a:solidFill>
                  <a:srgbClr val="00B050"/>
                </a:solidFill>
              </a:rPr>
              <a:t>，但不需要类似区块链的可信性，因为它不是信任根。当然这个问题最终是生态伙伴之间要讨论的事。</a:t>
            </a:r>
            <a:endParaRPr lang="en-US" altLang="zh-CN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18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838200" y="243721"/>
            <a:ext cx="10515600" cy="696559"/>
          </a:xfrm>
        </p:spPr>
        <p:txBody>
          <a:bodyPr/>
          <a:lstStyle/>
          <a:p>
            <a:r>
              <a:rPr lang="zh-CN" altLang="en-US" dirty="0"/>
              <a:t>当前</a:t>
            </a:r>
            <a:r>
              <a:rPr lang="en-US" altLang="zh-CN" dirty="0" err="1"/>
              <a:t>OpenTrustee</a:t>
            </a:r>
            <a:r>
              <a:rPr lang="zh-CN" altLang="en-US" dirty="0"/>
              <a:t>与分布式</a:t>
            </a:r>
            <a:r>
              <a:rPr lang="en-US" altLang="zh-CN" dirty="0"/>
              <a:t>TEE</a:t>
            </a:r>
            <a:r>
              <a:rPr lang="zh-CN" altLang="en-US" dirty="0"/>
              <a:t>代码仓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264596" y="3015574"/>
            <a:ext cx="6970178" cy="92333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</a:lstStyle>
          <a:p>
            <a:r>
              <a:rPr lang="zh-CN" altLang="en-US" dirty="0">
                <a:hlinkClick r:id="rId3"/>
              </a:rPr>
              <a:t>分布式</a:t>
            </a:r>
            <a:r>
              <a:rPr lang="en-US" altLang="zh-CN" dirty="0">
                <a:hlinkClick r:id="rId3"/>
              </a:rPr>
              <a:t>TEE</a:t>
            </a:r>
            <a:r>
              <a:rPr lang="zh-CN" altLang="en-US" dirty="0">
                <a:hlinkClick r:id="rId3"/>
              </a:rPr>
              <a:t>：</a:t>
            </a:r>
            <a:endParaRPr lang="en-US" altLang="zh-CN" dirty="0">
              <a:hlinkClick r:id="rId3"/>
            </a:endParaRPr>
          </a:p>
          <a:p>
            <a:r>
              <a:rPr lang="en-US" altLang="zh-CN" dirty="0">
                <a:hlinkClick r:id="rId3"/>
              </a:rPr>
              <a:t>https://gitee.com/openharmony-sig/tee_distributed_tee_framework/</a:t>
            </a:r>
            <a:endParaRPr lang="en-US" altLang="zh-CN" dirty="0"/>
          </a:p>
          <a:p>
            <a:r>
              <a:rPr lang="en-US" altLang="zh-CN" dirty="0"/>
              <a:t>https://gitee.com/openharmony-sig/tee_distributed_tee_service/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1264595" y="1702740"/>
            <a:ext cx="100194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err="1"/>
              <a:t>OpenTrustee</a:t>
            </a:r>
            <a:r>
              <a:rPr lang="zh-CN" altLang="en-US" dirty="0"/>
              <a:t>：</a:t>
            </a:r>
            <a:endParaRPr lang="en-US" altLang="zh-CN" dirty="0"/>
          </a:p>
          <a:p>
            <a:r>
              <a:rPr lang="zh-CN" altLang="en-US" dirty="0"/>
              <a:t>https://gitee.com/openharmony-sig/tee_tee_dev_kit/tree/master/docs/opentrustee-guidelines</a:t>
            </a:r>
          </a:p>
        </p:txBody>
      </p:sp>
    </p:spTree>
    <p:extLst>
      <p:ext uri="{BB962C8B-B14F-4D97-AF65-F5344CB8AC3E}">
        <p14:creationId xmlns:p14="http://schemas.microsoft.com/office/powerpoint/2010/main" val="2427231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矩形 39"/>
          <p:cNvSpPr/>
          <p:nvPr/>
        </p:nvSpPr>
        <p:spPr>
          <a:xfrm>
            <a:off x="189965" y="1226425"/>
            <a:ext cx="5508938" cy="19212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0070C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838200" y="243721"/>
            <a:ext cx="10515600" cy="696559"/>
          </a:xfrm>
        </p:spPr>
        <p:txBody>
          <a:bodyPr/>
          <a:lstStyle/>
          <a:p>
            <a:r>
              <a:rPr lang="zh-CN" altLang="en-US" dirty="0"/>
              <a:t>可信任互联协议推进策略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6667736" y="2365951"/>
            <a:ext cx="4299400" cy="20313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kumimoji="1" lang="zh-CN" altLang="en-US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推进策略：</a:t>
            </a:r>
            <a:endParaRPr kumimoji="1" lang="en-US" altLang="zh-CN" sz="16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171450" indent="-171450" algn="l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kumimoji="1" lang="zh-CN" altLang="en-US" sz="1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整理年度课题：按照模板整理出“可信任互联协议”课题，结合</a:t>
            </a:r>
            <a:r>
              <a:rPr kumimoji="1" lang="en-US" altLang="zh-CN" sz="1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TEE</a:t>
            </a:r>
            <a:r>
              <a:rPr kumimoji="1" lang="zh-CN" altLang="en-US" sz="1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发布给高校俱乐部，看是否有老师感兴趣。</a:t>
            </a:r>
            <a:endParaRPr kumimoji="1" lang="en-US" altLang="zh-CN" sz="1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kumimoji="1" lang="zh-CN" altLang="en-US" sz="1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方案：在年度课题中描述好问题后，结合</a:t>
            </a:r>
            <a:r>
              <a:rPr kumimoji="1" lang="en-US" altLang="zh-CN" sz="1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TEE</a:t>
            </a:r>
            <a:r>
              <a:rPr kumimoji="1" lang="zh-CN" altLang="en-US" sz="1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整理出初步方案，分解基础能力</a:t>
            </a:r>
            <a:endParaRPr kumimoji="1" lang="en-US" altLang="zh-CN" sz="1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kumimoji="1" lang="en-US" altLang="zh-CN" sz="1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SIG</a:t>
            </a:r>
            <a:r>
              <a:rPr kumimoji="1" lang="zh-CN" altLang="en-US" sz="1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组织：申请一个</a:t>
            </a:r>
            <a:r>
              <a:rPr kumimoji="1" lang="en-US" altLang="zh-CN" sz="1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web3</a:t>
            </a:r>
            <a:r>
              <a:rPr kumimoji="1" lang="zh-CN" altLang="en-US" sz="1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基础设施</a:t>
            </a:r>
            <a:r>
              <a:rPr kumimoji="1" lang="en-US" altLang="zh-CN" sz="1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SIG</a:t>
            </a:r>
            <a:r>
              <a:rPr kumimoji="1" lang="zh-CN" altLang="en-US" sz="12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，建仓后可联合高校构建基础能力，支撑年度课题结题。</a:t>
            </a:r>
            <a:endParaRPr kumimoji="1" lang="en-US" altLang="zh-CN" sz="1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2019834" y="1284898"/>
            <a:ext cx="1925392" cy="360575"/>
          </a:xfrm>
          <a:prstGeom prst="rect">
            <a:avLst/>
          </a:prstGeom>
          <a:solidFill>
            <a:schemeClr val="bg2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Mixed Apps</a:t>
            </a:r>
            <a:endParaRPr lang="zh-CN" altLang="en-US" dirty="0">
              <a:solidFill>
                <a:srgbClr val="0070C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792047" y="1780504"/>
            <a:ext cx="1925392" cy="360575"/>
          </a:xfrm>
          <a:prstGeom prst="rect">
            <a:avLst/>
          </a:prstGeom>
          <a:solidFill>
            <a:schemeClr val="bg2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Native Apps</a:t>
            </a:r>
            <a:endParaRPr lang="zh-CN" altLang="en-US" dirty="0">
              <a:solidFill>
                <a:srgbClr val="0070C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3231522" y="1780503"/>
            <a:ext cx="1925392" cy="360575"/>
          </a:xfrm>
          <a:prstGeom prst="rect">
            <a:avLst/>
          </a:prstGeom>
          <a:solidFill>
            <a:schemeClr val="bg2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Web Apps</a:t>
            </a:r>
            <a:endParaRPr lang="zh-CN" altLang="en-US" dirty="0">
              <a:solidFill>
                <a:srgbClr val="0070C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792047" y="2212333"/>
            <a:ext cx="1925392" cy="837296"/>
          </a:xfrm>
          <a:prstGeom prst="rect">
            <a:avLst/>
          </a:prstGeom>
          <a:solidFill>
            <a:schemeClr val="bg2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Native SDKs</a:t>
            </a:r>
          </a:p>
        </p:txBody>
      </p:sp>
      <p:sp>
        <p:nvSpPr>
          <p:cNvPr id="37" name="矩形 36"/>
          <p:cNvSpPr/>
          <p:nvPr/>
        </p:nvSpPr>
        <p:spPr>
          <a:xfrm>
            <a:off x="3231522" y="2212836"/>
            <a:ext cx="1925392" cy="362938"/>
          </a:xfrm>
          <a:prstGeom prst="rect">
            <a:avLst/>
          </a:prstGeom>
          <a:solidFill>
            <a:schemeClr val="bg2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Web Engines</a:t>
            </a:r>
            <a:endParaRPr lang="zh-CN" altLang="en-US" dirty="0">
              <a:solidFill>
                <a:srgbClr val="0070C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3231522" y="2665556"/>
            <a:ext cx="1925392" cy="384073"/>
          </a:xfrm>
          <a:prstGeom prst="rect">
            <a:avLst/>
          </a:prstGeom>
          <a:solidFill>
            <a:schemeClr val="bg2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Rendering</a:t>
            </a:r>
            <a:endParaRPr lang="zh-CN" altLang="en-US" dirty="0">
              <a:solidFill>
                <a:srgbClr val="0070C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9" name="下箭头 38"/>
          <p:cNvSpPr/>
          <p:nvPr/>
        </p:nvSpPr>
        <p:spPr>
          <a:xfrm rot="10800000">
            <a:off x="2747068" y="3165407"/>
            <a:ext cx="316605" cy="218941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0070C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grpSp>
        <p:nvGrpSpPr>
          <p:cNvPr id="47" name="组合 46"/>
          <p:cNvGrpSpPr/>
          <p:nvPr/>
        </p:nvGrpSpPr>
        <p:grpSpPr>
          <a:xfrm>
            <a:off x="189965" y="3361386"/>
            <a:ext cx="5508938" cy="3292858"/>
            <a:chOff x="30664" y="3282722"/>
            <a:chExt cx="5827539" cy="3356163"/>
          </a:xfrm>
        </p:grpSpPr>
        <p:sp>
          <p:nvSpPr>
            <p:cNvPr id="43" name="矩形 42"/>
            <p:cNvSpPr/>
            <p:nvPr/>
          </p:nvSpPr>
          <p:spPr>
            <a:xfrm>
              <a:off x="30664" y="3282722"/>
              <a:ext cx="5827539" cy="3356163"/>
            </a:xfrm>
            <a:prstGeom prst="rect">
              <a:avLst/>
            </a:prstGeom>
            <a:solidFill>
              <a:srgbClr val="DBEC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endParaRPr>
            </a:p>
          </p:txBody>
        </p:sp>
        <p:sp>
          <p:nvSpPr>
            <p:cNvPr id="2" name="矩形 1"/>
            <p:cNvSpPr/>
            <p:nvPr/>
          </p:nvSpPr>
          <p:spPr>
            <a:xfrm>
              <a:off x="1747234" y="5606803"/>
              <a:ext cx="2439475" cy="78483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1763333" y="5606803"/>
              <a:ext cx="2423376" cy="80430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b="1" dirty="0" err="1">
                  <a:latin typeface="微软雅黑" panose="020B0503020204020204" pitchFamily="34" charset="-122"/>
                  <a:ea typeface="微软雅黑" panose="020B0503020204020204" pitchFamily="34" charset="-122"/>
                </a:rPr>
                <a:t>OpenTrustee</a:t>
              </a:r>
              <a:r>
                <a:rPr lang="zh-CN" altLang="en-US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（</a:t>
              </a:r>
              <a:r>
                <a:rPr lang="en-US" altLang="zh-CN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SIG</a:t>
              </a:r>
              <a:r>
                <a:rPr lang="zh-CN" altLang="en-US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）</a:t>
              </a:r>
              <a:endPara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9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https://gitee.com/openharmony-sig/tee_tee_dev_kit/tree/master/docs/opentrustee-guidelines</a:t>
              </a:r>
            </a:p>
          </p:txBody>
        </p:sp>
        <p:sp>
          <p:nvSpPr>
            <p:cNvPr id="6" name="矩形 5"/>
            <p:cNvSpPr/>
            <p:nvPr/>
          </p:nvSpPr>
          <p:spPr>
            <a:xfrm>
              <a:off x="162066" y="4323922"/>
              <a:ext cx="2327855" cy="90855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234108" y="4316533"/>
              <a:ext cx="2226583" cy="94624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分布式</a:t>
              </a:r>
              <a:r>
                <a:rPr lang="en-US" altLang="zh-CN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TEE</a:t>
              </a:r>
              <a:r>
                <a:rPr lang="zh-CN" altLang="en-US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（</a:t>
              </a:r>
              <a:r>
                <a:rPr lang="en-US" altLang="zh-CN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SIG</a:t>
              </a:r>
              <a:r>
                <a:rPr lang="zh-CN" altLang="en-US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）</a:t>
              </a:r>
              <a:endPara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900" dirty="0">
                  <a:hlinkClick r:id="rId3"/>
                </a:rPr>
                <a:t>https://gitee.com/openharmony-sig/tee_distributed_tee_framework/</a:t>
              </a:r>
              <a:endParaRPr lang="en-US" altLang="zh-CN" sz="900" dirty="0"/>
            </a:p>
            <a:p>
              <a:r>
                <a:rPr lang="en-US" altLang="zh-CN" sz="900" dirty="0"/>
                <a:t>https://gitee.com/openharmony-sig/tee_distributed_tee_service/</a:t>
              </a:r>
              <a:endParaRPr lang="zh-CN" altLang="en-US" sz="900" dirty="0"/>
            </a:p>
          </p:txBody>
        </p:sp>
        <p:sp>
          <p:nvSpPr>
            <p:cNvPr id="8" name="矩形 7"/>
            <p:cNvSpPr/>
            <p:nvPr/>
          </p:nvSpPr>
          <p:spPr>
            <a:xfrm>
              <a:off x="3329188" y="4323922"/>
              <a:ext cx="2369715" cy="89923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endParaRPr>
            </a:p>
          </p:txBody>
        </p:sp>
        <p:cxnSp>
          <p:nvCxnSpPr>
            <p:cNvPr id="10" name="直接箭头连接符 9"/>
            <p:cNvCxnSpPr>
              <a:stCxn id="2" idx="0"/>
              <a:endCxn id="6" idx="2"/>
            </p:cNvCxnSpPr>
            <p:nvPr/>
          </p:nvCxnSpPr>
          <p:spPr>
            <a:xfrm flipH="1" flipV="1">
              <a:off x="1325994" y="5232473"/>
              <a:ext cx="1640978" cy="374330"/>
            </a:xfrm>
            <a:prstGeom prst="straightConnector1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med" len="med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2" name="直接箭头连接符 11"/>
            <p:cNvCxnSpPr>
              <a:stCxn id="2" idx="0"/>
              <a:endCxn id="8" idx="2"/>
            </p:cNvCxnSpPr>
            <p:nvPr/>
          </p:nvCxnSpPr>
          <p:spPr>
            <a:xfrm flipV="1">
              <a:off x="2966972" y="5223152"/>
              <a:ext cx="1547074" cy="383650"/>
            </a:xfrm>
            <a:prstGeom prst="straightConnector1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med" len="med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4" name="矩形 13"/>
            <p:cNvSpPr/>
            <p:nvPr/>
          </p:nvSpPr>
          <p:spPr>
            <a:xfrm>
              <a:off x="3228933" y="4332435"/>
              <a:ext cx="2534991" cy="6587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Web3</a:t>
              </a:r>
              <a:r>
                <a:rPr lang="zh-CN" altLang="en-US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基础设施（</a:t>
              </a:r>
              <a:r>
                <a:rPr lang="en-US" altLang="zh-CN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SIG</a:t>
              </a:r>
              <a:r>
                <a:rPr lang="zh-CN" altLang="en-US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）</a:t>
              </a:r>
              <a:endPara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DID</a:t>
              </a:r>
              <a:r>
                <a:rPr lang="zh-CN" altLang="en-US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，</a:t>
              </a:r>
              <a:r>
                <a:rPr lang="en-US" altLang="zh-CN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VC</a:t>
              </a:r>
              <a:r>
                <a:rPr lang="zh-CN" altLang="en-US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。。。</a:t>
              </a:r>
              <a:endPara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0" name="左弧形箭头 19"/>
            <p:cNvSpPr/>
            <p:nvPr/>
          </p:nvSpPr>
          <p:spPr>
            <a:xfrm rot="5400000">
              <a:off x="2814397" y="4297628"/>
              <a:ext cx="163484" cy="812436"/>
            </a:xfrm>
            <a:prstGeom prst="curvedRightArrow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2131573" y="4880064"/>
              <a:ext cx="1619742" cy="4234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050" b="1" dirty="0" smtClean="0">
                  <a:solidFill>
                    <a:srgbClr val="CF3E3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分布式软总线可信互联</a:t>
              </a:r>
              <a:endParaRPr lang="en-US" altLang="zh-CN" sz="1050" b="1" dirty="0">
                <a:solidFill>
                  <a:srgbClr val="CF3E3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1050" b="1" dirty="0">
                  <a:solidFill>
                    <a:srgbClr val="CF3E3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应用于分布式</a:t>
              </a:r>
              <a:r>
                <a:rPr lang="en-US" altLang="zh-CN" sz="1050" b="1" dirty="0">
                  <a:solidFill>
                    <a:srgbClr val="CF3E3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TEE</a:t>
              </a:r>
              <a:endParaRPr lang="zh-CN" altLang="en-US" sz="1050" b="1" dirty="0">
                <a:solidFill>
                  <a:srgbClr val="CF3E3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147491" y="3363101"/>
              <a:ext cx="2476262" cy="72332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135711" y="3444654"/>
              <a:ext cx="2423376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Open Wallet</a:t>
              </a:r>
              <a:r>
                <a:rPr lang="zh-CN" altLang="en-US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（</a:t>
              </a:r>
              <a:r>
                <a:rPr lang="en-US" altLang="zh-CN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SIG</a:t>
              </a:r>
              <a:r>
                <a:rPr lang="zh-CN" altLang="en-US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）</a:t>
              </a:r>
              <a:endPara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2690206" y="4283764"/>
              <a:ext cx="439528" cy="378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dirty="0">
                  <a:solidFill>
                    <a:srgbClr val="CF3E3E"/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①</a:t>
              </a:r>
              <a:endParaRPr lang="zh-CN" altLang="en-US" dirty="0">
                <a:solidFill>
                  <a:srgbClr val="CF3E3E"/>
                </a:solidFill>
                <a:latin typeface="仿宋" panose="02010609060101010101" pitchFamily="49" charset="-122"/>
                <a:ea typeface="仿宋" panose="02010609060101010101" pitchFamily="49" charset="-122"/>
              </a:endParaRPr>
            </a:p>
          </p:txBody>
        </p:sp>
      </p:grpSp>
      <p:sp>
        <p:nvSpPr>
          <p:cNvPr id="42" name="文本框 41"/>
          <p:cNvSpPr txBox="1"/>
          <p:nvPr/>
        </p:nvSpPr>
        <p:spPr>
          <a:xfrm>
            <a:off x="6535252" y="2665556"/>
            <a:ext cx="25913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zh-CN" altLang="en-US" dirty="0">
                <a:solidFill>
                  <a:srgbClr val="CF3E3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①</a:t>
            </a:r>
            <a:endParaRPr lang="zh-CN" altLang="en-US" dirty="0">
              <a:solidFill>
                <a:srgbClr val="CF3E3E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6519918" y="3780519"/>
            <a:ext cx="274465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rgbClr val="CF3E3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②</a:t>
            </a:r>
            <a:endParaRPr lang="zh-CN" altLang="en-US" dirty="0">
              <a:solidFill>
                <a:srgbClr val="CF3E3E"/>
              </a:solidFill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4118792" y="4157631"/>
            <a:ext cx="2744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rgbClr val="CF3E3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②</a:t>
            </a:r>
            <a:endParaRPr lang="zh-CN" altLang="en-US" dirty="0">
              <a:solidFill>
                <a:srgbClr val="CF3E3E"/>
              </a:solidFill>
            </a:endParaRPr>
          </a:p>
        </p:txBody>
      </p:sp>
      <p:sp>
        <p:nvSpPr>
          <p:cNvPr id="53" name="文本框 52"/>
          <p:cNvSpPr txBox="1"/>
          <p:nvPr/>
        </p:nvSpPr>
        <p:spPr>
          <a:xfrm>
            <a:off x="739165" y="5245347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1200" b="1" dirty="0">
                <a:solidFill>
                  <a:srgbClr val="CF3E3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上海交通大学</a:t>
            </a:r>
          </a:p>
        </p:txBody>
      </p:sp>
      <p:sp>
        <p:nvSpPr>
          <p:cNvPr id="54" name="文本框 53"/>
          <p:cNvSpPr txBox="1"/>
          <p:nvPr/>
        </p:nvSpPr>
        <p:spPr>
          <a:xfrm>
            <a:off x="2190108" y="6394450"/>
            <a:ext cx="15327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1200" b="1" dirty="0">
                <a:solidFill>
                  <a:srgbClr val="CF3E3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华</a:t>
            </a:r>
            <a:r>
              <a:rPr lang="zh-CN" altLang="en-US" sz="1200" b="1" dirty="0" smtClean="0">
                <a:solidFill>
                  <a:srgbClr val="CF3E3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为</a:t>
            </a:r>
            <a:r>
              <a:rPr lang="en-US" altLang="zh-CN" sz="1200" b="1" dirty="0" smtClean="0">
                <a:solidFill>
                  <a:srgbClr val="CF3E3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en-US" sz="1200" b="1" dirty="0" smtClean="0">
                <a:solidFill>
                  <a:srgbClr val="CF3E3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上海交大联合</a:t>
            </a:r>
            <a:endParaRPr lang="zh-CN" altLang="en-US" sz="1200" b="1" dirty="0">
              <a:solidFill>
                <a:srgbClr val="CF3E3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xmlns="" id="{C9F65DD8-1845-46DB-BF72-831DA7445620}"/>
              </a:ext>
            </a:extLst>
          </p:cNvPr>
          <p:cNvSpPr/>
          <p:nvPr/>
        </p:nvSpPr>
        <p:spPr>
          <a:xfrm>
            <a:off x="3006543" y="3427347"/>
            <a:ext cx="2611450" cy="7096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0070C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xmlns="" id="{905BDE3B-466F-4071-BD60-A4CF97E4303B}"/>
              </a:ext>
            </a:extLst>
          </p:cNvPr>
          <p:cNvSpPr/>
          <p:nvPr/>
        </p:nvSpPr>
        <p:spPr>
          <a:xfrm>
            <a:off x="3462301" y="3495194"/>
            <a:ext cx="22908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数字资产（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SIG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21296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ption1 : 标题 50pt"/>
          <p:cNvSpPr txBox="1"/>
          <p:nvPr/>
        </p:nvSpPr>
        <p:spPr>
          <a:xfrm>
            <a:off x="424311" y="163395"/>
            <a:ext cx="9350050" cy="57613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 anchor="ctr" anchorCtr="0">
            <a:normAutofit/>
          </a:bodyPr>
          <a:lstStyle>
            <a:lvl1pPr defTabSz="695960">
              <a:lnSpc>
                <a:spcPct val="130000"/>
              </a:lnSpc>
              <a:defRPr sz="5000" spc="500">
                <a:latin typeface="FZLanTingHeiS-R-GB" panose="02000500000000000000" charset="-122"/>
                <a:ea typeface="FZLanTingHeiS-R-GB" panose="02000500000000000000" charset="-122"/>
                <a:cs typeface="FZLanTingHeiS-R-GB" panose="02000500000000000000" charset="-122"/>
                <a:sym typeface="FZLanTingHeiS-R-GB" panose="02000500000000000000" charset="-122"/>
              </a:defRPr>
            </a:lvl1pPr>
          </a:lstStyle>
          <a:p>
            <a:pPr fontAlgn="ctr">
              <a:lnSpc>
                <a:spcPct val="100000"/>
              </a:lnSpc>
            </a:pPr>
            <a:r>
              <a:rPr lang="zh-CN" altLang="en-US" sz="2400" b="1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Source Han Sans CN Bold" panose="020B0600000000000000" charset="-122"/>
              </a:rPr>
              <a:t>年度课题</a:t>
            </a:r>
            <a:r>
              <a:rPr lang="en-US" altLang="zh-CN" sz="2400" b="1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Source Han Sans CN Bold" panose="020B0600000000000000" charset="-122"/>
              </a:rPr>
              <a:t>-</a:t>
            </a:r>
            <a:r>
              <a:rPr lang="zh-CN" altLang="en-US" sz="2400" b="1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Source Han Sans CN Bold" panose="020B0600000000000000" charset="-122"/>
              </a:rPr>
              <a:t>挑战方向</a:t>
            </a:r>
            <a:r>
              <a:rPr lang="en-US" altLang="zh-CN" sz="2400" b="1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Source Han Sans CN Bold" panose="020B0600000000000000" charset="-122"/>
              </a:rPr>
              <a:t>7</a:t>
            </a:r>
            <a:r>
              <a:rPr lang="zh-CN" altLang="en-US" sz="2400" b="1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Source Han Sans CN Bold" panose="020B0600000000000000" charset="-122"/>
              </a:rPr>
              <a:t>：基于分布式方法的可信任互联协议</a:t>
            </a:r>
            <a:endParaRPr sz="2400" b="1" spc="3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Source Han Sans CN Bold" panose="020B0600000000000000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221027" y="738597"/>
            <a:ext cx="1869710" cy="543878"/>
          </a:xfrm>
          <a:prstGeom prst="rect">
            <a:avLst/>
          </a:prstGeom>
          <a:ln w="12700">
            <a:miter lim="400000"/>
          </a:ln>
        </p:spPr>
        <p:txBody>
          <a:bodyPr wrap="square" lIns="108368" tIns="108368" rIns="108368" bIns="108368" anchor="ctr" anchorCtr="0">
            <a:spAutoFit/>
          </a:bodyPr>
          <a:lstStyle/>
          <a:p>
            <a:pPr algn="ctr" defTabSz="695960">
              <a:lnSpc>
                <a:spcPct val="130000"/>
              </a:lnSpc>
            </a:pPr>
            <a:r>
              <a:rPr lang="zh-CN" altLang="en-US" b="1" spc="35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Source Han Sans CN Regular" panose="020B0600000000000000" charset="-122"/>
              </a:rPr>
              <a:t>技术背景</a:t>
            </a:r>
            <a:endParaRPr lang="en-US" altLang="zh-CN" b="1" spc="35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Source Han Sans CN Regular" panose="020B0600000000000000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235065" y="2443482"/>
            <a:ext cx="1869710" cy="543878"/>
          </a:xfrm>
          <a:prstGeom prst="rect">
            <a:avLst/>
          </a:prstGeom>
          <a:ln w="12700">
            <a:miter lim="400000"/>
          </a:ln>
        </p:spPr>
        <p:txBody>
          <a:bodyPr wrap="square" lIns="108368" tIns="108368" rIns="108368" bIns="108368" anchor="ctr" anchorCtr="0">
            <a:spAutoFit/>
          </a:bodyPr>
          <a:lstStyle/>
          <a:p>
            <a:pPr algn="ctr" defTabSz="695960">
              <a:lnSpc>
                <a:spcPct val="130000"/>
              </a:lnSpc>
            </a:pPr>
            <a:r>
              <a:rPr lang="zh-CN" altLang="en-US" b="1" spc="35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Source Han Sans CN Regular" panose="020B0600000000000000" charset="-122"/>
              </a:rPr>
              <a:t>技术挑战</a:t>
            </a:r>
            <a:endParaRPr lang="en-US" altLang="zh-CN" b="1" spc="35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Source Han Sans CN Regular" panose="020B0600000000000000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221027" y="4207671"/>
            <a:ext cx="1869710" cy="543878"/>
          </a:xfrm>
          <a:prstGeom prst="rect">
            <a:avLst/>
          </a:prstGeom>
          <a:ln w="12700">
            <a:miter lim="400000"/>
          </a:ln>
        </p:spPr>
        <p:txBody>
          <a:bodyPr wrap="square" lIns="108368" tIns="108368" rIns="108368" bIns="108368" anchor="ctr" anchorCtr="0">
            <a:spAutoFit/>
          </a:bodyPr>
          <a:lstStyle/>
          <a:p>
            <a:pPr algn="ctr" defTabSz="695960">
              <a:lnSpc>
                <a:spcPct val="130000"/>
              </a:lnSpc>
            </a:pPr>
            <a:r>
              <a:rPr lang="zh-CN" altLang="en-US" b="1" spc="35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Source Han Sans CN Regular" panose="020B0600000000000000" charset="-122"/>
              </a:rPr>
              <a:t>当前结果</a:t>
            </a:r>
            <a:endParaRPr lang="en-US" altLang="zh-CN" b="1" spc="35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Source Han Sans CN Regular" panose="020B0600000000000000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8132702" y="720678"/>
            <a:ext cx="1869710" cy="543878"/>
          </a:xfrm>
          <a:prstGeom prst="rect">
            <a:avLst/>
          </a:prstGeom>
          <a:ln w="12700">
            <a:miter lim="400000"/>
          </a:ln>
        </p:spPr>
        <p:txBody>
          <a:bodyPr wrap="square" lIns="108368" tIns="108368" rIns="108368" bIns="108368" anchor="ctr" anchorCtr="0">
            <a:spAutoFit/>
          </a:bodyPr>
          <a:lstStyle/>
          <a:p>
            <a:pPr algn="ctr" defTabSz="695960">
              <a:lnSpc>
                <a:spcPct val="130000"/>
              </a:lnSpc>
            </a:pPr>
            <a:r>
              <a:rPr lang="zh-CN" altLang="en-US" b="1" spc="35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Source Han Sans CN Regular" panose="020B0600000000000000" charset="-122"/>
              </a:rPr>
              <a:t>技术诉求</a:t>
            </a:r>
            <a:endParaRPr lang="en-US" altLang="zh-CN" b="1" spc="35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Source Han Sans CN Regular" panose="020B0600000000000000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158071" y="2765717"/>
            <a:ext cx="5728820" cy="1014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zh-CN" altLang="en-US" sz="16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分解目标</a:t>
            </a:r>
            <a:endParaRPr lang="en-US" altLang="zh-CN" sz="1600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-285750">
              <a:lnSpc>
                <a:spcPct val="125000"/>
              </a:lnSpc>
              <a:buFont typeface="Wingdings" panose="05000000000000000000" pitchFamily="2" charset="2"/>
              <a:buChar char="p"/>
            </a:pPr>
            <a:endParaRPr lang="en-US" altLang="zh-CN" sz="1400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25000"/>
              </a:lnSpc>
            </a:pPr>
            <a:endParaRPr lang="en-US" altLang="zh-CN" sz="12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12925" y="2896400"/>
            <a:ext cx="5710989" cy="337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25000"/>
              </a:lnSpc>
              <a:buFont typeface="Wingdings" panose="05000000000000000000" pitchFamily="2" charset="2"/>
              <a:buChar char="p"/>
            </a:pPr>
            <a:endParaRPr lang="en-US" altLang="zh-CN" sz="14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88286" y="992617"/>
            <a:ext cx="10871256" cy="4837922"/>
          </a:xfrm>
          <a:prstGeom prst="rect">
            <a:avLst/>
          </a:prstGeom>
          <a:solidFill>
            <a:schemeClr val="accent6">
              <a:lumMod val="40000"/>
              <a:lumOff val="60000"/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400" b="1" dirty="0" smtClean="0">
                <a:solidFill>
                  <a:srgbClr val="C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课题模板</a:t>
            </a:r>
            <a:endParaRPr lang="zh-CN" altLang="en-US" sz="4400" b="1" dirty="0" smtClean="0">
              <a:solidFill>
                <a:srgbClr val="C000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36940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0070C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84741" y="4193761"/>
            <a:ext cx="6774584" cy="1325563"/>
          </a:xfrm>
        </p:spPr>
        <p:txBody>
          <a:bodyPr>
            <a:normAutofit fontScale="90000"/>
          </a:bodyPr>
          <a:lstStyle/>
          <a:p>
            <a:pPr algn="ctr">
              <a:lnSpc>
                <a:spcPct val="200000"/>
              </a:lnSpc>
            </a:pPr>
            <a:r>
              <a:rPr lang="zh-CN" altLang="en-US" dirty="0">
                <a:solidFill>
                  <a:schemeClr val="bg1"/>
                </a:solidFill>
              </a:rPr>
              <a:t>谢谢！</a:t>
            </a:r>
          </a:p>
        </p:txBody>
      </p:sp>
      <p:grpSp>
        <p:nvGrpSpPr>
          <p:cNvPr id="13" name="组合 12"/>
          <p:cNvGrpSpPr/>
          <p:nvPr/>
        </p:nvGrpSpPr>
        <p:grpSpPr>
          <a:xfrm>
            <a:off x="4613869" y="1497607"/>
            <a:ext cx="2964262" cy="2964262"/>
            <a:chOff x="4939985" y="1734882"/>
            <a:chExt cx="2306223" cy="2306223"/>
          </a:xfrm>
        </p:grpSpPr>
        <p:sp>
          <p:nvSpPr>
            <p:cNvPr id="14" name="椭圆 13"/>
            <p:cNvSpPr/>
            <p:nvPr/>
          </p:nvSpPr>
          <p:spPr>
            <a:xfrm>
              <a:off x="4939985" y="1734882"/>
              <a:ext cx="2306223" cy="2306223"/>
            </a:xfrm>
            <a:prstGeom prst="ellipse">
              <a:avLst/>
            </a:prstGeom>
            <a:solidFill>
              <a:schemeClr val="bg1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椭圆 14"/>
            <p:cNvSpPr/>
            <p:nvPr/>
          </p:nvSpPr>
          <p:spPr>
            <a:xfrm>
              <a:off x="5112211" y="1907108"/>
              <a:ext cx="1961771" cy="1961771"/>
            </a:xfrm>
            <a:prstGeom prst="ellipse">
              <a:avLst/>
            </a:prstGeom>
            <a:solidFill>
              <a:srgbClr val="0070C0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 rot="1822598">
              <a:off x="5575141" y="2023677"/>
              <a:ext cx="173397" cy="1577207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矩形 16"/>
            <p:cNvSpPr/>
            <p:nvPr/>
          </p:nvSpPr>
          <p:spPr>
            <a:xfrm rot="19801900" flipH="1">
              <a:off x="6449887" y="2012344"/>
              <a:ext cx="173397" cy="1644762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18" name="矩形 17"/>
            <p:cNvSpPr/>
            <p:nvPr/>
          </p:nvSpPr>
          <p:spPr>
            <a:xfrm rot="16200000" flipH="1">
              <a:off x="6006493" y="2386876"/>
              <a:ext cx="173397" cy="1002233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 flipH="1">
              <a:off x="6003496" y="2829464"/>
              <a:ext cx="173397" cy="1122308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等腰三角形 19"/>
            <p:cNvSpPr/>
            <p:nvPr/>
          </p:nvSpPr>
          <p:spPr>
            <a:xfrm>
              <a:off x="5911221" y="1897696"/>
              <a:ext cx="368166" cy="317384"/>
            </a:xfrm>
            <a:prstGeom prst="triangle">
              <a:avLst/>
            </a:prstGeom>
            <a:solidFill>
              <a:schemeClr val="bg1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838200" y="243721"/>
            <a:ext cx="10515600" cy="696559"/>
          </a:xfrm>
        </p:spPr>
        <p:txBody>
          <a:bodyPr/>
          <a:lstStyle/>
          <a:p>
            <a:r>
              <a:rPr lang="zh-CN" altLang="en-US" dirty="0"/>
              <a:t>分布式</a:t>
            </a:r>
            <a:r>
              <a:rPr lang="en-US" altLang="zh-CN" dirty="0"/>
              <a:t>TEE</a:t>
            </a:r>
            <a:r>
              <a:rPr lang="zh-CN" altLang="en-US" dirty="0"/>
              <a:t>业务场景</a:t>
            </a:r>
          </a:p>
        </p:txBody>
      </p:sp>
      <p:sp>
        <p:nvSpPr>
          <p:cNvPr id="4" name="矩形 3"/>
          <p:cNvSpPr/>
          <p:nvPr/>
        </p:nvSpPr>
        <p:spPr>
          <a:xfrm>
            <a:off x="1469855" y="2928623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EB3D1642-95EF-4659-A258-566B06266BD1}"/>
              </a:ext>
            </a:extLst>
          </p:cNvPr>
          <p:cNvSpPr/>
          <p:nvPr/>
        </p:nvSpPr>
        <p:spPr>
          <a:xfrm>
            <a:off x="838200" y="1155459"/>
            <a:ext cx="1028774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  <a:sym typeface="Gill Sans" pitchFamily="-109" charset="0"/>
              </a:rPr>
              <a:t>端端互助：</a:t>
            </a:r>
            <a:r>
              <a:rPr kumimoji="1" lang="zh-CN" altLang="en-US" sz="14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中控大屏无</a:t>
            </a:r>
            <a:r>
              <a:rPr kumimoji="1" lang="en-US" altLang="zh-CN" sz="14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SE</a:t>
            </a:r>
            <a:r>
              <a:rPr kumimoji="1" lang="zh-CN" altLang="en-US" sz="14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器件，如需大额支付功能时，可借用主机的</a:t>
            </a:r>
            <a:r>
              <a:rPr kumimoji="1" lang="en-US" altLang="zh-CN" sz="14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SE</a:t>
            </a:r>
            <a:r>
              <a:rPr kumimoji="1" lang="zh-CN" altLang="en-US" sz="14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能力进行金融支付；</a:t>
            </a:r>
            <a:endParaRPr kumimoji="1" lang="en-US" altLang="zh-CN" sz="14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  <a:sym typeface="Gill Sans" pitchFamily="-109" charset="0"/>
              </a:rPr>
              <a:t>强帮弱：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Gill Sans" pitchFamily="-109" charset="0"/>
              </a:rPr>
              <a:t>者对于没有</a:t>
            </a:r>
            <a:r>
              <a:rPr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Gill Sans" pitchFamily="-109" charset="0"/>
              </a:rPr>
              <a:t>TEE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Gill Sans" pitchFamily="-109" charset="0"/>
              </a:rPr>
              <a:t>的设备，可以利用强设备中的</a:t>
            </a:r>
            <a:r>
              <a:rPr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Gill Sans" pitchFamily="-109" charset="0"/>
              </a:rPr>
              <a:t>TEE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Gill Sans" pitchFamily="-109" charset="0"/>
              </a:rPr>
              <a:t>安全能力，进行安全存储，提升数据安全性；</a:t>
            </a:r>
            <a:endParaRPr lang="en-US" altLang="zh-CN" sz="14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Gill Sans" pitchFamily="-109" charset="0"/>
            </a:endParaRP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xmlns="" id="{0774FFEB-C05B-4417-9ADD-57FEE1D8C38E}"/>
              </a:ext>
            </a:extLst>
          </p:cNvPr>
          <p:cNvGrpSpPr/>
          <p:nvPr/>
        </p:nvGrpSpPr>
        <p:grpSpPr>
          <a:xfrm>
            <a:off x="957079" y="2936638"/>
            <a:ext cx="4240793" cy="1884662"/>
            <a:chOff x="426831" y="4577914"/>
            <a:chExt cx="5149683" cy="2736304"/>
          </a:xfrm>
        </p:grpSpPr>
        <p:sp>
          <p:nvSpPr>
            <p:cNvPr id="7" name="圆角矩形 3">
              <a:extLst>
                <a:ext uri="{FF2B5EF4-FFF2-40B4-BE49-F238E27FC236}">
                  <a16:creationId xmlns:a16="http://schemas.microsoft.com/office/drawing/2014/main" xmlns="" id="{7BF1A7CF-C4F1-41D9-BF5F-8F8125243839}"/>
                </a:ext>
              </a:extLst>
            </p:cNvPr>
            <p:cNvSpPr/>
            <p:nvPr/>
          </p:nvSpPr>
          <p:spPr>
            <a:xfrm>
              <a:off x="426831" y="4577914"/>
              <a:ext cx="2420328" cy="2736304"/>
            </a:xfrm>
            <a:prstGeom prst="roundRect">
              <a:avLst/>
            </a:prstGeom>
            <a:noFill/>
            <a:ln w="25400" cap="flat" cmpd="sng" algn="ctr">
              <a:solidFill>
                <a:srgbClr val="FFCC99"/>
              </a:solidFill>
              <a:prstDash val="solid"/>
            </a:ln>
            <a:effectLst/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FrutigerNext LT Regular"/>
                  <a:ea typeface="华文细黑"/>
                  <a:cs typeface="+mn-cs"/>
                </a:rPr>
                <a:t>大屏</a:t>
              </a: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="" id="{0EA259F8-28FB-457B-9A55-9A24E20A2192}"/>
                </a:ext>
              </a:extLst>
            </p:cNvPr>
            <p:cNvSpPr/>
            <p:nvPr/>
          </p:nvSpPr>
          <p:spPr>
            <a:xfrm>
              <a:off x="547848" y="5047287"/>
              <a:ext cx="2108451" cy="1416050"/>
            </a:xfrm>
            <a:prstGeom prst="rect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990000"/>
                  </a:solidFill>
                  <a:effectLst/>
                  <a:uLnTx/>
                  <a:uFillTx/>
                  <a:latin typeface="FrutigerNext LT Regular"/>
                  <a:ea typeface="华文细黑"/>
                  <a:cs typeface="+mn-cs"/>
                </a:rPr>
                <a:t>TEE</a:t>
              </a:r>
              <a:r>
                <a:rPr kumimoji="0" lang="en-US" altLang="zh-CN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FrutigerNext LT Regular"/>
                  <a:ea typeface="华文细黑"/>
                  <a:cs typeface="+mn-cs"/>
                </a:rPr>
                <a:t> </a:t>
              </a:r>
              <a:endParaRPr kumimoji="0" lang="zh-CN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utigerNext LT Regular"/>
                <a:ea typeface="华文细黑"/>
                <a:cs typeface="+mn-cs"/>
              </a:endParaRP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xmlns="" id="{92B2281F-8A65-45E3-B00C-ED94C8E4D387}"/>
                </a:ext>
              </a:extLst>
            </p:cNvPr>
            <p:cNvSpPr/>
            <p:nvPr/>
          </p:nvSpPr>
          <p:spPr>
            <a:xfrm>
              <a:off x="1048818" y="5323613"/>
              <a:ext cx="1192852" cy="374650"/>
            </a:xfrm>
            <a:prstGeom prst="rect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990000"/>
                  </a:solidFill>
                  <a:effectLst/>
                  <a:uLnTx/>
                  <a:uFillTx/>
                  <a:latin typeface="FrutigerNext LT Regular"/>
                  <a:ea typeface="华文细黑"/>
                  <a:cs typeface="+mn-cs"/>
                </a:rPr>
                <a:t>大额支付</a:t>
              </a:r>
              <a:r>
                <a:rPr kumimoji="0" lang="en-US" altLang="zh-CN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990000"/>
                  </a:solidFill>
                  <a:effectLst/>
                  <a:uLnTx/>
                  <a:uFillTx/>
                  <a:latin typeface="FrutigerNext LT Regular"/>
                  <a:ea typeface="华文细黑"/>
                  <a:cs typeface="+mn-cs"/>
                </a:rPr>
                <a:t>TA</a:t>
              </a: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xmlns="" id="{D1030993-7BB3-459B-A857-7E9271229C02}"/>
                </a:ext>
              </a:extLst>
            </p:cNvPr>
            <p:cNvSpPr/>
            <p:nvPr/>
          </p:nvSpPr>
          <p:spPr>
            <a:xfrm>
              <a:off x="705013" y="5829925"/>
              <a:ext cx="1757700" cy="374650"/>
            </a:xfrm>
            <a:prstGeom prst="rect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990000"/>
                  </a:solidFill>
                  <a:effectLst/>
                  <a:uLnTx/>
                  <a:uFillTx/>
                  <a:latin typeface="FrutigerNext LT Regular"/>
                  <a:ea typeface="华文细黑"/>
                  <a:cs typeface="+mn-cs"/>
                </a:rPr>
                <a:t>分布式</a:t>
              </a:r>
              <a:r>
                <a:rPr kumimoji="0" lang="en-US" altLang="zh-CN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990000"/>
                  </a:solidFill>
                  <a:effectLst/>
                  <a:uLnTx/>
                  <a:uFillTx/>
                  <a:latin typeface="FrutigerNext LT Regular"/>
                  <a:ea typeface="华文细黑"/>
                  <a:cs typeface="+mn-cs"/>
                </a:rPr>
                <a:t>TEE</a:t>
              </a:r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="" id="{6C1122A1-D9A1-4F45-B19C-DA6634A390E3}"/>
                </a:ext>
              </a:extLst>
            </p:cNvPr>
            <p:cNvSpPr/>
            <p:nvPr/>
          </p:nvSpPr>
          <p:spPr>
            <a:xfrm>
              <a:off x="697730" y="6666716"/>
              <a:ext cx="712621" cy="404635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000000"/>
              </a:solidFill>
              <a:prstDash val="sysDash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990000"/>
                  </a:solidFill>
                  <a:effectLst/>
                  <a:uLnTx/>
                  <a:uFillTx/>
                  <a:latin typeface="FrutigerNext LT Regular"/>
                  <a:ea typeface="华文细黑"/>
                  <a:cs typeface="+mn-cs"/>
                </a:rPr>
                <a:t>SE</a:t>
              </a:r>
            </a:p>
          </p:txBody>
        </p:sp>
        <p:sp>
          <p:nvSpPr>
            <p:cNvPr id="12" name="文本框 1">
              <a:extLst>
                <a:ext uri="{FF2B5EF4-FFF2-40B4-BE49-F238E27FC236}">
                  <a16:creationId xmlns:a16="http://schemas.microsoft.com/office/drawing/2014/main" xmlns="" id="{9A642BA6-4ED5-4B79-A36E-1E8A8FA74C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0326" y="4613648"/>
              <a:ext cx="2142308" cy="3574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zh-CN"/>
              </a:defPPr>
              <a:lvl1pPr>
                <a:defRPr sz="1600" b="1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latin typeface="Arial" panose="020B0604020202020204" pitchFamily="34" charset="0"/>
                </a:defRPr>
              </a:lvl2pPr>
              <a:lvl3pPr marL="1143000" indent="-228600">
                <a:defRPr sz="2000">
                  <a:latin typeface="Arial" panose="020B0604020202020204" pitchFamily="34" charset="0"/>
                </a:defRPr>
              </a:lvl3pPr>
              <a:lvl4pPr marL="1600200" indent="-228600">
                <a:defRPr sz="2000">
                  <a:latin typeface="Arial" panose="020B0604020202020204" pitchFamily="34" charset="0"/>
                </a:defRPr>
              </a:lvl4pPr>
              <a:lvl5pPr marL="2057400" indent="-228600">
                <a:defRPr sz="2000"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latin typeface="Arial" panose="020B0604020202020204" pitchFamily="34" charset="0"/>
                </a:defRPr>
              </a:lvl9pPr>
            </a:lstStyle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000" dirty="0">
                  <a:solidFill>
                    <a:srgbClr val="000000"/>
                  </a:solidFill>
                  <a:ea typeface="宋体" pitchFamily="2" charset="-122"/>
                </a:rPr>
                <a:t>大屏 手表 低端手机</a:t>
              </a:r>
            </a:p>
          </p:txBody>
        </p:sp>
        <p:cxnSp>
          <p:nvCxnSpPr>
            <p:cNvPr id="13" name="直接箭头连接符 12">
              <a:extLst>
                <a:ext uri="{FF2B5EF4-FFF2-40B4-BE49-F238E27FC236}">
                  <a16:creationId xmlns:a16="http://schemas.microsoft.com/office/drawing/2014/main" xmlns="" id="{F3E8AD0F-AB9C-448B-894B-55592E896CC2}"/>
                </a:ext>
              </a:extLst>
            </p:cNvPr>
            <p:cNvCxnSpPr>
              <a:endCxn id="11" idx="0"/>
            </p:cNvCxnSpPr>
            <p:nvPr/>
          </p:nvCxnSpPr>
          <p:spPr>
            <a:xfrm>
              <a:off x="1048817" y="6204575"/>
              <a:ext cx="5224" cy="462141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dashDot"/>
              <a:headEnd type="triangle"/>
              <a:tailEnd type="triangle"/>
            </a:ln>
            <a:effectLst/>
          </p:spPr>
        </p:cxn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xmlns="" id="{80B93BBE-F1FA-478D-92F0-414D6C48127B}"/>
                </a:ext>
              </a:extLst>
            </p:cNvPr>
            <p:cNvSpPr/>
            <p:nvPr/>
          </p:nvSpPr>
          <p:spPr>
            <a:xfrm>
              <a:off x="1622158" y="6675425"/>
              <a:ext cx="841375" cy="404635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990000"/>
                  </a:solidFill>
                  <a:effectLst/>
                  <a:uLnTx/>
                  <a:uFillTx/>
                  <a:latin typeface="FrutigerNext LT Regular"/>
                  <a:ea typeface="华文细黑"/>
                  <a:cs typeface="+mn-cs"/>
                </a:rPr>
                <a:t>安全</a:t>
              </a:r>
              <a:endParaRPr kumimoji="0" lang="en-US" altLang="zh-CN" sz="1000" b="0" i="0" u="none" strike="noStrike" kern="0" cap="none" spc="0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FrutigerNext LT Regular"/>
                <a:ea typeface="华文细黑"/>
                <a:cs typeface="+mn-cs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990000"/>
                  </a:solidFill>
                  <a:effectLst/>
                  <a:uLnTx/>
                  <a:uFillTx/>
                  <a:latin typeface="FrutigerNext LT Regular"/>
                  <a:ea typeface="华文细黑"/>
                  <a:cs typeface="+mn-cs"/>
                </a:rPr>
                <a:t>存储</a:t>
              </a:r>
              <a:endParaRPr kumimoji="0" lang="en-US" altLang="zh-CN" sz="1000" b="0" i="0" u="none" strike="noStrike" kern="0" cap="none" spc="0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FrutigerNext LT Regular"/>
                <a:ea typeface="华文细黑"/>
                <a:cs typeface="+mn-cs"/>
              </a:endParaRPr>
            </a:p>
          </p:txBody>
        </p:sp>
        <p:cxnSp>
          <p:nvCxnSpPr>
            <p:cNvPr id="15" name="直接箭头连接符 14">
              <a:extLst>
                <a:ext uri="{FF2B5EF4-FFF2-40B4-BE49-F238E27FC236}">
                  <a16:creationId xmlns:a16="http://schemas.microsoft.com/office/drawing/2014/main" xmlns="" id="{56E2369F-C9CD-4464-8948-5795A31292A2}"/>
                </a:ext>
              </a:extLst>
            </p:cNvPr>
            <p:cNvCxnSpPr>
              <a:endCxn id="14" idx="0"/>
            </p:cNvCxnSpPr>
            <p:nvPr/>
          </p:nvCxnSpPr>
          <p:spPr>
            <a:xfrm>
              <a:off x="2042845" y="6194235"/>
              <a:ext cx="1" cy="481190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headEnd type="triangle"/>
              <a:tailEnd type="triangle"/>
            </a:ln>
            <a:effectLst/>
          </p:spPr>
        </p:cxnSp>
        <p:sp>
          <p:nvSpPr>
            <p:cNvPr id="16" name="圆角矩形 23">
              <a:extLst>
                <a:ext uri="{FF2B5EF4-FFF2-40B4-BE49-F238E27FC236}">
                  <a16:creationId xmlns:a16="http://schemas.microsoft.com/office/drawing/2014/main" xmlns="" id="{08ABE2AB-CD32-4FDB-8C41-3F5D49A2DB6C}"/>
                </a:ext>
              </a:extLst>
            </p:cNvPr>
            <p:cNvSpPr/>
            <p:nvPr/>
          </p:nvSpPr>
          <p:spPr>
            <a:xfrm>
              <a:off x="3177773" y="4577914"/>
              <a:ext cx="2398741" cy="2736304"/>
            </a:xfrm>
            <a:prstGeom prst="roundRect">
              <a:avLst/>
            </a:prstGeom>
            <a:noFill/>
            <a:ln w="25400" cap="flat" cmpd="sng" algn="ctr">
              <a:solidFill>
                <a:srgbClr val="FFCC99"/>
              </a:solidFill>
              <a:prstDash val="solid"/>
            </a:ln>
            <a:effectLst/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FrutigerNext LT Regular"/>
                  <a:ea typeface="华文细黑"/>
                  <a:cs typeface="+mn-cs"/>
                </a:rPr>
                <a:t>大屏</a:t>
              </a:r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xmlns="" id="{36CAAF68-450E-49A3-8EE5-7D6C79848126}"/>
                </a:ext>
              </a:extLst>
            </p:cNvPr>
            <p:cNvSpPr/>
            <p:nvPr/>
          </p:nvSpPr>
          <p:spPr>
            <a:xfrm>
              <a:off x="3387701" y="5047287"/>
              <a:ext cx="2027115" cy="1416050"/>
            </a:xfrm>
            <a:prstGeom prst="rect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990000"/>
                  </a:solidFill>
                  <a:effectLst/>
                  <a:uLnTx/>
                  <a:uFillTx/>
                  <a:latin typeface="FrutigerNext LT Regular"/>
                  <a:ea typeface="华文细黑"/>
                  <a:cs typeface="+mn-cs"/>
                </a:rPr>
                <a:t>TEE</a:t>
              </a:r>
              <a:r>
                <a:rPr kumimoji="0" lang="en-US" altLang="zh-CN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FrutigerNext LT Regular"/>
                  <a:ea typeface="华文细黑"/>
                  <a:cs typeface="+mn-cs"/>
                </a:rPr>
                <a:t> </a:t>
              </a:r>
              <a:endParaRPr kumimoji="0" lang="zh-CN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utigerNext LT Regular"/>
                <a:ea typeface="华文细黑"/>
                <a:cs typeface="+mn-cs"/>
              </a:endParaRPr>
            </a:p>
          </p:txBody>
        </p: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xmlns="" id="{A52A4100-9DC5-4AFC-A73F-38F3B7C37E0F}"/>
                </a:ext>
              </a:extLst>
            </p:cNvPr>
            <p:cNvSpPr/>
            <p:nvPr/>
          </p:nvSpPr>
          <p:spPr>
            <a:xfrm>
              <a:off x="3544866" y="5829925"/>
              <a:ext cx="1672070" cy="374650"/>
            </a:xfrm>
            <a:prstGeom prst="rect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990000"/>
                  </a:solidFill>
                  <a:effectLst/>
                  <a:uLnTx/>
                  <a:uFillTx/>
                  <a:latin typeface="FrutigerNext LT Regular"/>
                  <a:ea typeface="华文细黑"/>
                  <a:cs typeface="+mn-cs"/>
                </a:rPr>
                <a:t>分布式</a:t>
              </a:r>
              <a:r>
                <a:rPr kumimoji="0" lang="en-US" altLang="zh-CN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990000"/>
                  </a:solidFill>
                  <a:effectLst/>
                  <a:uLnTx/>
                  <a:uFillTx/>
                  <a:latin typeface="FrutigerNext LT Regular"/>
                  <a:ea typeface="华文细黑"/>
                  <a:cs typeface="+mn-cs"/>
                </a:rPr>
                <a:t>TEE</a:t>
              </a:r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xmlns="" id="{AD7357D4-5784-465B-9349-DD96CE3BFBAB}"/>
                </a:ext>
              </a:extLst>
            </p:cNvPr>
            <p:cNvSpPr/>
            <p:nvPr/>
          </p:nvSpPr>
          <p:spPr>
            <a:xfrm>
              <a:off x="3559152" y="6666716"/>
              <a:ext cx="841375" cy="404635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990000"/>
                  </a:solidFill>
                  <a:effectLst/>
                  <a:uLnTx/>
                  <a:uFillTx/>
                  <a:latin typeface="FrutigerNext LT Regular"/>
                  <a:ea typeface="华文细黑"/>
                  <a:cs typeface="+mn-cs"/>
                </a:rPr>
                <a:t>SE</a:t>
              </a:r>
            </a:p>
          </p:txBody>
        </p:sp>
        <p:sp>
          <p:nvSpPr>
            <p:cNvPr id="20" name="文本框 1">
              <a:extLst>
                <a:ext uri="{FF2B5EF4-FFF2-40B4-BE49-F238E27FC236}">
                  <a16:creationId xmlns:a16="http://schemas.microsoft.com/office/drawing/2014/main" xmlns="" id="{44B1BFFA-9DD8-4FC3-8377-63254EDF66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48359" y="4613648"/>
              <a:ext cx="1948891" cy="3574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rPr>
                <a:t>主机 平板 手机 家居设备</a:t>
              </a:r>
            </a:p>
          </p:txBody>
        </p:sp>
        <p:cxnSp>
          <p:nvCxnSpPr>
            <p:cNvPr id="21" name="直接箭头连接符 20">
              <a:extLst>
                <a:ext uri="{FF2B5EF4-FFF2-40B4-BE49-F238E27FC236}">
                  <a16:creationId xmlns:a16="http://schemas.microsoft.com/office/drawing/2014/main" xmlns="" id="{84C05876-2469-440D-A1DB-F00ABB3B3299}"/>
                </a:ext>
              </a:extLst>
            </p:cNvPr>
            <p:cNvCxnSpPr>
              <a:stCxn id="10" idx="3"/>
              <a:endCxn id="18" idx="1"/>
            </p:cNvCxnSpPr>
            <p:nvPr/>
          </p:nvCxnSpPr>
          <p:spPr bwMode="auto">
            <a:xfrm>
              <a:off x="2462713" y="6017250"/>
              <a:ext cx="1082153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直接箭头连接符 21">
              <a:extLst>
                <a:ext uri="{FF2B5EF4-FFF2-40B4-BE49-F238E27FC236}">
                  <a16:creationId xmlns:a16="http://schemas.microsoft.com/office/drawing/2014/main" xmlns="" id="{7E492207-3464-4B04-824E-B418F03DD701}"/>
                </a:ext>
              </a:extLst>
            </p:cNvPr>
            <p:cNvCxnSpPr>
              <a:endCxn id="19" idx="0"/>
            </p:cNvCxnSpPr>
            <p:nvPr/>
          </p:nvCxnSpPr>
          <p:spPr>
            <a:xfrm>
              <a:off x="3979839" y="6204575"/>
              <a:ext cx="1" cy="462141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headEnd type="triangle"/>
              <a:tailEnd type="triangle"/>
            </a:ln>
            <a:effectLst/>
          </p:spPr>
        </p:cxnSp>
      </p:grpSp>
      <p:grpSp>
        <p:nvGrpSpPr>
          <p:cNvPr id="23" name="组合 22">
            <a:extLst>
              <a:ext uri="{FF2B5EF4-FFF2-40B4-BE49-F238E27FC236}">
                <a16:creationId xmlns:a16="http://schemas.microsoft.com/office/drawing/2014/main" xmlns="" id="{4B34E9CA-7E01-47CC-BD22-D6CDCAB0871A}"/>
              </a:ext>
            </a:extLst>
          </p:cNvPr>
          <p:cNvGrpSpPr/>
          <p:nvPr/>
        </p:nvGrpSpPr>
        <p:grpSpPr>
          <a:xfrm>
            <a:off x="6563556" y="2997158"/>
            <a:ext cx="4240793" cy="1884662"/>
            <a:chOff x="426831" y="4577914"/>
            <a:chExt cx="5149683" cy="2736304"/>
          </a:xfrm>
        </p:grpSpPr>
        <p:sp>
          <p:nvSpPr>
            <p:cNvPr id="24" name="圆角矩形 3">
              <a:extLst>
                <a:ext uri="{FF2B5EF4-FFF2-40B4-BE49-F238E27FC236}">
                  <a16:creationId xmlns:a16="http://schemas.microsoft.com/office/drawing/2014/main" xmlns="" id="{EEB90B1C-593D-41C9-8DDA-34F1E0436AEA}"/>
                </a:ext>
              </a:extLst>
            </p:cNvPr>
            <p:cNvSpPr/>
            <p:nvPr/>
          </p:nvSpPr>
          <p:spPr>
            <a:xfrm>
              <a:off x="426831" y="4577914"/>
              <a:ext cx="2420328" cy="2736304"/>
            </a:xfrm>
            <a:prstGeom prst="roundRect">
              <a:avLst/>
            </a:prstGeom>
            <a:noFill/>
            <a:ln w="25400" cap="flat" cmpd="sng" algn="ctr">
              <a:solidFill>
                <a:srgbClr val="FFCC99"/>
              </a:solidFill>
              <a:prstDash val="solid"/>
            </a:ln>
            <a:effectLst/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FrutigerNext LT Regular"/>
                  <a:ea typeface="华文细黑"/>
                  <a:cs typeface="+mn-cs"/>
                </a:rPr>
                <a:t>大屏</a:t>
              </a:r>
            </a:p>
          </p:txBody>
        </p:sp>
        <p:sp>
          <p:nvSpPr>
            <p:cNvPr id="25" name="矩形 24">
              <a:extLst>
                <a:ext uri="{FF2B5EF4-FFF2-40B4-BE49-F238E27FC236}">
                  <a16:creationId xmlns:a16="http://schemas.microsoft.com/office/drawing/2014/main" xmlns="" id="{A02A825A-B857-4AEC-B6D1-5608AFD57279}"/>
                </a:ext>
              </a:extLst>
            </p:cNvPr>
            <p:cNvSpPr/>
            <p:nvPr/>
          </p:nvSpPr>
          <p:spPr>
            <a:xfrm>
              <a:off x="1048818" y="5351562"/>
              <a:ext cx="1192852" cy="374651"/>
            </a:xfrm>
            <a:prstGeom prst="rect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zh-CN" altLang="en-US" sz="1000" kern="0" dirty="0">
                  <a:solidFill>
                    <a:srgbClr val="990000"/>
                  </a:solidFill>
                  <a:latin typeface="FrutigerNext LT Regular"/>
                  <a:ea typeface="华文细黑"/>
                </a:rPr>
                <a:t>应用</a:t>
              </a:r>
              <a:endParaRPr kumimoji="0" lang="en-US" altLang="zh-CN" sz="1000" b="0" i="0" u="none" strike="noStrike" kern="0" cap="none" spc="0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FrutigerNext LT Regular"/>
                <a:ea typeface="华文细黑"/>
                <a:cs typeface="+mn-cs"/>
              </a:endParaRPr>
            </a:p>
          </p:txBody>
        </p:sp>
        <p:sp>
          <p:nvSpPr>
            <p:cNvPr id="26" name="文本框 1">
              <a:extLst>
                <a:ext uri="{FF2B5EF4-FFF2-40B4-BE49-F238E27FC236}">
                  <a16:creationId xmlns:a16="http://schemas.microsoft.com/office/drawing/2014/main" xmlns="" id="{2AF52491-268F-44FB-88E5-3E42B35042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0326" y="4613648"/>
              <a:ext cx="2142308" cy="3574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zh-CN"/>
              </a:defPPr>
              <a:lvl1pPr>
                <a:defRPr sz="1600" b="1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latin typeface="Arial" panose="020B0604020202020204" pitchFamily="34" charset="0"/>
                </a:defRPr>
              </a:lvl2pPr>
              <a:lvl3pPr marL="1143000" indent="-228600">
                <a:defRPr sz="2000">
                  <a:latin typeface="Arial" panose="020B0604020202020204" pitchFamily="34" charset="0"/>
                </a:defRPr>
              </a:lvl3pPr>
              <a:lvl4pPr marL="1600200" indent="-228600">
                <a:defRPr sz="2000">
                  <a:latin typeface="Arial" panose="020B0604020202020204" pitchFamily="34" charset="0"/>
                </a:defRPr>
              </a:lvl4pPr>
              <a:lvl5pPr marL="2057400" indent="-228600">
                <a:defRPr sz="2000"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latin typeface="Arial" panose="020B0604020202020204" pitchFamily="34" charset="0"/>
                </a:defRPr>
              </a:lvl9pPr>
            </a:lstStyle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000" dirty="0">
                  <a:solidFill>
                    <a:srgbClr val="000000"/>
                  </a:solidFill>
                  <a:ea typeface="宋体" pitchFamily="2" charset="-122"/>
                </a:rPr>
                <a:t>轻量物联网设备</a:t>
              </a:r>
            </a:p>
          </p:txBody>
        </p:sp>
        <p:sp>
          <p:nvSpPr>
            <p:cNvPr id="27" name="圆角矩形 23">
              <a:extLst>
                <a:ext uri="{FF2B5EF4-FFF2-40B4-BE49-F238E27FC236}">
                  <a16:creationId xmlns:a16="http://schemas.microsoft.com/office/drawing/2014/main" xmlns="" id="{BB5073C2-DFFE-4B0C-9C6D-E09AA9606803}"/>
                </a:ext>
              </a:extLst>
            </p:cNvPr>
            <p:cNvSpPr/>
            <p:nvPr/>
          </p:nvSpPr>
          <p:spPr>
            <a:xfrm>
              <a:off x="3177773" y="4577914"/>
              <a:ext cx="2398741" cy="2736304"/>
            </a:xfrm>
            <a:prstGeom prst="roundRect">
              <a:avLst/>
            </a:prstGeom>
            <a:noFill/>
            <a:ln w="25400" cap="flat" cmpd="sng" algn="ctr">
              <a:solidFill>
                <a:srgbClr val="FFCC99"/>
              </a:solidFill>
              <a:prstDash val="solid"/>
            </a:ln>
            <a:effectLst/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FrutigerNext LT Regular"/>
                  <a:ea typeface="华文细黑"/>
                  <a:cs typeface="+mn-cs"/>
                </a:rPr>
                <a:t>大屏</a:t>
              </a:r>
            </a:p>
          </p:txBody>
        </p:sp>
        <p:sp>
          <p:nvSpPr>
            <p:cNvPr id="28" name="矩形 27">
              <a:extLst>
                <a:ext uri="{FF2B5EF4-FFF2-40B4-BE49-F238E27FC236}">
                  <a16:creationId xmlns:a16="http://schemas.microsoft.com/office/drawing/2014/main" xmlns="" id="{E63012A5-BF92-444E-A1DF-BCBB28AEFC24}"/>
                </a:ext>
              </a:extLst>
            </p:cNvPr>
            <p:cNvSpPr/>
            <p:nvPr/>
          </p:nvSpPr>
          <p:spPr>
            <a:xfrm>
              <a:off x="3387701" y="5047287"/>
              <a:ext cx="2027115" cy="1416050"/>
            </a:xfrm>
            <a:prstGeom prst="rect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990000"/>
                  </a:solidFill>
                  <a:effectLst/>
                  <a:uLnTx/>
                  <a:uFillTx/>
                  <a:latin typeface="FrutigerNext LT Regular"/>
                  <a:ea typeface="华文细黑"/>
                  <a:cs typeface="+mn-cs"/>
                </a:rPr>
                <a:t>TEE</a:t>
              </a:r>
              <a:r>
                <a:rPr kumimoji="0" lang="en-US" altLang="zh-CN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FrutigerNext LT Regular"/>
                  <a:ea typeface="华文细黑"/>
                  <a:cs typeface="+mn-cs"/>
                </a:rPr>
                <a:t> </a:t>
              </a:r>
              <a:endParaRPr kumimoji="0" lang="zh-CN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utigerNext LT Regular"/>
                <a:ea typeface="华文细黑"/>
                <a:cs typeface="+mn-cs"/>
              </a:endParaRPr>
            </a:p>
          </p:txBody>
        </p: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xmlns="" id="{9993939D-2763-43B1-8DC4-7A2F0EF34D6A}"/>
                </a:ext>
              </a:extLst>
            </p:cNvPr>
            <p:cNvSpPr/>
            <p:nvPr/>
          </p:nvSpPr>
          <p:spPr>
            <a:xfrm>
              <a:off x="3544866" y="5842816"/>
              <a:ext cx="1672070" cy="374651"/>
            </a:xfrm>
            <a:prstGeom prst="rect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990000"/>
                  </a:solidFill>
                  <a:effectLst/>
                  <a:uLnTx/>
                  <a:uFillTx/>
                  <a:latin typeface="FrutigerNext LT Regular"/>
                  <a:ea typeface="华文细黑"/>
                  <a:cs typeface="+mn-cs"/>
                </a:rPr>
                <a:t>分布式</a:t>
              </a:r>
              <a:r>
                <a:rPr kumimoji="0" lang="en-US" altLang="zh-CN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990000"/>
                  </a:solidFill>
                  <a:effectLst/>
                  <a:uLnTx/>
                  <a:uFillTx/>
                  <a:latin typeface="FrutigerNext LT Regular"/>
                  <a:ea typeface="华文细黑"/>
                  <a:cs typeface="+mn-cs"/>
                </a:rPr>
                <a:t>TEE</a:t>
              </a:r>
            </a:p>
          </p:txBody>
        </p:sp>
        <p:sp>
          <p:nvSpPr>
            <p:cNvPr id="30" name="矩形 29">
              <a:extLst>
                <a:ext uri="{FF2B5EF4-FFF2-40B4-BE49-F238E27FC236}">
                  <a16:creationId xmlns:a16="http://schemas.microsoft.com/office/drawing/2014/main" xmlns="" id="{25A91537-6663-4CAE-8306-13846BC1C980}"/>
                </a:ext>
              </a:extLst>
            </p:cNvPr>
            <p:cNvSpPr/>
            <p:nvPr/>
          </p:nvSpPr>
          <p:spPr>
            <a:xfrm>
              <a:off x="3559152" y="6666716"/>
              <a:ext cx="841375" cy="404635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zh-CN" altLang="en-US" sz="1000" kern="0" dirty="0">
                  <a:solidFill>
                    <a:srgbClr val="990000"/>
                  </a:solidFill>
                  <a:latin typeface="FrutigerNext LT Regular"/>
                  <a:ea typeface="华文细黑"/>
                </a:rPr>
                <a:t>安全存储</a:t>
              </a:r>
              <a:endParaRPr kumimoji="0" lang="en-US" altLang="zh-CN" sz="1000" b="0" i="0" u="none" strike="noStrike" kern="0" cap="none" spc="0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FrutigerNext LT Regular"/>
                <a:ea typeface="华文细黑"/>
                <a:cs typeface="+mn-cs"/>
              </a:endParaRPr>
            </a:p>
          </p:txBody>
        </p:sp>
        <p:sp>
          <p:nvSpPr>
            <p:cNvPr id="31" name="文本框 1">
              <a:extLst>
                <a:ext uri="{FF2B5EF4-FFF2-40B4-BE49-F238E27FC236}">
                  <a16:creationId xmlns:a16="http://schemas.microsoft.com/office/drawing/2014/main" xmlns="" id="{0C2C3A30-64BB-4074-B0B1-356691A923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48359" y="4613648"/>
              <a:ext cx="1948891" cy="3574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rPr>
                <a:t>平板 手机 家居设备</a:t>
              </a:r>
            </a:p>
          </p:txBody>
        </p:sp>
        <p:cxnSp>
          <p:nvCxnSpPr>
            <p:cNvPr id="32" name="直接箭头连接符 31">
              <a:extLst>
                <a:ext uri="{FF2B5EF4-FFF2-40B4-BE49-F238E27FC236}">
                  <a16:creationId xmlns:a16="http://schemas.microsoft.com/office/drawing/2014/main" xmlns="" id="{3CA2AC83-C4AB-44B5-BC35-28678A98105B}"/>
                </a:ext>
              </a:extLst>
            </p:cNvPr>
            <p:cNvCxnSpPr>
              <a:cxnSpLocks/>
              <a:endCxn id="30" idx="0"/>
            </p:cNvCxnSpPr>
            <p:nvPr/>
          </p:nvCxnSpPr>
          <p:spPr>
            <a:xfrm>
              <a:off x="3979839" y="6204575"/>
              <a:ext cx="1" cy="462141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headEnd type="triangle"/>
              <a:tailEnd type="triangle"/>
            </a:ln>
            <a:effectLst/>
          </p:spPr>
        </p:cxnSp>
      </p:grpSp>
      <p:sp>
        <p:nvSpPr>
          <p:cNvPr id="33" name="矩形 32">
            <a:extLst>
              <a:ext uri="{FF2B5EF4-FFF2-40B4-BE49-F238E27FC236}">
                <a16:creationId xmlns:a16="http://schemas.microsoft.com/office/drawing/2014/main" xmlns="" id="{3791740E-E7A3-4EB1-8BA1-72226E4B9454}"/>
              </a:ext>
            </a:extLst>
          </p:cNvPr>
          <p:cNvSpPr/>
          <p:nvPr/>
        </p:nvSpPr>
        <p:spPr>
          <a:xfrm>
            <a:off x="9143040" y="3532218"/>
            <a:ext cx="982320" cy="258045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FrutigerNext LT Regular"/>
                <a:ea typeface="华文细黑"/>
                <a:cs typeface="+mn-cs"/>
              </a:rPr>
              <a:t>TA</a:t>
            </a: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xmlns="" id="{D79C7B02-E663-42FD-90DD-7678696B9170}"/>
              </a:ext>
            </a:extLst>
          </p:cNvPr>
          <p:cNvSpPr/>
          <p:nvPr/>
        </p:nvSpPr>
        <p:spPr>
          <a:xfrm>
            <a:off x="7078325" y="4011588"/>
            <a:ext cx="982320" cy="25804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FrutigerNext LT Regular"/>
                <a:ea typeface="华文细黑"/>
                <a:cs typeface="+mn-cs"/>
              </a:rPr>
              <a:t>无</a:t>
            </a:r>
            <a:r>
              <a:rPr kumimoji="0" lang="en-US" altLang="zh-CN" sz="1000" b="0" i="0" u="none" strike="noStrike" kern="0" cap="none" spc="0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FrutigerNext LT Regular"/>
                <a:ea typeface="华文细黑"/>
                <a:cs typeface="+mn-cs"/>
              </a:rPr>
              <a:t>TEE</a:t>
            </a:r>
          </a:p>
        </p:txBody>
      </p:sp>
      <p:cxnSp>
        <p:nvCxnSpPr>
          <p:cNvPr id="35" name="直接箭头连接符 34">
            <a:extLst>
              <a:ext uri="{FF2B5EF4-FFF2-40B4-BE49-F238E27FC236}">
                <a16:creationId xmlns:a16="http://schemas.microsoft.com/office/drawing/2014/main" xmlns="" id="{F760FE26-E336-4B3D-AF6C-2E48B6C28E85}"/>
              </a:ext>
            </a:extLst>
          </p:cNvPr>
          <p:cNvCxnSpPr>
            <a:stCxn id="25" idx="3"/>
            <a:endCxn id="33" idx="1"/>
          </p:cNvCxnSpPr>
          <p:nvPr/>
        </p:nvCxnSpPr>
        <p:spPr>
          <a:xfrm>
            <a:off x="8058086" y="3659040"/>
            <a:ext cx="1084954" cy="2201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526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圆角矩形 108"/>
          <p:cNvSpPr/>
          <p:nvPr/>
        </p:nvSpPr>
        <p:spPr>
          <a:xfrm>
            <a:off x="7503268" y="2892357"/>
            <a:ext cx="4260715" cy="19358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0070C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分布式</a:t>
            </a:r>
            <a:r>
              <a:rPr lang="en-US" altLang="zh-CN" dirty="0"/>
              <a:t>TEE</a:t>
            </a:r>
            <a:r>
              <a:rPr lang="zh-CN" altLang="en-US" dirty="0"/>
              <a:t>整体示意图</a:t>
            </a:r>
          </a:p>
        </p:txBody>
      </p:sp>
      <p:sp>
        <p:nvSpPr>
          <p:cNvPr id="54" name="矩形 53"/>
          <p:cNvSpPr/>
          <p:nvPr/>
        </p:nvSpPr>
        <p:spPr bwMode="auto">
          <a:xfrm>
            <a:off x="3790507" y="1370281"/>
            <a:ext cx="3455588" cy="264639"/>
          </a:xfrm>
          <a:prstGeom prst="rect">
            <a:avLst/>
          </a:prstGeom>
          <a:solidFill>
            <a:srgbClr val="FFFFFF">
              <a:lumMod val="95000"/>
            </a:srgbClr>
          </a:solidFill>
          <a:ln w="9525" cap="flat" cmpd="sng" algn="ctr">
            <a:solidFill>
              <a:srgbClr val="FFCC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9200" tIns="39600" rIns="79200" bIns="39600" numCol="1" rtlCol="0" anchor="t" anchorCtr="0" compatLnSpc="1">
            <a:prstTxWarp prst="textNoShape">
              <a:avLst/>
            </a:prstTxWarp>
            <a:spAutoFit/>
          </a:bodyPr>
          <a:lstStyle/>
          <a:p>
            <a:pPr defTabSz="801688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200" kern="0">
              <a:solidFill>
                <a:srgbClr val="1D1D1A"/>
              </a:solidFill>
              <a:latin typeface="FrutigerNext LT Regular" pitchFamily="34" charset="0"/>
              <a:ea typeface="ＭＳ Ｐゴシック" pitchFamily="34" charset="-128"/>
            </a:endParaRPr>
          </a:p>
        </p:txBody>
      </p:sp>
      <p:sp>
        <p:nvSpPr>
          <p:cNvPr id="55" name="矩形 54"/>
          <p:cNvSpPr/>
          <p:nvPr/>
        </p:nvSpPr>
        <p:spPr bwMode="auto">
          <a:xfrm>
            <a:off x="277631" y="1370281"/>
            <a:ext cx="3481382" cy="264639"/>
          </a:xfrm>
          <a:prstGeom prst="rect">
            <a:avLst/>
          </a:prstGeom>
          <a:solidFill>
            <a:srgbClr val="FFFFFF">
              <a:lumMod val="95000"/>
            </a:srgbClr>
          </a:solidFill>
          <a:ln w="9525" cap="flat" cmpd="sng" algn="ctr">
            <a:solidFill>
              <a:srgbClr val="FFCC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9200" tIns="39600" rIns="79200" bIns="39600" numCol="1" rtlCol="0" anchor="t" anchorCtr="0" compatLnSpc="1">
            <a:prstTxWarp prst="textNoShape">
              <a:avLst/>
            </a:prstTxWarp>
            <a:spAutoFit/>
          </a:bodyPr>
          <a:lstStyle/>
          <a:p>
            <a:pPr defTabSz="801688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200" kern="0">
              <a:solidFill>
                <a:srgbClr val="1D1D1A"/>
              </a:solidFill>
              <a:latin typeface="FrutigerNext LT Regular" pitchFamily="34" charset="0"/>
              <a:ea typeface="ＭＳ Ｐゴシック" pitchFamily="34" charset="-128"/>
            </a:endParaRPr>
          </a:p>
        </p:txBody>
      </p:sp>
      <p:sp>
        <p:nvSpPr>
          <p:cNvPr id="56" name="矩形 55"/>
          <p:cNvSpPr/>
          <p:nvPr/>
        </p:nvSpPr>
        <p:spPr bwMode="auto">
          <a:xfrm>
            <a:off x="476623" y="2951643"/>
            <a:ext cx="3024335" cy="3209486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rgbClr val="FFFF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6825" tIns="33412" rIns="66825" bIns="33412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676409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000" b="1" kern="0" dirty="0">
              <a:solidFill>
                <a:srgbClr val="1D1D1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7" name="矩形 56"/>
          <p:cNvSpPr/>
          <p:nvPr/>
        </p:nvSpPr>
        <p:spPr bwMode="auto">
          <a:xfrm>
            <a:off x="1846724" y="5362447"/>
            <a:ext cx="1377805" cy="390760"/>
          </a:xfrm>
          <a:prstGeom prst="rect">
            <a:avLst/>
          </a:prstGeom>
          <a:solidFill>
            <a:srgbClr val="FFEBC2"/>
          </a:solidFill>
          <a:ln w="9525" cap="flat" cmpd="sng" algn="ctr">
            <a:solidFill>
              <a:srgbClr val="FFFF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6825" tIns="33412" rIns="66825" bIns="33412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67640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000" b="1" kern="0" dirty="0">
                <a:solidFill>
                  <a:srgbClr val="1D1D1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设备</a:t>
            </a:r>
            <a:r>
              <a:rPr lang="zh-CN" altLang="en-US" sz="1000" b="1" kern="0" dirty="0" smtClean="0">
                <a:solidFill>
                  <a:srgbClr val="1D1D1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证书</a:t>
            </a:r>
            <a:endParaRPr lang="en-US" altLang="zh-CN" sz="1000" b="1" kern="0" dirty="0">
              <a:solidFill>
                <a:srgbClr val="1D1D1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8" name="矩形 57"/>
          <p:cNvSpPr/>
          <p:nvPr/>
        </p:nvSpPr>
        <p:spPr bwMode="auto">
          <a:xfrm>
            <a:off x="1819648" y="4602267"/>
            <a:ext cx="1377805" cy="458274"/>
          </a:xfrm>
          <a:prstGeom prst="rect">
            <a:avLst/>
          </a:prstGeom>
          <a:solidFill>
            <a:srgbClr val="FFEBC2"/>
          </a:solidFill>
          <a:ln w="9525" cap="flat" cmpd="sng" algn="ctr">
            <a:solidFill>
              <a:srgbClr val="FFFF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6825" tIns="33412" rIns="66825" bIns="33412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67640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000" b="1" kern="0" dirty="0">
                <a:solidFill>
                  <a:srgbClr val="1D1D1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分布式</a:t>
            </a:r>
            <a:r>
              <a:rPr lang="zh-CN" altLang="en-US" sz="1000" b="1" kern="0" dirty="0" smtClean="0">
                <a:solidFill>
                  <a:srgbClr val="1D1D1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密钥</a:t>
            </a:r>
            <a:endParaRPr lang="en-US" altLang="zh-CN" sz="1000" b="1" kern="0" dirty="0">
              <a:solidFill>
                <a:srgbClr val="1D1D1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9" name="矩形 58"/>
          <p:cNvSpPr/>
          <p:nvPr/>
        </p:nvSpPr>
        <p:spPr bwMode="auto">
          <a:xfrm>
            <a:off x="1819648" y="3881094"/>
            <a:ext cx="1377805" cy="555987"/>
          </a:xfrm>
          <a:prstGeom prst="rect">
            <a:avLst/>
          </a:prstGeom>
          <a:solidFill>
            <a:srgbClr val="990000">
              <a:lumMod val="40000"/>
              <a:lumOff val="60000"/>
            </a:srgbClr>
          </a:solidFill>
          <a:ln w="9525" cap="flat" cmpd="sng" algn="ctr">
            <a:solidFill>
              <a:srgbClr val="FFFF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6825" tIns="33412" rIns="66825" bIns="33412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67640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000" b="1" kern="0" dirty="0">
                <a:solidFill>
                  <a:srgbClr val="1D1D1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分布式数据安全</a:t>
            </a:r>
            <a:endParaRPr lang="en-US" altLang="zh-CN" sz="1000" b="1" kern="0" dirty="0">
              <a:solidFill>
                <a:srgbClr val="1D1D1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2" name="矩形 61"/>
          <p:cNvSpPr/>
          <p:nvPr/>
        </p:nvSpPr>
        <p:spPr bwMode="auto">
          <a:xfrm>
            <a:off x="4122940" y="2947179"/>
            <a:ext cx="3024335" cy="3193849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rgbClr val="FFFF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6825" tIns="33412" rIns="66825" bIns="33412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676409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000" b="1" kern="0" dirty="0">
              <a:solidFill>
                <a:srgbClr val="1D1D1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3" name="矩形 62"/>
          <p:cNvSpPr/>
          <p:nvPr/>
        </p:nvSpPr>
        <p:spPr bwMode="auto">
          <a:xfrm>
            <a:off x="4387318" y="5335872"/>
            <a:ext cx="1377805" cy="384796"/>
          </a:xfrm>
          <a:prstGeom prst="rect">
            <a:avLst/>
          </a:prstGeom>
          <a:solidFill>
            <a:srgbClr val="FFEBC2"/>
          </a:solidFill>
          <a:ln w="9525" cap="flat" cmpd="sng" algn="ctr">
            <a:solidFill>
              <a:srgbClr val="FFFF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6825" tIns="33412" rIns="66825" bIns="33412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67640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000" b="1" kern="0" dirty="0">
                <a:solidFill>
                  <a:srgbClr val="1D1D1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设备</a:t>
            </a:r>
            <a:r>
              <a:rPr lang="zh-CN" altLang="en-US" sz="1000" b="1" kern="0" dirty="0" smtClean="0">
                <a:solidFill>
                  <a:srgbClr val="1D1D1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证书</a:t>
            </a:r>
            <a:endParaRPr lang="en-US" altLang="zh-CN" sz="1000" b="1" kern="0" dirty="0">
              <a:solidFill>
                <a:srgbClr val="1D1D1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" name="矩形 63"/>
          <p:cNvSpPr/>
          <p:nvPr/>
        </p:nvSpPr>
        <p:spPr bwMode="auto">
          <a:xfrm>
            <a:off x="4387319" y="4599113"/>
            <a:ext cx="1377805" cy="458274"/>
          </a:xfrm>
          <a:prstGeom prst="rect">
            <a:avLst/>
          </a:prstGeom>
          <a:solidFill>
            <a:srgbClr val="FFEBC2"/>
          </a:solidFill>
          <a:ln w="9525" cap="flat" cmpd="sng" algn="ctr">
            <a:solidFill>
              <a:srgbClr val="FFFF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6825" tIns="33412" rIns="66825" bIns="33412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67640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000" b="1" kern="0" dirty="0">
                <a:solidFill>
                  <a:srgbClr val="1D1D1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分布式</a:t>
            </a:r>
            <a:r>
              <a:rPr lang="zh-CN" altLang="en-US" sz="1000" b="1" kern="0" dirty="0" smtClean="0">
                <a:solidFill>
                  <a:srgbClr val="1D1D1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密钥</a:t>
            </a:r>
            <a:endParaRPr lang="en-US" altLang="zh-CN" sz="1000" b="1" kern="0" dirty="0">
              <a:solidFill>
                <a:srgbClr val="1D1D1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5" name="矩形 64"/>
          <p:cNvSpPr/>
          <p:nvPr/>
        </p:nvSpPr>
        <p:spPr bwMode="auto">
          <a:xfrm>
            <a:off x="4387320" y="3875131"/>
            <a:ext cx="1377805" cy="561952"/>
          </a:xfrm>
          <a:prstGeom prst="rect">
            <a:avLst/>
          </a:prstGeom>
          <a:solidFill>
            <a:srgbClr val="990000">
              <a:lumMod val="40000"/>
              <a:lumOff val="60000"/>
            </a:srgbClr>
          </a:solidFill>
          <a:ln w="9525" cap="flat" cmpd="sng" algn="ctr">
            <a:solidFill>
              <a:srgbClr val="FFFF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6825" tIns="33412" rIns="66825" bIns="33412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67640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000" b="1" kern="0" dirty="0">
                <a:solidFill>
                  <a:srgbClr val="1D1D1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分布式数据安全</a:t>
            </a:r>
            <a:endParaRPr lang="en-US" altLang="zh-CN" sz="1000" b="1" kern="0" dirty="0">
              <a:solidFill>
                <a:srgbClr val="1D1D1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8" name="矩形 67"/>
          <p:cNvSpPr/>
          <p:nvPr/>
        </p:nvSpPr>
        <p:spPr bwMode="auto">
          <a:xfrm>
            <a:off x="1675856" y="3764765"/>
            <a:ext cx="4196342" cy="2295965"/>
          </a:xfrm>
          <a:prstGeom prst="rect">
            <a:avLst/>
          </a:prstGeom>
          <a:noFill/>
          <a:ln w="25400" cap="flat" cmpd="sng" algn="ctr">
            <a:solidFill>
              <a:srgbClr val="E7B95C"/>
            </a:solidFill>
            <a:prstDash val="sysDash"/>
            <a:headEnd type="none" w="med" len="med"/>
            <a:tailEnd type="none" w="med" len="med"/>
          </a:ln>
          <a:effectLst/>
        </p:spPr>
        <p:txBody>
          <a:bodyPr vert="horz" wrap="square" lIns="79200" tIns="39600" rIns="79200" bIns="39600" numCol="1" rtlCol="0" anchor="t" anchorCtr="0" compatLnSpc="1">
            <a:prstTxWarp prst="textNoShape">
              <a:avLst/>
            </a:prstTxWarp>
            <a:spAutoFit/>
          </a:bodyPr>
          <a:lstStyle/>
          <a:p>
            <a:pPr defTabSz="80168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200" kern="0" dirty="0">
              <a:solidFill>
                <a:srgbClr val="1D1D1A"/>
              </a:solidFill>
              <a:latin typeface="FrutigerNext LT Regular" pitchFamily="34" charset="0"/>
              <a:ea typeface="ＭＳ Ｐゴシック" pitchFamily="34" charset="-128"/>
            </a:endParaRPr>
          </a:p>
          <a:p>
            <a:pPr defTabSz="80168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200" kern="0" dirty="0">
              <a:solidFill>
                <a:srgbClr val="1D1D1A"/>
              </a:solidFill>
              <a:latin typeface="FrutigerNext LT Regular" pitchFamily="34" charset="0"/>
              <a:ea typeface="ＭＳ Ｐゴシック" pitchFamily="34" charset="-128"/>
            </a:endParaRPr>
          </a:p>
          <a:p>
            <a:pPr defTabSz="80168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200" kern="0" dirty="0">
              <a:solidFill>
                <a:srgbClr val="1D1D1A"/>
              </a:solidFill>
              <a:latin typeface="FrutigerNext LT Regular" pitchFamily="34" charset="0"/>
              <a:ea typeface="ＭＳ Ｐゴシック" pitchFamily="34" charset="-128"/>
            </a:endParaRPr>
          </a:p>
          <a:p>
            <a:pPr defTabSz="80168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200" kern="0" dirty="0">
              <a:solidFill>
                <a:srgbClr val="1D1D1A"/>
              </a:solidFill>
              <a:latin typeface="FrutigerNext LT Regular" pitchFamily="34" charset="0"/>
              <a:ea typeface="ＭＳ Ｐゴシック" pitchFamily="34" charset="-128"/>
            </a:endParaRPr>
          </a:p>
          <a:p>
            <a:pPr defTabSz="80168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200" kern="0" dirty="0">
              <a:solidFill>
                <a:srgbClr val="1D1D1A"/>
              </a:solidFill>
              <a:latin typeface="FrutigerNext LT Regular" pitchFamily="34" charset="0"/>
              <a:ea typeface="ＭＳ Ｐゴシック" pitchFamily="34" charset="-128"/>
            </a:endParaRPr>
          </a:p>
          <a:p>
            <a:pPr defTabSz="80168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200" kern="0" dirty="0">
              <a:solidFill>
                <a:srgbClr val="1D1D1A"/>
              </a:solidFill>
              <a:latin typeface="FrutigerNext LT Regular" pitchFamily="34" charset="0"/>
              <a:ea typeface="ＭＳ Ｐゴシック" pitchFamily="34" charset="-128"/>
            </a:endParaRPr>
          </a:p>
          <a:p>
            <a:pPr defTabSz="80168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200" kern="0" dirty="0">
              <a:solidFill>
                <a:srgbClr val="1D1D1A"/>
              </a:solidFill>
              <a:latin typeface="FrutigerNext LT Regular" pitchFamily="34" charset="0"/>
              <a:ea typeface="ＭＳ Ｐゴシック" pitchFamily="34" charset="-128"/>
            </a:endParaRPr>
          </a:p>
          <a:p>
            <a:pPr defTabSz="80168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200" kern="0" dirty="0">
              <a:solidFill>
                <a:srgbClr val="1D1D1A"/>
              </a:solidFill>
              <a:latin typeface="FrutigerNext LT Regular" pitchFamily="34" charset="0"/>
              <a:ea typeface="ＭＳ Ｐゴシック" pitchFamily="34" charset="-128"/>
            </a:endParaRPr>
          </a:p>
          <a:p>
            <a:pPr defTabSz="80168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200" kern="0" dirty="0">
              <a:solidFill>
                <a:srgbClr val="1D1D1A"/>
              </a:solidFill>
              <a:latin typeface="FrutigerNext LT Regular" pitchFamily="34" charset="0"/>
              <a:ea typeface="ＭＳ Ｐゴシック" pitchFamily="34" charset="-128"/>
            </a:endParaRPr>
          </a:p>
          <a:p>
            <a:pPr defTabSz="80168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200" kern="0" dirty="0">
              <a:solidFill>
                <a:srgbClr val="1D1D1A"/>
              </a:solidFill>
              <a:latin typeface="FrutigerNext LT Regular" pitchFamily="34" charset="0"/>
              <a:ea typeface="ＭＳ Ｐゴシック" pitchFamily="34" charset="-128"/>
            </a:endParaRPr>
          </a:p>
          <a:p>
            <a:pPr defTabSz="80168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200" kern="0" dirty="0">
              <a:solidFill>
                <a:srgbClr val="1D1D1A"/>
              </a:solidFill>
              <a:latin typeface="FrutigerNext LT Regular" pitchFamily="34" charset="0"/>
              <a:ea typeface="ＭＳ Ｐゴシック" pitchFamily="34" charset="-128"/>
            </a:endParaRPr>
          </a:p>
          <a:p>
            <a:pPr defTabSz="801688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200" kern="0" dirty="0">
              <a:solidFill>
                <a:srgbClr val="1D1D1A"/>
              </a:solidFill>
              <a:latin typeface="FrutigerNext LT Regular" pitchFamily="34" charset="0"/>
              <a:ea typeface="ＭＳ Ｐゴシック" pitchFamily="34" charset="-128"/>
            </a:endParaRPr>
          </a:p>
        </p:txBody>
      </p:sp>
      <p:sp>
        <p:nvSpPr>
          <p:cNvPr id="75" name="矩形 74"/>
          <p:cNvSpPr/>
          <p:nvPr/>
        </p:nvSpPr>
        <p:spPr bwMode="auto">
          <a:xfrm>
            <a:off x="1250000" y="3027351"/>
            <a:ext cx="1648803" cy="396657"/>
          </a:xfrm>
          <a:prstGeom prst="rect">
            <a:avLst/>
          </a:prstGeom>
          <a:solidFill>
            <a:srgbClr val="FFEBC2"/>
          </a:solidFill>
          <a:ln w="9525" cap="flat" cmpd="sng" algn="ctr">
            <a:solidFill>
              <a:srgbClr val="FFFF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6825" tIns="33412" rIns="66825" bIns="33412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67640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Trusted Application</a:t>
            </a:r>
            <a:endParaRPr lang="zh-CN" altLang="en-US" sz="1000" b="1" kern="0" dirty="0">
              <a:solidFill>
                <a:srgbClr val="1D1D1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6" name="矩形 75"/>
          <p:cNvSpPr/>
          <p:nvPr/>
        </p:nvSpPr>
        <p:spPr bwMode="auto">
          <a:xfrm>
            <a:off x="1249999" y="2227749"/>
            <a:ext cx="1648803" cy="396657"/>
          </a:xfrm>
          <a:prstGeom prst="rect">
            <a:avLst/>
          </a:prstGeom>
          <a:solidFill>
            <a:srgbClr val="990000">
              <a:lumMod val="40000"/>
              <a:lumOff val="60000"/>
            </a:srgbClr>
          </a:solidFill>
          <a:ln w="9525" cap="flat" cmpd="sng" algn="ctr">
            <a:solidFill>
              <a:srgbClr val="FFFF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6825" tIns="33412" rIns="66825" bIns="33412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67640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000" b="1" kern="0" dirty="0">
                <a:solidFill>
                  <a:srgbClr val="1D1D1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分布式安全设备服务</a:t>
            </a:r>
          </a:p>
        </p:txBody>
      </p:sp>
      <p:cxnSp>
        <p:nvCxnSpPr>
          <p:cNvPr id="77" name="肘形连接符 76"/>
          <p:cNvCxnSpPr>
            <a:stCxn id="76" idx="2"/>
            <a:endCxn id="75" idx="0"/>
          </p:cNvCxnSpPr>
          <p:nvPr/>
        </p:nvCxnSpPr>
        <p:spPr bwMode="auto">
          <a:xfrm rot="16200000" flipH="1">
            <a:off x="1872929" y="2825877"/>
            <a:ext cx="402945" cy="1"/>
          </a:xfrm>
          <a:prstGeom prst="bentConnector3">
            <a:avLst>
              <a:gd name="adj1" fmla="val 50000"/>
            </a:avLst>
          </a:prstGeom>
          <a:noFill/>
          <a:ln w="25400" cap="flat" cmpd="sng" algn="ctr">
            <a:solidFill>
              <a:srgbClr val="FFCC99">
                <a:shade val="50000"/>
              </a:srgbClr>
            </a:solidFill>
            <a:prstDash val="solid"/>
            <a:headEnd type="none" w="med" len="med"/>
            <a:tailEnd type="triangle"/>
          </a:ln>
          <a:effectLst/>
        </p:spPr>
      </p:cxnSp>
      <p:cxnSp>
        <p:nvCxnSpPr>
          <p:cNvPr id="81" name="直接连接符 80"/>
          <p:cNvCxnSpPr/>
          <p:nvPr/>
        </p:nvCxnSpPr>
        <p:spPr bwMode="auto">
          <a:xfrm>
            <a:off x="277631" y="2803163"/>
            <a:ext cx="6970897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文本框 81"/>
          <p:cNvSpPr txBox="1"/>
          <p:nvPr/>
        </p:nvSpPr>
        <p:spPr>
          <a:xfrm>
            <a:off x="522539" y="3091195"/>
            <a:ext cx="36004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900" dirty="0">
                <a:solidFill>
                  <a:srgbClr val="1D1D1A"/>
                </a:solidFill>
                <a:latin typeface="Calibri" panose="020F0502020204030204"/>
                <a:ea typeface="宋体" pitchFamily="2" charset="-122"/>
              </a:rPr>
              <a:t>TEE</a:t>
            </a:r>
            <a:endParaRPr lang="zh-CN" altLang="en-US" sz="900" dirty="0">
              <a:solidFill>
                <a:srgbClr val="1D1D1A"/>
              </a:solidFill>
              <a:latin typeface="Calibri" panose="020F0502020204030204"/>
              <a:ea typeface="宋体" pitchFamily="2" charset="-122"/>
            </a:endParaRPr>
          </a:p>
        </p:txBody>
      </p:sp>
      <p:sp>
        <p:nvSpPr>
          <p:cNvPr id="83" name="文本框 82"/>
          <p:cNvSpPr txBox="1"/>
          <p:nvPr/>
        </p:nvSpPr>
        <p:spPr>
          <a:xfrm>
            <a:off x="4219817" y="3063050"/>
            <a:ext cx="36004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900" dirty="0">
                <a:solidFill>
                  <a:srgbClr val="1D1D1A"/>
                </a:solidFill>
                <a:latin typeface="Calibri" panose="020F0502020204030204"/>
                <a:ea typeface="宋体" pitchFamily="2" charset="-122"/>
              </a:rPr>
              <a:t>TEE</a:t>
            </a:r>
            <a:endParaRPr lang="zh-CN" altLang="en-US" sz="900" dirty="0">
              <a:solidFill>
                <a:srgbClr val="1D1D1A"/>
              </a:solidFill>
              <a:latin typeface="Calibri" panose="020F0502020204030204"/>
              <a:ea typeface="宋体" pitchFamily="2" charset="-122"/>
            </a:endParaRPr>
          </a:p>
        </p:txBody>
      </p:sp>
      <p:sp>
        <p:nvSpPr>
          <p:cNvPr id="84" name="文本框 83"/>
          <p:cNvSpPr txBox="1"/>
          <p:nvPr/>
        </p:nvSpPr>
        <p:spPr>
          <a:xfrm>
            <a:off x="486774" y="2572331"/>
            <a:ext cx="36004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900" dirty="0">
                <a:solidFill>
                  <a:srgbClr val="1D1D1A"/>
                </a:solidFill>
                <a:latin typeface="Calibri" panose="020F0502020204030204"/>
                <a:ea typeface="宋体" pitchFamily="2" charset="-122"/>
              </a:rPr>
              <a:t>REE</a:t>
            </a:r>
            <a:endParaRPr lang="zh-CN" altLang="en-US" sz="900" dirty="0">
              <a:solidFill>
                <a:srgbClr val="1D1D1A"/>
              </a:solidFill>
              <a:latin typeface="Calibri" panose="020F0502020204030204"/>
              <a:ea typeface="宋体" pitchFamily="2" charset="-122"/>
            </a:endParaRPr>
          </a:p>
        </p:txBody>
      </p:sp>
      <p:sp>
        <p:nvSpPr>
          <p:cNvPr id="86" name="文本框 85"/>
          <p:cNvSpPr txBox="1"/>
          <p:nvPr/>
        </p:nvSpPr>
        <p:spPr>
          <a:xfrm>
            <a:off x="1675856" y="1097085"/>
            <a:ext cx="1332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dirty="0">
                <a:solidFill>
                  <a:srgbClr val="1D1D1A"/>
                </a:solidFill>
                <a:latin typeface="Calibri" panose="020F0502020204030204"/>
                <a:ea typeface="宋体" pitchFamily="2" charset="-122"/>
              </a:rPr>
              <a:t>设备</a:t>
            </a:r>
            <a:r>
              <a:rPr lang="en-US" altLang="zh-CN" dirty="0">
                <a:solidFill>
                  <a:srgbClr val="1D1D1A"/>
                </a:solidFill>
                <a:latin typeface="Calibri" panose="020F0502020204030204"/>
                <a:ea typeface="宋体" pitchFamily="2" charset="-122"/>
              </a:rPr>
              <a:t>A</a:t>
            </a:r>
            <a:endParaRPr lang="zh-CN" altLang="en-US" dirty="0">
              <a:solidFill>
                <a:srgbClr val="1D1D1A"/>
              </a:solidFill>
              <a:latin typeface="Calibri" panose="020F0502020204030204"/>
              <a:ea typeface="宋体" pitchFamily="2" charset="-122"/>
            </a:endParaRPr>
          </a:p>
        </p:txBody>
      </p:sp>
      <p:sp>
        <p:nvSpPr>
          <p:cNvPr id="87" name="文本框 86"/>
          <p:cNvSpPr txBox="1"/>
          <p:nvPr/>
        </p:nvSpPr>
        <p:spPr>
          <a:xfrm>
            <a:off x="5157238" y="1082617"/>
            <a:ext cx="1332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dirty="0">
                <a:solidFill>
                  <a:srgbClr val="1D1D1A"/>
                </a:solidFill>
                <a:latin typeface="Calibri" panose="020F0502020204030204"/>
                <a:ea typeface="宋体" pitchFamily="2" charset="-122"/>
              </a:rPr>
              <a:t>设备</a:t>
            </a:r>
            <a:r>
              <a:rPr lang="en-US" altLang="zh-CN" dirty="0">
                <a:solidFill>
                  <a:srgbClr val="1D1D1A"/>
                </a:solidFill>
                <a:latin typeface="Calibri" panose="020F0502020204030204"/>
                <a:ea typeface="宋体" pitchFamily="2" charset="-122"/>
              </a:rPr>
              <a:t>B</a:t>
            </a:r>
            <a:endParaRPr lang="zh-CN" altLang="en-US" dirty="0">
              <a:solidFill>
                <a:srgbClr val="1D1D1A"/>
              </a:solidFill>
              <a:latin typeface="Calibri" panose="020F0502020204030204"/>
              <a:ea typeface="宋体" pitchFamily="2" charset="-122"/>
            </a:endParaRPr>
          </a:p>
        </p:txBody>
      </p:sp>
      <p:sp>
        <p:nvSpPr>
          <p:cNvPr id="88" name="矩形 87"/>
          <p:cNvSpPr/>
          <p:nvPr/>
        </p:nvSpPr>
        <p:spPr bwMode="auto">
          <a:xfrm>
            <a:off x="4693899" y="2222664"/>
            <a:ext cx="1648803" cy="396657"/>
          </a:xfrm>
          <a:prstGeom prst="rect">
            <a:avLst/>
          </a:prstGeom>
          <a:solidFill>
            <a:srgbClr val="990000">
              <a:lumMod val="40000"/>
              <a:lumOff val="60000"/>
            </a:srgbClr>
          </a:solidFill>
          <a:ln w="9525" cap="flat" cmpd="sng" algn="ctr">
            <a:solidFill>
              <a:srgbClr val="FFFF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6825" tIns="33412" rIns="66825" bIns="33412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67640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000" b="1" kern="0" dirty="0">
                <a:solidFill>
                  <a:srgbClr val="1D1D1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分布式安全设备服务</a:t>
            </a:r>
            <a:endParaRPr lang="en-US" altLang="zh-CN" sz="1000" b="1" kern="0" dirty="0">
              <a:solidFill>
                <a:srgbClr val="1D1D1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9" name="矩形 88"/>
          <p:cNvSpPr/>
          <p:nvPr/>
        </p:nvSpPr>
        <p:spPr bwMode="auto">
          <a:xfrm>
            <a:off x="1445571" y="1495783"/>
            <a:ext cx="1257657" cy="396657"/>
          </a:xfrm>
          <a:prstGeom prst="rect">
            <a:avLst/>
          </a:prstGeom>
          <a:solidFill>
            <a:srgbClr val="FFEBC2"/>
          </a:solidFill>
          <a:ln w="9525" cap="flat" cmpd="sng" algn="ctr">
            <a:solidFill>
              <a:srgbClr val="FFFF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6825" tIns="33412" rIns="66825" bIns="33412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67640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000" b="1" kern="0" dirty="0">
                <a:solidFill>
                  <a:srgbClr val="1D1D1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应用</a:t>
            </a:r>
          </a:p>
        </p:txBody>
      </p:sp>
      <p:cxnSp>
        <p:nvCxnSpPr>
          <p:cNvPr id="90" name="肘形连接符 89"/>
          <p:cNvCxnSpPr>
            <a:stCxn id="89" idx="2"/>
            <a:endCxn id="76" idx="0"/>
          </p:cNvCxnSpPr>
          <p:nvPr/>
        </p:nvCxnSpPr>
        <p:spPr bwMode="auto">
          <a:xfrm rot="16200000" flipH="1">
            <a:off x="1906746" y="2060093"/>
            <a:ext cx="335309" cy="1"/>
          </a:xfrm>
          <a:prstGeom prst="bentConnector3">
            <a:avLst>
              <a:gd name="adj1" fmla="val 50000"/>
            </a:avLst>
          </a:prstGeom>
          <a:noFill/>
          <a:ln w="25400" cap="flat" cmpd="sng" algn="ctr">
            <a:solidFill>
              <a:srgbClr val="FFCC99">
                <a:shade val="50000"/>
              </a:srgbClr>
            </a:solidFill>
            <a:prstDash val="solid"/>
            <a:headEnd type="none" w="med" len="med"/>
            <a:tailEnd type="triangle"/>
          </a:ln>
          <a:effectLst/>
        </p:spPr>
      </p:cxnSp>
      <p:sp>
        <p:nvSpPr>
          <p:cNvPr id="91" name="矩形 90"/>
          <p:cNvSpPr/>
          <p:nvPr/>
        </p:nvSpPr>
        <p:spPr bwMode="auto">
          <a:xfrm>
            <a:off x="4889470" y="1500336"/>
            <a:ext cx="1257657" cy="396657"/>
          </a:xfrm>
          <a:prstGeom prst="rect">
            <a:avLst/>
          </a:prstGeom>
          <a:solidFill>
            <a:srgbClr val="FFEBC2"/>
          </a:solidFill>
          <a:ln w="9525" cap="flat" cmpd="sng" algn="ctr">
            <a:solidFill>
              <a:srgbClr val="FFFF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6825" tIns="33412" rIns="66825" bIns="33412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67640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000" b="1" kern="0" dirty="0">
                <a:solidFill>
                  <a:srgbClr val="1D1D1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应用</a:t>
            </a:r>
          </a:p>
        </p:txBody>
      </p:sp>
      <p:cxnSp>
        <p:nvCxnSpPr>
          <p:cNvPr id="92" name="肘形连接符 91"/>
          <p:cNvCxnSpPr/>
          <p:nvPr/>
        </p:nvCxnSpPr>
        <p:spPr bwMode="auto">
          <a:xfrm rot="5400000">
            <a:off x="5350627" y="2069269"/>
            <a:ext cx="340243" cy="4896"/>
          </a:xfrm>
          <a:prstGeom prst="bentConnector3">
            <a:avLst>
              <a:gd name="adj1" fmla="val 50000"/>
            </a:avLst>
          </a:prstGeom>
          <a:noFill/>
          <a:ln w="25400" cap="flat" cmpd="sng" algn="ctr">
            <a:solidFill>
              <a:srgbClr val="FFCC99">
                <a:shade val="50000"/>
              </a:srgbClr>
            </a:solidFill>
            <a:prstDash val="solid"/>
            <a:headEnd type="none" w="med" len="med"/>
            <a:tailEnd type="triangle"/>
          </a:ln>
          <a:effectLst/>
        </p:spPr>
      </p:cxnSp>
      <p:sp>
        <p:nvSpPr>
          <p:cNvPr id="95" name="矩形 94"/>
          <p:cNvSpPr/>
          <p:nvPr/>
        </p:nvSpPr>
        <p:spPr bwMode="auto">
          <a:xfrm>
            <a:off x="4695019" y="3054579"/>
            <a:ext cx="1648803" cy="396657"/>
          </a:xfrm>
          <a:prstGeom prst="rect">
            <a:avLst/>
          </a:prstGeom>
          <a:solidFill>
            <a:srgbClr val="FFEBC2"/>
          </a:solidFill>
          <a:ln w="9525" cap="flat" cmpd="sng" algn="ctr">
            <a:solidFill>
              <a:srgbClr val="FFFF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6825" tIns="33412" rIns="66825" bIns="33412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67640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Trusted Application</a:t>
            </a:r>
            <a:endParaRPr lang="zh-CN" altLang="en-US" sz="1000" b="1" kern="0" dirty="0">
              <a:solidFill>
                <a:srgbClr val="1D1D1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96" name="肘形连接符 95"/>
          <p:cNvCxnSpPr>
            <a:stCxn id="88" idx="2"/>
            <a:endCxn id="95" idx="0"/>
          </p:cNvCxnSpPr>
          <p:nvPr/>
        </p:nvCxnSpPr>
        <p:spPr bwMode="auto">
          <a:xfrm rot="16200000" flipH="1">
            <a:off x="5301232" y="2836390"/>
            <a:ext cx="435258" cy="1120"/>
          </a:xfrm>
          <a:prstGeom prst="bentConnector3">
            <a:avLst>
              <a:gd name="adj1" fmla="val 50000"/>
            </a:avLst>
          </a:prstGeom>
          <a:noFill/>
          <a:ln w="25400" cap="flat" cmpd="sng" algn="ctr">
            <a:solidFill>
              <a:srgbClr val="FFCC99">
                <a:shade val="50000"/>
              </a:srgbClr>
            </a:solidFill>
            <a:prstDash val="solid"/>
            <a:headEnd type="none" w="med" len="med"/>
            <a:tailEnd type="triangle"/>
          </a:ln>
          <a:effectLst/>
        </p:spPr>
      </p:cxnSp>
      <p:sp>
        <p:nvSpPr>
          <p:cNvPr id="7" name="文本框 6"/>
          <p:cNvSpPr txBox="1"/>
          <p:nvPr/>
        </p:nvSpPr>
        <p:spPr>
          <a:xfrm>
            <a:off x="7674383" y="1543282"/>
            <a:ext cx="3863662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分布式软总线：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OpenHarmony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基础能力，提供设备发现、链接、组网、传输的基本能力，为分布式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TEE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提供底层通信能力。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分布式数据安全：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出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TEE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数据全部加密，通过底层通信能力，将两个设备的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TEE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互联。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分布式认证：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连接前，对两边的身份进行认证</a:t>
            </a:r>
          </a:p>
        </p:txBody>
      </p:sp>
      <p:sp>
        <p:nvSpPr>
          <p:cNvPr id="108" name="任意多边形 107"/>
          <p:cNvSpPr/>
          <p:nvPr/>
        </p:nvSpPr>
        <p:spPr>
          <a:xfrm>
            <a:off x="2092817" y="1809366"/>
            <a:ext cx="3425780" cy="985349"/>
          </a:xfrm>
          <a:custGeom>
            <a:avLst/>
            <a:gdLst>
              <a:gd name="connsiteX0" fmla="*/ 0 w 3425780"/>
              <a:gd name="connsiteY0" fmla="*/ 959592 h 985349"/>
              <a:gd name="connsiteX1" fmla="*/ 540913 w 3425780"/>
              <a:gd name="connsiteY1" fmla="*/ 334966 h 985349"/>
              <a:gd name="connsiteX2" fmla="*/ 1700011 w 3425780"/>
              <a:gd name="connsiteY2" fmla="*/ 116 h 985349"/>
              <a:gd name="connsiteX3" fmla="*/ 2981459 w 3425780"/>
              <a:gd name="connsiteY3" fmla="*/ 367164 h 985349"/>
              <a:gd name="connsiteX4" fmla="*/ 3425780 w 3425780"/>
              <a:gd name="connsiteY4" fmla="*/ 985349 h 985349"/>
              <a:gd name="connsiteX5" fmla="*/ 3425780 w 3425780"/>
              <a:gd name="connsiteY5" fmla="*/ 985349 h 985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425780" h="985349">
                <a:moveTo>
                  <a:pt x="0" y="959592"/>
                </a:moveTo>
                <a:cubicBezTo>
                  <a:pt x="128789" y="727235"/>
                  <a:pt x="257578" y="494879"/>
                  <a:pt x="540913" y="334966"/>
                </a:cubicBezTo>
                <a:cubicBezTo>
                  <a:pt x="824248" y="175053"/>
                  <a:pt x="1293253" y="-5250"/>
                  <a:pt x="1700011" y="116"/>
                </a:cubicBezTo>
                <a:cubicBezTo>
                  <a:pt x="2106769" y="5482"/>
                  <a:pt x="2693831" y="202959"/>
                  <a:pt x="2981459" y="367164"/>
                </a:cubicBezTo>
                <a:cubicBezTo>
                  <a:pt x="3269087" y="531369"/>
                  <a:pt x="3425780" y="985349"/>
                  <a:pt x="3425780" y="985349"/>
                </a:cubicBezTo>
                <a:lnTo>
                  <a:pt x="3425780" y="985349"/>
                </a:lnTo>
              </a:path>
            </a:pathLst>
          </a:custGeom>
          <a:noFill/>
          <a:ln w="28575">
            <a:solidFill>
              <a:srgbClr val="C00000"/>
            </a:solidFill>
            <a:prstDash val="dash"/>
            <a:headEnd type="triangl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7" name="矩形 96"/>
          <p:cNvSpPr/>
          <p:nvPr/>
        </p:nvSpPr>
        <p:spPr>
          <a:xfrm>
            <a:off x="3055155" y="1908116"/>
            <a:ext cx="1497782" cy="310169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rgbClr val="1D1D1A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7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分布式软总线</a:t>
            </a:r>
          </a:p>
        </p:txBody>
      </p:sp>
      <p:sp>
        <p:nvSpPr>
          <p:cNvPr id="110" name="文本框 109"/>
          <p:cNvSpPr txBox="1"/>
          <p:nvPr/>
        </p:nvSpPr>
        <p:spPr>
          <a:xfrm>
            <a:off x="8568269" y="3009189"/>
            <a:ext cx="21307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16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加密</a:t>
            </a:r>
            <a:r>
              <a:rPr lang="en-US" altLang="zh-CN" sz="16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en-US" sz="16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认证</a:t>
            </a:r>
            <a:r>
              <a:rPr lang="en-US" altLang="zh-CN" sz="16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=</a:t>
            </a:r>
            <a:r>
              <a:rPr lang="zh-CN" altLang="en-US" sz="16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可信互联</a:t>
            </a:r>
          </a:p>
        </p:txBody>
      </p:sp>
      <p:sp>
        <p:nvSpPr>
          <p:cNvPr id="111" name="文本框 110"/>
          <p:cNvSpPr txBox="1"/>
          <p:nvPr/>
        </p:nvSpPr>
        <p:spPr>
          <a:xfrm>
            <a:off x="7813949" y="5223947"/>
            <a:ext cx="3724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当前采用集中式方案，希望通过分布式方案进行互联</a:t>
            </a:r>
          </a:p>
        </p:txBody>
      </p:sp>
      <p:pic>
        <p:nvPicPr>
          <p:cNvPr id="100" name="图片 9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1166" y="1924923"/>
            <a:ext cx="264124" cy="304759"/>
          </a:xfrm>
          <a:prstGeom prst="rect">
            <a:avLst/>
          </a:prstGeom>
        </p:spPr>
      </p:pic>
      <p:cxnSp>
        <p:nvCxnSpPr>
          <p:cNvPr id="46" name="肘形连接符 45"/>
          <p:cNvCxnSpPr/>
          <p:nvPr/>
        </p:nvCxnSpPr>
        <p:spPr bwMode="auto">
          <a:xfrm rot="16200000" flipH="1">
            <a:off x="1901943" y="3608238"/>
            <a:ext cx="344913" cy="3"/>
          </a:xfrm>
          <a:prstGeom prst="bentConnector3">
            <a:avLst>
              <a:gd name="adj1" fmla="val 50000"/>
            </a:avLst>
          </a:prstGeom>
          <a:noFill/>
          <a:ln w="25400" cap="flat" cmpd="sng" algn="ctr">
            <a:solidFill>
              <a:srgbClr val="FFCC99">
                <a:shade val="50000"/>
              </a:srgbClr>
            </a:solidFill>
            <a:prstDash val="solid"/>
            <a:headEnd type="none" w="med" len="med"/>
            <a:tailEnd type="triangle"/>
          </a:ln>
          <a:effectLst/>
        </p:spPr>
      </p:cxnSp>
      <p:cxnSp>
        <p:nvCxnSpPr>
          <p:cNvPr id="49" name="肘形连接符 48"/>
          <p:cNvCxnSpPr/>
          <p:nvPr/>
        </p:nvCxnSpPr>
        <p:spPr bwMode="auto">
          <a:xfrm rot="16200000" flipH="1">
            <a:off x="5261183" y="3607673"/>
            <a:ext cx="344913" cy="3"/>
          </a:xfrm>
          <a:prstGeom prst="bentConnector3">
            <a:avLst>
              <a:gd name="adj1" fmla="val 50000"/>
            </a:avLst>
          </a:prstGeom>
          <a:noFill/>
          <a:ln w="25400" cap="flat" cmpd="sng" algn="ctr">
            <a:solidFill>
              <a:srgbClr val="FFCC99">
                <a:shade val="50000"/>
              </a:srgbClr>
            </a:solidFill>
            <a:prstDash val="solid"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66682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199" y="243721"/>
            <a:ext cx="10997485" cy="696559"/>
          </a:xfrm>
        </p:spPr>
        <p:txBody>
          <a:bodyPr>
            <a:normAutofit/>
          </a:bodyPr>
          <a:lstStyle/>
          <a:p>
            <a:r>
              <a:rPr lang="zh-CN" altLang="en-US" dirty="0"/>
              <a:t>未来基于可信任互联协议，将分布式</a:t>
            </a:r>
            <a:r>
              <a:rPr lang="en-US" altLang="zh-CN" dirty="0"/>
              <a:t>TEE</a:t>
            </a:r>
            <a:r>
              <a:rPr lang="zh-CN" altLang="en-US" dirty="0"/>
              <a:t>扩展到全场景</a:t>
            </a:r>
          </a:p>
        </p:txBody>
      </p:sp>
      <p:sp>
        <p:nvSpPr>
          <p:cNvPr id="133" name="形状"/>
          <p:cNvSpPr/>
          <p:nvPr/>
        </p:nvSpPr>
        <p:spPr>
          <a:xfrm rot="10800000">
            <a:off x="789784" y="4119357"/>
            <a:ext cx="7973662" cy="888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786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12814" y="0"/>
                </a:lnTo>
                <a:lnTo>
                  <a:pt x="8786" y="0"/>
                </a:lnTo>
                <a:close/>
              </a:path>
            </a:pathLst>
          </a:custGeom>
          <a:gradFill>
            <a:gsLst>
              <a:gs pos="0">
                <a:srgbClr val="8A92A5">
                  <a:alpha val="0"/>
                </a:srgbClr>
              </a:gs>
              <a:gs pos="100000">
                <a:srgbClr val="8A92A5">
                  <a:alpha val="30000"/>
                </a:srgbClr>
              </a:gs>
            </a:gsLst>
            <a:lin ang="16200000"/>
          </a:gradFill>
          <a:ln w="3175">
            <a:miter lim="400000"/>
          </a:ln>
        </p:spPr>
        <p:txBody>
          <a:bodyPr lIns="11285" tIns="11285" rIns="11285" bIns="11285" anchor="ctr"/>
          <a:lstStyle/>
          <a:p>
            <a:pPr algn="ctr" defTabSz="183373">
              <a:defRPr sz="24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100" kern="0" dirty="0">
              <a:solidFill>
                <a:srgbClr val="DDDDDD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uawei Sans 常规体" charset="0"/>
              <a:sym typeface="Helvetica Neue Medium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33730" y="1498299"/>
            <a:ext cx="8327689" cy="3829304"/>
            <a:chOff x="333353" y="1137689"/>
            <a:chExt cx="9940720" cy="4544735"/>
          </a:xfrm>
        </p:grpSpPr>
        <p:grpSp>
          <p:nvGrpSpPr>
            <p:cNvPr id="134" name="组合 133"/>
            <p:cNvGrpSpPr/>
            <p:nvPr/>
          </p:nvGrpSpPr>
          <p:grpSpPr>
            <a:xfrm>
              <a:off x="333353" y="1137689"/>
              <a:ext cx="9940720" cy="2942925"/>
              <a:chOff x="1350915" y="1899654"/>
              <a:chExt cx="9940720" cy="2942925"/>
            </a:xfrm>
          </p:grpSpPr>
          <p:sp>
            <p:nvSpPr>
              <p:cNvPr id="135" name="矩形 134"/>
              <p:cNvSpPr/>
              <p:nvPr/>
            </p:nvSpPr>
            <p:spPr>
              <a:xfrm>
                <a:off x="3033169" y="1915443"/>
                <a:ext cx="3119666" cy="811093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en-US" altLang="zh-CN" sz="1400" kern="0" dirty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36" name="矩形 135"/>
              <p:cNvSpPr/>
              <p:nvPr/>
            </p:nvSpPr>
            <p:spPr>
              <a:xfrm>
                <a:off x="2642632" y="4166538"/>
                <a:ext cx="1950370" cy="676041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en-US" altLang="zh-CN" sz="1400" kern="0" dirty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37" name="矩形 136"/>
              <p:cNvSpPr/>
              <p:nvPr/>
            </p:nvSpPr>
            <p:spPr>
              <a:xfrm>
                <a:off x="4794027" y="4166538"/>
                <a:ext cx="1950370" cy="676041"/>
              </a:xfrm>
              <a:prstGeom prst="rect">
                <a:avLst/>
              </a:prstGeom>
              <a:solidFill>
                <a:srgbClr val="FFEA98"/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en-US" altLang="zh-CN" sz="1400" kern="0" dirty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38" name="矩形 137"/>
              <p:cNvSpPr/>
              <p:nvPr/>
            </p:nvSpPr>
            <p:spPr>
              <a:xfrm>
                <a:off x="7200107" y="4166538"/>
                <a:ext cx="1950370" cy="676041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en-US" altLang="zh-CN" sz="1400" kern="0" dirty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39" name="矩形 138"/>
              <p:cNvSpPr/>
              <p:nvPr/>
            </p:nvSpPr>
            <p:spPr>
              <a:xfrm>
                <a:off x="9341265" y="4166538"/>
                <a:ext cx="1950370" cy="676041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en-US" altLang="zh-CN" sz="1400" kern="0" dirty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pic>
            <p:nvPicPr>
              <p:cNvPr id="140" name="图片 139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77030"/>
              <a:stretch/>
            </p:blipFill>
            <p:spPr>
              <a:xfrm>
                <a:off x="3331025" y="1939132"/>
                <a:ext cx="542581" cy="564758"/>
              </a:xfrm>
              <a:prstGeom prst="rect">
                <a:avLst/>
              </a:prstGeom>
            </p:spPr>
          </p:pic>
          <p:sp>
            <p:nvSpPr>
              <p:cNvPr id="141" name="矩形 140"/>
              <p:cNvSpPr/>
              <p:nvPr/>
            </p:nvSpPr>
            <p:spPr>
              <a:xfrm>
                <a:off x="7554194" y="1925614"/>
                <a:ext cx="3119666" cy="811093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en-US" altLang="zh-CN" sz="1400" kern="0" dirty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42" name="文本框 141"/>
              <p:cNvSpPr txBox="1"/>
              <p:nvPr/>
            </p:nvSpPr>
            <p:spPr>
              <a:xfrm>
                <a:off x="1350915" y="4298428"/>
                <a:ext cx="1134036" cy="401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sz="1600" dirty="0">
                    <a:solidFill>
                      <a:prstClr val="black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端</a:t>
                </a:r>
              </a:p>
            </p:txBody>
          </p:sp>
          <p:sp>
            <p:nvSpPr>
              <p:cNvPr id="143" name="文本框 142"/>
              <p:cNvSpPr txBox="1"/>
              <p:nvPr/>
            </p:nvSpPr>
            <p:spPr>
              <a:xfrm>
                <a:off x="1383146" y="2157718"/>
                <a:ext cx="1134036" cy="401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sz="1600" dirty="0">
                    <a:solidFill>
                      <a:prstClr val="black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云</a:t>
                </a:r>
                <a:r>
                  <a:rPr lang="en-US" altLang="zh-CN" sz="1600" dirty="0">
                    <a:solidFill>
                      <a:prstClr val="black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/</a:t>
                </a:r>
                <a:r>
                  <a:rPr lang="zh-CN" altLang="en-US" sz="1600" dirty="0">
                    <a:solidFill>
                      <a:prstClr val="black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边</a:t>
                </a:r>
              </a:p>
            </p:txBody>
          </p:sp>
          <p:sp>
            <p:nvSpPr>
              <p:cNvPr id="144" name="文本框 143"/>
              <p:cNvSpPr txBox="1"/>
              <p:nvPr/>
            </p:nvSpPr>
            <p:spPr>
              <a:xfrm>
                <a:off x="3933959" y="1899654"/>
                <a:ext cx="2021405" cy="4748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openEuler</a:t>
                </a:r>
                <a:endPara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pic>
            <p:nvPicPr>
              <p:cNvPr id="145" name="图片 144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77030"/>
              <a:stretch/>
            </p:blipFill>
            <p:spPr>
              <a:xfrm>
                <a:off x="7842596" y="1925613"/>
                <a:ext cx="542581" cy="564758"/>
              </a:xfrm>
              <a:prstGeom prst="rect">
                <a:avLst/>
              </a:prstGeom>
            </p:spPr>
          </p:pic>
          <p:sp>
            <p:nvSpPr>
              <p:cNvPr id="146" name="文本框 145"/>
              <p:cNvSpPr txBox="1"/>
              <p:nvPr/>
            </p:nvSpPr>
            <p:spPr>
              <a:xfrm>
                <a:off x="8384325" y="1940261"/>
                <a:ext cx="2021405" cy="4748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openEuler</a:t>
                </a:r>
                <a:endPara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pic>
            <p:nvPicPr>
              <p:cNvPr id="147" name="图片 146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77030"/>
              <a:stretch/>
            </p:blipFill>
            <p:spPr>
              <a:xfrm>
                <a:off x="7326567" y="4189322"/>
                <a:ext cx="418331" cy="435429"/>
              </a:xfrm>
              <a:prstGeom prst="rect">
                <a:avLst/>
              </a:prstGeom>
            </p:spPr>
          </p:pic>
          <p:sp>
            <p:nvSpPr>
              <p:cNvPr id="148" name="文本框 147"/>
              <p:cNvSpPr txBox="1"/>
              <p:nvPr/>
            </p:nvSpPr>
            <p:spPr>
              <a:xfrm>
                <a:off x="7758877" y="4220109"/>
                <a:ext cx="1304497" cy="3652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openEuler</a:t>
                </a:r>
                <a:endPara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pic>
            <p:nvPicPr>
              <p:cNvPr id="149" name="图片 148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77030"/>
              <a:stretch/>
            </p:blipFill>
            <p:spPr>
              <a:xfrm>
                <a:off x="9527926" y="4170703"/>
                <a:ext cx="418331" cy="435429"/>
              </a:xfrm>
              <a:prstGeom prst="rect">
                <a:avLst/>
              </a:prstGeom>
            </p:spPr>
          </p:pic>
          <p:sp>
            <p:nvSpPr>
              <p:cNvPr id="150" name="文本框 149"/>
              <p:cNvSpPr txBox="1"/>
              <p:nvPr/>
            </p:nvSpPr>
            <p:spPr>
              <a:xfrm>
                <a:off x="9954915" y="4203824"/>
                <a:ext cx="1304497" cy="3652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openEuler</a:t>
                </a:r>
                <a:endPara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51" name="圆角矩形 150"/>
              <p:cNvSpPr/>
              <p:nvPr/>
            </p:nvSpPr>
            <p:spPr>
              <a:xfrm>
                <a:off x="3026324" y="3324907"/>
                <a:ext cx="3209778" cy="292281"/>
              </a:xfrm>
              <a:prstGeom prst="roundRect">
                <a:avLst>
                  <a:gd name="adj" fmla="val 50000"/>
                </a:avLst>
              </a:prstGeom>
              <a:solidFill>
                <a:schemeClr val="accent6">
                  <a:lumMod val="60000"/>
                  <a:lumOff val="40000"/>
                </a:schemeClr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r>
                  <a:rPr lang="zh-CN" altLang="en-US" sz="1400" b="1" kern="0" dirty="0">
                    <a:solidFill>
                      <a:prstClr val="white"/>
                    </a:solidFill>
                    <a:latin typeface="等线" panose="020F0502020204030204"/>
                  </a:rPr>
                  <a:t>可信任互联协议</a:t>
                </a:r>
              </a:p>
            </p:txBody>
          </p:sp>
          <p:sp>
            <p:nvSpPr>
              <p:cNvPr id="152" name="圆角矩形 151"/>
              <p:cNvSpPr/>
              <p:nvPr/>
            </p:nvSpPr>
            <p:spPr>
              <a:xfrm>
                <a:off x="7536311" y="3324907"/>
                <a:ext cx="3209778" cy="292281"/>
              </a:xfrm>
              <a:prstGeom prst="roundRect">
                <a:avLst>
                  <a:gd name="adj" fmla="val 50000"/>
                </a:avLst>
              </a:prstGeom>
              <a:solidFill>
                <a:schemeClr val="accent6">
                  <a:lumMod val="60000"/>
                  <a:lumOff val="40000"/>
                </a:schemeClr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r>
                  <a:rPr lang="zh-CN" altLang="en-US" sz="1400" b="1" kern="0" dirty="0">
                    <a:solidFill>
                      <a:prstClr val="white"/>
                    </a:solidFill>
                    <a:latin typeface="等线" panose="020F0502020204030204"/>
                  </a:rPr>
                  <a:t>可信任互联协议</a:t>
                </a:r>
              </a:p>
            </p:txBody>
          </p:sp>
          <p:sp>
            <p:nvSpPr>
              <p:cNvPr id="153" name="圆角矩形 152"/>
              <p:cNvSpPr/>
              <p:nvPr/>
            </p:nvSpPr>
            <p:spPr>
              <a:xfrm>
                <a:off x="5822042" y="2167352"/>
                <a:ext cx="1973981" cy="275928"/>
              </a:xfrm>
              <a:prstGeom prst="roundRect">
                <a:avLst>
                  <a:gd name="adj" fmla="val 50000"/>
                </a:avLst>
              </a:prstGeom>
              <a:solidFill>
                <a:schemeClr val="accent6">
                  <a:lumMod val="60000"/>
                  <a:lumOff val="40000"/>
                </a:schemeClr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r>
                  <a:rPr lang="zh-CN" altLang="en-US" sz="1400" b="1" kern="0" dirty="0">
                    <a:solidFill>
                      <a:prstClr val="white"/>
                    </a:solidFill>
                    <a:latin typeface="等线" panose="020F0502020204030204"/>
                  </a:rPr>
                  <a:t>可信任互联协议</a:t>
                </a:r>
              </a:p>
            </p:txBody>
          </p:sp>
          <p:sp>
            <p:nvSpPr>
              <p:cNvPr id="154" name="上下箭头 153"/>
              <p:cNvSpPr/>
              <p:nvPr/>
            </p:nvSpPr>
            <p:spPr>
              <a:xfrm>
                <a:off x="3543152" y="3598020"/>
                <a:ext cx="149330" cy="587687"/>
              </a:xfrm>
              <a:prstGeom prst="upDownArrow">
                <a:avLst/>
              </a:prstGeom>
              <a:solidFill>
                <a:srgbClr val="4472C4"/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zh-CN" altLang="en-US" sz="1400" kern="0">
                  <a:solidFill>
                    <a:prstClr val="white"/>
                  </a:solidFill>
                  <a:latin typeface="等线" panose="020F0502020204030204"/>
                </a:endParaRPr>
              </a:p>
            </p:txBody>
          </p:sp>
          <p:sp>
            <p:nvSpPr>
              <p:cNvPr id="155" name="上下箭头 154"/>
              <p:cNvSpPr/>
              <p:nvPr/>
            </p:nvSpPr>
            <p:spPr>
              <a:xfrm>
                <a:off x="5563706" y="3617188"/>
                <a:ext cx="149330" cy="587687"/>
              </a:xfrm>
              <a:prstGeom prst="upDownArrow">
                <a:avLst/>
              </a:prstGeom>
              <a:solidFill>
                <a:srgbClr val="4472C4"/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zh-CN" altLang="en-US" sz="1400" kern="0">
                  <a:solidFill>
                    <a:prstClr val="white"/>
                  </a:solidFill>
                  <a:latin typeface="等线" panose="020F0502020204030204"/>
                </a:endParaRPr>
              </a:p>
            </p:txBody>
          </p:sp>
          <p:sp>
            <p:nvSpPr>
              <p:cNvPr id="156" name="上下箭头 155"/>
              <p:cNvSpPr/>
              <p:nvPr/>
            </p:nvSpPr>
            <p:spPr>
              <a:xfrm>
                <a:off x="7945034" y="3617187"/>
                <a:ext cx="149330" cy="587687"/>
              </a:xfrm>
              <a:prstGeom prst="upDownArrow">
                <a:avLst/>
              </a:prstGeom>
              <a:solidFill>
                <a:srgbClr val="4472C4"/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zh-CN" altLang="en-US" sz="1400" kern="0">
                  <a:solidFill>
                    <a:prstClr val="white"/>
                  </a:solidFill>
                  <a:latin typeface="等线" panose="020F0502020204030204"/>
                </a:endParaRPr>
              </a:p>
            </p:txBody>
          </p:sp>
          <p:sp>
            <p:nvSpPr>
              <p:cNvPr id="157" name="上下箭头 156"/>
              <p:cNvSpPr/>
              <p:nvPr/>
            </p:nvSpPr>
            <p:spPr>
              <a:xfrm>
                <a:off x="10287684" y="3617186"/>
                <a:ext cx="149330" cy="587687"/>
              </a:xfrm>
              <a:prstGeom prst="upDownArrow">
                <a:avLst/>
              </a:prstGeom>
              <a:solidFill>
                <a:srgbClr val="4472C4"/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zh-CN" altLang="en-US" sz="1400" kern="0">
                  <a:solidFill>
                    <a:prstClr val="white"/>
                  </a:solidFill>
                  <a:latin typeface="等线" panose="020F0502020204030204"/>
                </a:endParaRPr>
              </a:p>
            </p:txBody>
          </p:sp>
          <p:sp>
            <p:nvSpPr>
              <p:cNvPr id="158" name="上下箭头 157"/>
              <p:cNvSpPr/>
              <p:nvPr/>
            </p:nvSpPr>
            <p:spPr>
              <a:xfrm>
                <a:off x="4593002" y="2761803"/>
                <a:ext cx="149330" cy="587687"/>
              </a:xfrm>
              <a:prstGeom prst="upDownArrow">
                <a:avLst/>
              </a:prstGeom>
              <a:solidFill>
                <a:srgbClr val="4472C4"/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zh-CN" altLang="en-US" sz="1400" kern="0">
                  <a:solidFill>
                    <a:prstClr val="white"/>
                  </a:solidFill>
                  <a:latin typeface="等线" panose="020F0502020204030204"/>
                </a:endParaRPr>
              </a:p>
            </p:txBody>
          </p:sp>
          <p:sp>
            <p:nvSpPr>
              <p:cNvPr id="159" name="上下箭头 158"/>
              <p:cNvSpPr/>
              <p:nvPr/>
            </p:nvSpPr>
            <p:spPr>
              <a:xfrm>
                <a:off x="9075812" y="2691082"/>
                <a:ext cx="149330" cy="633826"/>
              </a:xfrm>
              <a:prstGeom prst="upDownArrow">
                <a:avLst/>
              </a:prstGeom>
              <a:solidFill>
                <a:srgbClr val="4472C4"/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zh-CN" altLang="en-US" sz="1400" kern="0">
                  <a:solidFill>
                    <a:prstClr val="white"/>
                  </a:solidFill>
                  <a:latin typeface="等线" panose="020F0502020204030204"/>
                </a:endParaRPr>
              </a:p>
            </p:txBody>
          </p:sp>
        </p:grpSp>
        <p:sp>
          <p:nvSpPr>
            <p:cNvPr id="160" name="矩形 159"/>
            <p:cNvSpPr/>
            <p:nvPr/>
          </p:nvSpPr>
          <p:spPr>
            <a:xfrm>
              <a:off x="3613651" y="1595742"/>
              <a:ext cx="1057275" cy="33337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zh-CN" altLang="en-US" sz="11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分布式</a:t>
              </a:r>
              <a:r>
                <a:rPr lang="en-US" altLang="zh-CN" sz="11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TEE</a:t>
              </a:r>
              <a:endParaRPr lang="zh-CN" altLang="en-US" sz="11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1" name="矩形 160"/>
            <p:cNvSpPr/>
            <p:nvPr/>
          </p:nvSpPr>
          <p:spPr>
            <a:xfrm>
              <a:off x="8377465" y="1624394"/>
              <a:ext cx="1057275" cy="33337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zh-CN" altLang="en-US" sz="11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分布式</a:t>
              </a:r>
              <a:r>
                <a:rPr lang="en-US" altLang="zh-CN" sz="11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TEE</a:t>
              </a:r>
              <a:endParaRPr lang="zh-CN" altLang="en-US" sz="11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2" name="矩形 161"/>
            <p:cNvSpPr/>
            <p:nvPr/>
          </p:nvSpPr>
          <p:spPr>
            <a:xfrm>
              <a:off x="2370887" y="3790227"/>
              <a:ext cx="1072810" cy="29238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zh-CN" altLang="en-US" sz="11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分布式</a:t>
              </a:r>
              <a:r>
                <a:rPr lang="en-US" altLang="zh-CN" sz="11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TEE</a:t>
              </a:r>
              <a:endParaRPr lang="zh-CN" altLang="en-US" sz="11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3" name="矩形 162"/>
            <p:cNvSpPr/>
            <p:nvPr/>
          </p:nvSpPr>
          <p:spPr>
            <a:xfrm>
              <a:off x="4557247" y="3804597"/>
              <a:ext cx="1057275" cy="2636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zh-CN" altLang="en-US" sz="11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分布式</a:t>
              </a:r>
              <a:r>
                <a:rPr lang="en-US" altLang="zh-CN" sz="11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TEE</a:t>
              </a:r>
              <a:endParaRPr lang="zh-CN" altLang="en-US" sz="11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4" name="矩形 163"/>
            <p:cNvSpPr/>
            <p:nvPr/>
          </p:nvSpPr>
          <p:spPr>
            <a:xfrm>
              <a:off x="7056675" y="3804597"/>
              <a:ext cx="1057275" cy="2693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zh-CN" altLang="en-US" sz="11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分布式</a:t>
              </a:r>
              <a:r>
                <a:rPr lang="en-US" altLang="zh-CN" sz="11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TEE</a:t>
              </a:r>
              <a:endParaRPr lang="zh-CN" altLang="en-US" sz="11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5" name="矩形 164"/>
            <p:cNvSpPr/>
            <p:nvPr/>
          </p:nvSpPr>
          <p:spPr>
            <a:xfrm>
              <a:off x="9199889" y="3827332"/>
              <a:ext cx="1057275" cy="22796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zh-CN" altLang="en-US" sz="11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分布式</a:t>
              </a:r>
              <a:r>
                <a:rPr lang="en-US" altLang="zh-CN" sz="11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TEE</a:t>
              </a:r>
              <a:endParaRPr lang="zh-CN" altLang="en-US" sz="11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6" name="文本框 165"/>
            <p:cNvSpPr txBox="1"/>
            <p:nvPr/>
          </p:nvSpPr>
          <p:spPr>
            <a:xfrm>
              <a:off x="1769499" y="3402578"/>
              <a:ext cx="1835767" cy="51139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CN" sz="1400" kern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OpenHarmony</a:t>
              </a:r>
            </a:p>
            <a:p>
              <a:pPr algn="l"/>
              <a:endParaRPr kumimoji="1" lang="zh-CN" altLang="en-US" sz="1400" dirty="0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sp>
          <p:nvSpPr>
            <p:cNvPr id="167" name="文本框 166"/>
            <p:cNvSpPr txBox="1"/>
            <p:nvPr/>
          </p:nvSpPr>
          <p:spPr>
            <a:xfrm>
              <a:off x="3974313" y="3404762"/>
              <a:ext cx="1835767" cy="51139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CN" sz="1400" kern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OpenHarmony</a:t>
              </a:r>
            </a:p>
            <a:p>
              <a:pPr algn="l"/>
              <a:endParaRPr kumimoji="1" lang="zh-CN" altLang="en-US" sz="1400" dirty="0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grpSp>
          <p:nvGrpSpPr>
            <p:cNvPr id="168" name="组合 167"/>
            <p:cNvGrpSpPr/>
            <p:nvPr/>
          </p:nvGrpSpPr>
          <p:grpSpPr>
            <a:xfrm>
              <a:off x="3336805" y="4363808"/>
              <a:ext cx="5119071" cy="572115"/>
              <a:chOff x="4230814" y="4758733"/>
              <a:chExt cx="3726024" cy="370983"/>
            </a:xfrm>
          </p:grpSpPr>
          <p:pic>
            <p:nvPicPr>
              <p:cNvPr id="169" name="图像" descr="图像"/>
              <p:cNvPicPr>
                <a:picLocks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857417" y="4758733"/>
                <a:ext cx="442540" cy="370983"/>
              </a:xfrm>
              <a:prstGeom prst="rect">
                <a:avLst/>
              </a:prstGeom>
              <a:ln w="3175">
                <a:miter lim="400000"/>
              </a:ln>
            </p:spPr>
          </p:pic>
          <p:pic>
            <p:nvPicPr>
              <p:cNvPr id="172" name="Picture 2" descr="C:\Users\g00430375\AppData\Roaming\eSpace_Desktop\UserData\g00430375\imagefiles\originalImgfiles\fullImagea3086e736a745b176c5a08a6882518bd7c6281ed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549151" y="4873521"/>
                <a:ext cx="1407687" cy="1774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73" name="图片 172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230814" y="4778534"/>
                <a:ext cx="1283067" cy="309517"/>
              </a:xfrm>
              <a:prstGeom prst="rect">
                <a:avLst/>
              </a:prstGeom>
            </p:spPr>
          </p:pic>
        </p:grpSp>
        <p:sp>
          <p:nvSpPr>
            <p:cNvPr id="174" name="文本框 173"/>
            <p:cNvSpPr txBox="1"/>
            <p:nvPr/>
          </p:nvSpPr>
          <p:spPr>
            <a:xfrm>
              <a:off x="4895101" y="5353673"/>
              <a:ext cx="1928804" cy="32875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kumimoji="1" lang="zh-CN" altLang="en-US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分布式</a:t>
              </a:r>
              <a:r>
                <a:rPr kumimoji="1" lang="zh-CN" altLang="en-US" b="1" dirty="0" smtClean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安全底座</a:t>
              </a:r>
              <a:endParaRPr kumimoji="1" lang="zh-CN" altLang="en-US" b="1" dirty="0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9614079" y="1400157"/>
            <a:ext cx="9236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挑   战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434425" y="1959662"/>
            <a:ext cx="3687228" cy="7005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 algn="l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集中式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PKI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管理成本高，不适合大规模使用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indent="-171450" algn="l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集中式的认证，不利于跨信任域场景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8856808" y="3956621"/>
            <a:ext cx="28007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1200" b="1" dirty="0">
                <a:latin typeface="仿宋" panose="02010609060101010101" pitchFamily="49" charset="-122"/>
                <a:ea typeface="仿宋" panose="02010609060101010101" pitchFamily="49" charset="-122"/>
              </a:rPr>
              <a:t>需要利用分布式方法，解决相关挑战。</a:t>
            </a:r>
          </a:p>
        </p:txBody>
      </p:sp>
    </p:spTree>
    <p:extLst>
      <p:ext uri="{BB962C8B-B14F-4D97-AF65-F5344CB8AC3E}">
        <p14:creationId xmlns:p14="http://schemas.microsoft.com/office/powerpoint/2010/main" val="3013042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圆角矩形 6"/>
          <p:cNvSpPr/>
          <p:nvPr/>
        </p:nvSpPr>
        <p:spPr>
          <a:xfrm>
            <a:off x="3225094" y="3546189"/>
            <a:ext cx="1392248" cy="731520"/>
          </a:xfrm>
          <a:prstGeom prst="round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8" name="圆角矩形 7"/>
          <p:cNvSpPr/>
          <p:nvPr/>
        </p:nvSpPr>
        <p:spPr>
          <a:xfrm>
            <a:off x="6775523" y="3546189"/>
            <a:ext cx="1392248" cy="731520"/>
          </a:xfrm>
          <a:prstGeom prst="round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77" r="29020"/>
          <a:stretch/>
        </p:blipFill>
        <p:spPr>
          <a:xfrm>
            <a:off x="3797452" y="3697612"/>
            <a:ext cx="247532" cy="421636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5641" y="3674015"/>
            <a:ext cx="632011" cy="475867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3406654" y="3176767"/>
            <a:ext cx="1029128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kumimoji="1" lang="en-US" altLang="zh-CN" sz="1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Holder </a:t>
            </a:r>
            <a:r>
              <a:rPr kumimoji="1" lang="zh-CN" altLang="en-US" sz="1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用户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6922943" y="3159110"/>
            <a:ext cx="1244828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kumimoji="1" lang="en-US" altLang="zh-CN" sz="1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Verifier </a:t>
            </a:r>
            <a:r>
              <a:rPr kumimoji="1" lang="zh-CN" altLang="en-US" sz="1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验证者</a:t>
            </a:r>
          </a:p>
        </p:txBody>
      </p:sp>
      <p:cxnSp>
        <p:nvCxnSpPr>
          <p:cNvPr id="13" name="直接箭头连接符 12"/>
          <p:cNvCxnSpPr/>
          <p:nvPr/>
        </p:nvCxnSpPr>
        <p:spPr>
          <a:xfrm>
            <a:off x="4812021" y="3876553"/>
            <a:ext cx="169311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4866886" y="3504738"/>
            <a:ext cx="1583383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zh-CN" altLang="en-US" sz="11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手机向平板用户证明</a:t>
            </a:r>
            <a:endParaRPr kumimoji="1" lang="en-US" altLang="zh-CN" sz="11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kumimoji="1" lang="zh-CN" altLang="en-US" sz="11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是满足要求的</a:t>
            </a:r>
            <a:r>
              <a:rPr kumimoji="1" lang="en-US" altLang="zh-CN" sz="11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TEE</a:t>
            </a:r>
            <a:endParaRPr kumimoji="1" lang="zh-CN" altLang="en-US" sz="11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148172" y="2105252"/>
            <a:ext cx="5020809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zh-CN" altLang="en-US" sz="1600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场景：</a:t>
            </a:r>
            <a:r>
              <a:rPr kumimoji="1" lang="zh-CN" altLang="en-US" sz="1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手机向平板用户证明</a:t>
            </a:r>
            <a:r>
              <a:rPr kumimoji="1" lang="zh-CN" altLang="en-US" sz="16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是满足要求的</a:t>
            </a:r>
            <a:r>
              <a:rPr kumimoji="1" lang="en-US" altLang="zh-CN" sz="1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TEE</a:t>
            </a:r>
            <a:endParaRPr kumimoji="1" lang="zh-CN" altLang="en-US" sz="1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366923" y="1066954"/>
            <a:ext cx="45833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1400" b="1" dirty="0">
                <a:latin typeface="仿宋" panose="02010609060101010101" pitchFamily="49" charset="-122"/>
                <a:ea typeface="仿宋" panose="02010609060101010101" pitchFamily="49" charset="-122"/>
              </a:rPr>
              <a:t>根据我的理解，尝试梳理一下过程，请</a:t>
            </a:r>
            <a:r>
              <a:rPr lang="en-US" altLang="zh-CN" sz="1400" b="1" dirty="0" err="1">
                <a:latin typeface="仿宋" panose="02010609060101010101" pitchFamily="49" charset="-122"/>
                <a:ea typeface="仿宋" panose="02010609060101010101" pitchFamily="49" charset="-122"/>
              </a:rPr>
              <a:t>wenjing</a:t>
            </a:r>
            <a:r>
              <a:rPr lang="zh-CN" altLang="en-US" sz="1400" b="1" dirty="0">
                <a:latin typeface="仿宋" panose="02010609060101010101" pitchFamily="49" charset="-122"/>
                <a:ea typeface="仿宋" panose="02010609060101010101" pitchFamily="49" charset="-122"/>
              </a:rPr>
              <a:t>老师指正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ABFE681-FD8F-88C8-5BA3-AA52E7F7D2EF}"/>
              </a:ext>
            </a:extLst>
          </p:cNvPr>
          <p:cNvSpPr txBox="1"/>
          <p:nvPr/>
        </p:nvSpPr>
        <p:spPr>
          <a:xfrm>
            <a:off x="2387292" y="5124635"/>
            <a:ext cx="80329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200" dirty="0" err="1" smtClean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假设平板电脑不是</a:t>
            </a:r>
            <a:r>
              <a:rPr lang="zh-CN" altLang="en-US" sz="1200" dirty="0" smtClean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满足可信要求</a:t>
            </a:r>
            <a:r>
              <a:rPr lang="en-US" sz="1200" dirty="0" err="1" smtClean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产品</a:t>
            </a:r>
            <a:r>
              <a:rPr lang="zh-CN" altLang="en-US" sz="1200" dirty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、或不同</a:t>
            </a:r>
            <a:r>
              <a:rPr lang="en-US" altLang="zh-CN" sz="1200" dirty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OS</a:t>
            </a:r>
            <a:r>
              <a:rPr lang="zh-CN" altLang="en-US" sz="1200" dirty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带来不可信、或</a:t>
            </a:r>
            <a:r>
              <a:rPr lang="en-US" altLang="zh-CN" sz="1200" dirty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APP</a:t>
            </a:r>
            <a:r>
              <a:rPr lang="zh-CN" altLang="en-US" sz="1200" dirty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、或用户未有可信性确证等，网络完全不可信</a:t>
            </a:r>
            <a:endParaRPr lang="en-US" sz="1200" dirty="0">
              <a:solidFill>
                <a:srgbClr val="0070C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11088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02FA81-36C0-4FD4-6215-06239A2A8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可信互联协议TSP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73B9A5F-4637-DF8A-472D-8694B37DB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VID</a:t>
            </a:r>
            <a:r>
              <a:rPr lang="zh-CN" altLang="en-US" dirty="0"/>
              <a:t> 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TSP</a:t>
            </a:r>
            <a:r>
              <a:rPr lang="zh-CN" altLang="en-US" dirty="0"/>
              <a:t> 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OIDC-JWT</a:t>
            </a:r>
            <a:r>
              <a:rPr lang="zh-CN" altLang="en-US" dirty="0"/>
              <a:t>｜</a:t>
            </a:r>
            <a:r>
              <a:rPr lang="en-US" altLang="zh-CN" dirty="0"/>
              <a:t>VC</a:t>
            </a:r>
            <a:r>
              <a:rPr lang="zh-CN" altLang="en-US" dirty="0"/>
              <a:t> </a:t>
            </a:r>
            <a:r>
              <a:rPr lang="en-US" altLang="zh-CN" dirty="0"/>
              <a:t>=》</a:t>
            </a:r>
            <a:r>
              <a:rPr lang="zh-CN" altLang="en-US" dirty="0"/>
              <a:t> 结合三块技术</a:t>
            </a:r>
            <a:endParaRPr lang="en-US" altLang="zh-CN" dirty="0"/>
          </a:p>
          <a:p>
            <a:r>
              <a:rPr lang="en-US" dirty="0"/>
              <a:t>VID</a:t>
            </a:r>
            <a:r>
              <a:rPr lang="zh-CN" altLang="en-US" dirty="0"/>
              <a:t>：可验证标识符、可以是分布式</a:t>
            </a:r>
            <a:r>
              <a:rPr lang="en-US" altLang="zh-CN" dirty="0"/>
              <a:t>DID</a:t>
            </a:r>
            <a:r>
              <a:rPr lang="zh-CN" altLang="en-US" dirty="0"/>
              <a:t>也可以是基于</a:t>
            </a:r>
            <a:r>
              <a:rPr lang="en-US" altLang="zh-CN" dirty="0"/>
              <a:t>X509</a:t>
            </a:r>
            <a:r>
              <a:rPr lang="zh-CN" altLang="en-US" dirty="0"/>
              <a:t>证书</a:t>
            </a:r>
            <a:endParaRPr lang="en-US" altLang="zh-CN" dirty="0"/>
          </a:p>
          <a:p>
            <a:r>
              <a:rPr lang="en-US" altLang="zh-CN" dirty="0"/>
              <a:t>TSP</a:t>
            </a:r>
            <a:r>
              <a:rPr lang="zh-CN" altLang="en-US" dirty="0"/>
              <a:t>：</a:t>
            </a:r>
            <a:r>
              <a:rPr lang="en-US" altLang="zh-CN" dirty="0"/>
              <a:t>VID</a:t>
            </a:r>
            <a:r>
              <a:rPr lang="zh-CN" altLang="en-US" dirty="0"/>
              <a:t>之间的高真实、高保密、高隐私通讯协议</a:t>
            </a:r>
            <a:endParaRPr lang="en-US" altLang="zh-CN" dirty="0"/>
          </a:p>
          <a:p>
            <a:r>
              <a:rPr lang="en-US" altLang="zh-CN" dirty="0"/>
              <a:t>OIDC-JWT</a:t>
            </a:r>
            <a:r>
              <a:rPr lang="zh-CN" altLang="en-US" dirty="0"/>
              <a:t>｜</a:t>
            </a:r>
            <a:r>
              <a:rPr lang="en-US" altLang="zh-CN" dirty="0"/>
              <a:t>VC</a:t>
            </a:r>
            <a:r>
              <a:rPr lang="zh-CN" altLang="en-US" dirty="0"/>
              <a:t>｜或其他格式：</a:t>
            </a:r>
            <a:r>
              <a:rPr lang="en-US" altLang="zh-CN" dirty="0"/>
              <a:t>OIDC</a:t>
            </a:r>
            <a:r>
              <a:rPr lang="zh-CN" altLang="en-US" dirty="0"/>
              <a:t> </a:t>
            </a:r>
            <a:r>
              <a:rPr lang="en-US" altLang="zh-CN" dirty="0"/>
              <a:t>JWT</a:t>
            </a:r>
            <a:r>
              <a:rPr lang="zh-CN" altLang="en-US" dirty="0"/>
              <a:t>、</a:t>
            </a:r>
            <a:r>
              <a:rPr lang="en-US" altLang="zh-CN" dirty="0"/>
              <a:t>X509</a:t>
            </a:r>
            <a:r>
              <a:rPr lang="zh-CN" altLang="en-US" dirty="0"/>
              <a:t>基于</a:t>
            </a:r>
            <a:r>
              <a:rPr lang="en-US" altLang="zh-CN" dirty="0"/>
              <a:t>CA</a:t>
            </a:r>
            <a:r>
              <a:rPr lang="zh-CN" altLang="en-US" dirty="0"/>
              <a:t>的证书、或分布式的可验证声明</a:t>
            </a:r>
            <a:r>
              <a:rPr lang="en-US" altLang="zh-CN" dirty="0"/>
              <a:t>/</a:t>
            </a:r>
            <a:r>
              <a:rPr lang="zh-CN" altLang="en-US" dirty="0"/>
              <a:t>证书、其他信任任务等等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057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55DE70-FD77-F6AD-7054-F1F3EE90C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可信互联协议TSP层次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C7E67020-9463-11A0-76EA-CEFB573BD51E}"/>
              </a:ext>
            </a:extLst>
          </p:cNvPr>
          <p:cNvSpPr/>
          <p:nvPr/>
        </p:nvSpPr>
        <p:spPr>
          <a:xfrm>
            <a:off x="2743200" y="3796983"/>
            <a:ext cx="1037063" cy="685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VID</a:t>
            </a:r>
            <a:r>
              <a:rPr lang="en-US" altLang="zh-CN" dirty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1</a:t>
            </a:r>
            <a:endParaRPr lang="en-US" dirty="0">
              <a:solidFill>
                <a:srgbClr val="0070C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D64C170F-ACFF-FCD9-0411-81E8020F3EF1}"/>
              </a:ext>
            </a:extLst>
          </p:cNvPr>
          <p:cNvSpPr/>
          <p:nvPr/>
        </p:nvSpPr>
        <p:spPr>
          <a:xfrm>
            <a:off x="6685259" y="3796983"/>
            <a:ext cx="1037063" cy="685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VID</a:t>
            </a:r>
            <a:r>
              <a:rPr lang="en-US" altLang="zh-CN" dirty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2</a:t>
            </a:r>
            <a:endParaRPr lang="en-US" dirty="0">
              <a:solidFill>
                <a:srgbClr val="0070C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6" name="圆角矩形 6">
            <a:extLst>
              <a:ext uri="{FF2B5EF4-FFF2-40B4-BE49-F238E27FC236}">
                <a16:creationId xmlns:a16="http://schemas.microsoft.com/office/drawing/2014/main" xmlns="" id="{33FA0AB5-0F97-7572-FEA7-DBC04208F08D}"/>
              </a:ext>
            </a:extLst>
          </p:cNvPr>
          <p:cNvSpPr/>
          <p:nvPr/>
        </p:nvSpPr>
        <p:spPr>
          <a:xfrm>
            <a:off x="2578323" y="5029287"/>
            <a:ext cx="1392248" cy="731520"/>
          </a:xfrm>
          <a:prstGeom prst="round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7" name="图片 8">
            <a:extLst>
              <a:ext uri="{FF2B5EF4-FFF2-40B4-BE49-F238E27FC236}">
                <a16:creationId xmlns:a16="http://schemas.microsoft.com/office/drawing/2014/main" xmlns="" id="{8F73FADC-8C21-F1EA-6423-1DCC6EB67DE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77" r="29020"/>
          <a:stretch/>
        </p:blipFill>
        <p:spPr>
          <a:xfrm>
            <a:off x="3150681" y="5180710"/>
            <a:ext cx="247532" cy="421636"/>
          </a:xfrm>
          <a:prstGeom prst="rect">
            <a:avLst/>
          </a:prstGeom>
        </p:spPr>
      </p:pic>
      <p:sp>
        <p:nvSpPr>
          <p:cNvPr id="8" name="圆角矩形 7">
            <a:extLst>
              <a:ext uri="{FF2B5EF4-FFF2-40B4-BE49-F238E27FC236}">
                <a16:creationId xmlns:a16="http://schemas.microsoft.com/office/drawing/2014/main" xmlns="" id="{3F7E9B9E-EC66-6A17-6EA0-499E5667475D}"/>
              </a:ext>
            </a:extLst>
          </p:cNvPr>
          <p:cNvSpPr/>
          <p:nvPr/>
        </p:nvSpPr>
        <p:spPr>
          <a:xfrm>
            <a:off x="6687661" y="5039586"/>
            <a:ext cx="1392248" cy="731520"/>
          </a:xfrm>
          <a:prstGeom prst="round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9" name="图片 9">
            <a:extLst>
              <a:ext uri="{FF2B5EF4-FFF2-40B4-BE49-F238E27FC236}">
                <a16:creationId xmlns:a16="http://schemas.microsoft.com/office/drawing/2014/main" xmlns="" id="{ECC7CB40-5D29-CCBE-EDD5-9DBDC82EC77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9670" y="5167412"/>
            <a:ext cx="632011" cy="475867"/>
          </a:xfrm>
          <a:prstGeom prst="rect">
            <a:avLst/>
          </a:prstGeo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79AD061A-C074-E609-998D-CD370331C1C2}"/>
              </a:ext>
            </a:extLst>
          </p:cNvPr>
          <p:cNvCxnSpPr>
            <a:stCxn id="4" idx="3"/>
            <a:endCxn id="5" idx="1"/>
          </p:cNvCxnSpPr>
          <p:nvPr/>
        </p:nvCxnSpPr>
        <p:spPr>
          <a:xfrm>
            <a:off x="3780263" y="4139883"/>
            <a:ext cx="2904996" cy="0"/>
          </a:xfrm>
          <a:prstGeom prst="straightConnector1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  <a:headEnd type="triangl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0FBD0504-3753-30DB-29CA-515A2B3FBA11}"/>
              </a:ext>
            </a:extLst>
          </p:cNvPr>
          <p:cNvSpPr txBox="1"/>
          <p:nvPr/>
        </p:nvSpPr>
        <p:spPr>
          <a:xfrm>
            <a:off x="4130893" y="3700545"/>
            <a:ext cx="2132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err="1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TSP协议</a:t>
            </a:r>
            <a:r>
              <a:rPr lang="zh-CN" altLang="en-US" sz="2400" dirty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（互联标准）</a:t>
            </a:r>
            <a:endParaRPr lang="en-US" sz="2400" dirty="0">
              <a:solidFill>
                <a:srgbClr val="0070C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5715010-4472-EBD0-2674-2D23FC61D69E}"/>
              </a:ext>
            </a:extLst>
          </p:cNvPr>
          <p:cNvSpPr txBox="1"/>
          <p:nvPr/>
        </p:nvSpPr>
        <p:spPr>
          <a:xfrm>
            <a:off x="2535204" y="5391528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200" dirty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TEE-A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6117E99D-FDB9-E56B-C694-991BDD3A941D}"/>
              </a:ext>
            </a:extLst>
          </p:cNvPr>
          <p:cNvSpPr txBox="1"/>
          <p:nvPr/>
        </p:nvSpPr>
        <p:spPr>
          <a:xfrm>
            <a:off x="7482412" y="5474145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200" dirty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TEE-B</a:t>
            </a:r>
          </a:p>
        </p:txBody>
      </p:sp>
      <p:sp>
        <p:nvSpPr>
          <p:cNvPr id="15" name="Folded Corner 14">
            <a:extLst>
              <a:ext uri="{FF2B5EF4-FFF2-40B4-BE49-F238E27FC236}">
                <a16:creationId xmlns:a16="http://schemas.microsoft.com/office/drawing/2014/main" xmlns="" id="{8B89DD9D-AFAA-FB5D-FB2D-2981E1D9F581}"/>
              </a:ext>
            </a:extLst>
          </p:cNvPr>
          <p:cNvSpPr/>
          <p:nvPr/>
        </p:nvSpPr>
        <p:spPr>
          <a:xfrm>
            <a:off x="3072535" y="2520440"/>
            <a:ext cx="572358" cy="780586"/>
          </a:xfrm>
          <a:prstGeom prst="foldedCorner">
            <a:avLst>
              <a:gd name="adj" fmla="val 4597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0C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7889555E-AC36-B119-7DDE-E3B5161629DE}"/>
              </a:ext>
            </a:extLst>
          </p:cNvPr>
          <p:cNvCxnSpPr>
            <a:cxnSpLocks/>
            <a:stCxn id="15" idx="3"/>
            <a:endCxn id="19" idx="2"/>
          </p:cNvCxnSpPr>
          <p:nvPr/>
        </p:nvCxnSpPr>
        <p:spPr>
          <a:xfrm>
            <a:off x="3644893" y="2910733"/>
            <a:ext cx="3040366" cy="523"/>
          </a:xfrm>
          <a:prstGeom prst="straightConnector1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  <a:headEnd type="triangl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4DC36586-134D-8CB6-FCAE-F22863C1EEAA}"/>
              </a:ext>
            </a:extLst>
          </p:cNvPr>
          <p:cNvSpPr txBox="1"/>
          <p:nvPr/>
        </p:nvSpPr>
        <p:spPr>
          <a:xfrm>
            <a:off x="3849013" y="2386323"/>
            <a:ext cx="269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err="1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各种声明验证和其他任务协议</a:t>
            </a:r>
            <a:r>
              <a:rPr lang="zh-CN" altLang="en-US" sz="2400" dirty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（</a:t>
            </a:r>
            <a:r>
              <a:rPr lang="en-US" altLang="zh-CN" sz="2400" dirty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JWT</a:t>
            </a:r>
            <a:r>
              <a:rPr lang="zh-CN" altLang="en-US" sz="2400" dirty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、</a:t>
            </a:r>
            <a:r>
              <a:rPr lang="en-US" altLang="zh-CN" sz="2400" dirty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VC</a:t>
            </a:r>
            <a:r>
              <a:rPr lang="zh-CN" altLang="en-US" sz="2400" dirty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、等）</a:t>
            </a:r>
            <a:endParaRPr lang="en-US" sz="2400" dirty="0">
              <a:solidFill>
                <a:srgbClr val="0070C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19" name="Smiley Face 18">
            <a:extLst>
              <a:ext uri="{FF2B5EF4-FFF2-40B4-BE49-F238E27FC236}">
                <a16:creationId xmlns:a16="http://schemas.microsoft.com/office/drawing/2014/main" xmlns="" id="{A8A0B29B-1A37-A2AB-1C07-868F588BF842}"/>
              </a:ext>
            </a:extLst>
          </p:cNvPr>
          <p:cNvSpPr/>
          <p:nvPr/>
        </p:nvSpPr>
        <p:spPr>
          <a:xfrm>
            <a:off x="6685259" y="2574183"/>
            <a:ext cx="696124" cy="674145"/>
          </a:xfrm>
          <a:prstGeom prst="smileyFac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0C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xmlns="" id="{7961DE84-1A10-FADE-2A92-5623BA6FC73C}"/>
              </a:ext>
            </a:extLst>
          </p:cNvPr>
          <p:cNvCxnSpPr>
            <a:cxnSpLocks/>
            <a:stCxn id="6" idx="3"/>
            <a:endCxn id="8" idx="1"/>
          </p:cNvCxnSpPr>
          <p:nvPr/>
        </p:nvCxnSpPr>
        <p:spPr>
          <a:xfrm>
            <a:off x="3970571" y="5395047"/>
            <a:ext cx="2717090" cy="10299"/>
          </a:xfrm>
          <a:prstGeom prst="straightConnector1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  <a:headEnd type="triangl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E835073A-FC41-4186-8E87-5FB29C8B7B74}"/>
              </a:ext>
            </a:extLst>
          </p:cNvPr>
          <p:cNvSpPr txBox="1"/>
          <p:nvPr/>
        </p:nvSpPr>
        <p:spPr>
          <a:xfrm>
            <a:off x="4106491" y="4865881"/>
            <a:ext cx="24372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网络</a:t>
            </a:r>
            <a:r>
              <a:rPr lang="en-US" altLang="zh-CN" sz="2400" dirty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2</a:t>
            </a:r>
            <a:r>
              <a:rPr lang="zh-CN" altLang="en-US" sz="2400" dirty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～</a:t>
            </a:r>
            <a:r>
              <a:rPr lang="en-US" altLang="zh-CN" sz="2400" dirty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4</a:t>
            </a:r>
            <a:r>
              <a:rPr lang="zh-CN" altLang="en-US" sz="2400" dirty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层</a:t>
            </a:r>
            <a:r>
              <a:rPr lang="en-US" sz="2400" dirty="0" err="1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协议</a:t>
            </a:r>
            <a:endParaRPr lang="en-US" sz="2400" dirty="0">
              <a:solidFill>
                <a:srgbClr val="0070C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DE884F98-9D5B-CCB5-9EFB-AB62BD8B3EF1}"/>
              </a:ext>
            </a:extLst>
          </p:cNvPr>
          <p:cNvSpPr txBox="1"/>
          <p:nvPr/>
        </p:nvSpPr>
        <p:spPr>
          <a:xfrm>
            <a:off x="754780" y="3939828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dirty="0" err="1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可信互联层</a:t>
            </a:r>
            <a:endParaRPr lang="en-US" sz="2000" dirty="0">
              <a:solidFill>
                <a:srgbClr val="0070C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76869ACA-C11F-588B-D033-90CF1ED98E0E}"/>
              </a:ext>
            </a:extLst>
          </p:cNvPr>
          <p:cNvSpPr txBox="1"/>
          <p:nvPr/>
        </p:nvSpPr>
        <p:spPr>
          <a:xfrm>
            <a:off x="774603" y="2626881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dirty="0" err="1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信任任务层</a:t>
            </a:r>
            <a:endParaRPr lang="en-US" sz="2000" dirty="0">
              <a:solidFill>
                <a:srgbClr val="0070C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3AFA1761-7A83-208B-816C-DF3327E0F0E5}"/>
              </a:ext>
            </a:extLst>
          </p:cNvPr>
          <p:cNvSpPr txBox="1"/>
          <p:nvPr/>
        </p:nvSpPr>
        <p:spPr>
          <a:xfrm>
            <a:off x="1993610" y="6023988"/>
            <a:ext cx="260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err="1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TEE可以抽象为数字钱包</a:t>
            </a:r>
            <a:endParaRPr lang="en-US" dirty="0">
              <a:solidFill>
                <a:srgbClr val="0070C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324298D0-2037-3B79-4CF2-2573303CFB91}"/>
              </a:ext>
            </a:extLst>
          </p:cNvPr>
          <p:cNvSpPr txBox="1"/>
          <p:nvPr/>
        </p:nvSpPr>
        <p:spPr>
          <a:xfrm>
            <a:off x="6035515" y="6074023"/>
            <a:ext cx="260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err="1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TEE可以抽象为数字钱包</a:t>
            </a:r>
            <a:endParaRPr lang="en-US" dirty="0">
              <a:solidFill>
                <a:srgbClr val="0070C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614C0C4E-D72E-AAD0-3CFA-EE85D660835C}"/>
              </a:ext>
            </a:extLst>
          </p:cNvPr>
          <p:cNvSpPr txBox="1"/>
          <p:nvPr/>
        </p:nvSpPr>
        <p:spPr>
          <a:xfrm>
            <a:off x="774603" y="5044907"/>
            <a:ext cx="14263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err="1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现有设施和网络层</a:t>
            </a:r>
            <a:endParaRPr lang="en-US" sz="2000" dirty="0">
              <a:solidFill>
                <a:srgbClr val="0070C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1B790821-4131-8038-E778-882C332E5BD0}"/>
              </a:ext>
            </a:extLst>
          </p:cNvPr>
          <p:cNvSpPr txBox="1"/>
          <p:nvPr/>
        </p:nvSpPr>
        <p:spPr>
          <a:xfrm>
            <a:off x="1010737" y="1564626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dirty="0" err="1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应用层</a:t>
            </a:r>
            <a:endParaRPr lang="en-US" sz="2000" dirty="0">
              <a:solidFill>
                <a:srgbClr val="0070C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037590F2-F584-D47A-9B07-EC662CF058B6}"/>
              </a:ext>
            </a:extLst>
          </p:cNvPr>
          <p:cNvSpPr txBox="1"/>
          <p:nvPr/>
        </p:nvSpPr>
        <p:spPr>
          <a:xfrm>
            <a:off x="4328536" y="1282870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dirty="0" err="1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实际具体应用</a:t>
            </a:r>
            <a:endParaRPr lang="en-US" sz="2000" dirty="0">
              <a:solidFill>
                <a:srgbClr val="0070C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xmlns="" id="{2D4D4D51-EC58-AA95-B3F0-41D6A0D9CE8F}"/>
              </a:ext>
            </a:extLst>
          </p:cNvPr>
          <p:cNvCxnSpPr>
            <a:cxnSpLocks/>
            <a:stCxn id="35" idx="4"/>
            <a:endCxn id="34" idx="2"/>
          </p:cNvCxnSpPr>
          <p:nvPr/>
        </p:nvCxnSpPr>
        <p:spPr>
          <a:xfrm>
            <a:off x="3517618" y="1781805"/>
            <a:ext cx="3186481" cy="17549"/>
          </a:xfrm>
          <a:prstGeom prst="straightConnector1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  <a:headEnd type="triangl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4" name="Cube 33">
            <a:extLst>
              <a:ext uri="{FF2B5EF4-FFF2-40B4-BE49-F238E27FC236}">
                <a16:creationId xmlns:a16="http://schemas.microsoft.com/office/drawing/2014/main" xmlns="" id="{B15785B8-249F-6A2C-47BF-91F4ECDD48B3}"/>
              </a:ext>
            </a:extLst>
          </p:cNvPr>
          <p:cNvSpPr/>
          <p:nvPr/>
        </p:nvSpPr>
        <p:spPr>
          <a:xfrm>
            <a:off x="6704099" y="1366991"/>
            <a:ext cx="635619" cy="705822"/>
          </a:xfrm>
          <a:prstGeom prst="cub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0C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5" name="Cube 34">
            <a:extLst>
              <a:ext uri="{FF2B5EF4-FFF2-40B4-BE49-F238E27FC236}">
                <a16:creationId xmlns:a16="http://schemas.microsoft.com/office/drawing/2014/main" xmlns="" id="{A161D349-D4AE-4B51-9D2F-F3DA76C8334A}"/>
              </a:ext>
            </a:extLst>
          </p:cNvPr>
          <p:cNvSpPr/>
          <p:nvPr/>
        </p:nvSpPr>
        <p:spPr>
          <a:xfrm>
            <a:off x="3040904" y="1349442"/>
            <a:ext cx="635619" cy="705822"/>
          </a:xfrm>
          <a:prstGeom prst="cub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0C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D9000DC5-1F83-DE20-07D6-E396A363EA22}"/>
              </a:ext>
            </a:extLst>
          </p:cNvPr>
          <p:cNvSpPr/>
          <p:nvPr/>
        </p:nvSpPr>
        <p:spPr>
          <a:xfrm>
            <a:off x="10403263" y="4482783"/>
            <a:ext cx="950535" cy="18657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其他设备</a:t>
            </a:r>
            <a:endParaRPr lang="en-US" dirty="0">
              <a:solidFill>
                <a:srgbClr val="0070C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7E577104-87C9-7435-BAA1-CB4F6AFC3210}"/>
              </a:ext>
            </a:extLst>
          </p:cNvPr>
          <p:cNvSpPr/>
          <p:nvPr/>
        </p:nvSpPr>
        <p:spPr>
          <a:xfrm>
            <a:off x="10399306" y="3741857"/>
            <a:ext cx="950535" cy="733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TSP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7F60E657-1456-AEF6-9523-CF37A6210BC4}"/>
              </a:ext>
            </a:extLst>
          </p:cNvPr>
          <p:cNvSpPr/>
          <p:nvPr/>
        </p:nvSpPr>
        <p:spPr>
          <a:xfrm>
            <a:off x="9308828" y="4482783"/>
            <a:ext cx="950535" cy="5966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HW</a:t>
            </a:r>
          </a:p>
          <a:p>
            <a:pPr algn="ctr"/>
            <a:r>
              <a:rPr lang="en-US" dirty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BUS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B69D10F0-60F8-2F7E-D925-2B95D4053EB7}"/>
              </a:ext>
            </a:extLst>
          </p:cNvPr>
          <p:cNvSpPr/>
          <p:nvPr/>
        </p:nvSpPr>
        <p:spPr>
          <a:xfrm>
            <a:off x="9308828" y="5084783"/>
            <a:ext cx="950535" cy="12637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L2-4</a:t>
            </a:r>
            <a:endParaRPr lang="en-US" dirty="0">
              <a:solidFill>
                <a:srgbClr val="0070C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6473AF98-C10C-5E86-7705-1A1F755111FC}"/>
              </a:ext>
            </a:extLst>
          </p:cNvPr>
          <p:cNvSpPr/>
          <p:nvPr/>
        </p:nvSpPr>
        <p:spPr>
          <a:xfrm>
            <a:off x="9308828" y="3732131"/>
            <a:ext cx="950535" cy="733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TSP</a:t>
            </a:r>
          </a:p>
        </p:txBody>
      </p:sp>
      <p:cxnSp>
        <p:nvCxnSpPr>
          <p:cNvPr id="37" name="Curved Connector 36">
            <a:extLst>
              <a:ext uri="{FF2B5EF4-FFF2-40B4-BE49-F238E27FC236}">
                <a16:creationId xmlns:a16="http://schemas.microsoft.com/office/drawing/2014/main" xmlns="" id="{D2332DC6-D9D4-A05F-517E-2A0F58842399}"/>
              </a:ext>
            </a:extLst>
          </p:cNvPr>
          <p:cNvCxnSpPr>
            <a:stCxn id="31" idx="0"/>
            <a:endCxn id="10" idx="0"/>
          </p:cNvCxnSpPr>
          <p:nvPr/>
        </p:nvCxnSpPr>
        <p:spPr>
          <a:xfrm rot="16200000" flipH="1">
            <a:off x="10324472" y="3191755"/>
            <a:ext cx="9726" cy="1090478"/>
          </a:xfrm>
          <a:prstGeom prst="curvedConnector3">
            <a:avLst>
              <a:gd name="adj1" fmla="val -6161865"/>
            </a:avLst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B050"/>
            </a:solidFill>
            <a:headEnd type="triangl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C569A188-6C8A-4B3C-694A-30386AB5CDD2}"/>
              </a:ext>
            </a:extLst>
          </p:cNvPr>
          <p:cNvSpPr txBox="1"/>
          <p:nvPr/>
        </p:nvSpPr>
        <p:spPr>
          <a:xfrm>
            <a:off x="8794299" y="2726067"/>
            <a:ext cx="3070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err="1">
                <a:solidFill>
                  <a:srgbClr val="00B05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TSP提供信任级兼容互联能力</a:t>
            </a:r>
            <a:endParaRPr lang="en-US" dirty="0">
              <a:solidFill>
                <a:srgbClr val="00B05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58" name="Left-Right Arrow 57">
            <a:extLst>
              <a:ext uri="{FF2B5EF4-FFF2-40B4-BE49-F238E27FC236}">
                <a16:creationId xmlns:a16="http://schemas.microsoft.com/office/drawing/2014/main" xmlns="" id="{44DB444C-EF6A-AC6E-41AB-4A9335B29EDF}"/>
              </a:ext>
            </a:extLst>
          </p:cNvPr>
          <p:cNvSpPr/>
          <p:nvPr/>
        </p:nvSpPr>
        <p:spPr>
          <a:xfrm>
            <a:off x="8475660" y="3999160"/>
            <a:ext cx="514529" cy="281446"/>
          </a:xfrm>
          <a:prstGeom prst="left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0C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59" name="Left-Right Arrow 58">
            <a:extLst>
              <a:ext uri="{FF2B5EF4-FFF2-40B4-BE49-F238E27FC236}">
                <a16:creationId xmlns:a16="http://schemas.microsoft.com/office/drawing/2014/main" xmlns="" id="{D84B4A42-D644-0CE9-1AE8-06CED0234C84}"/>
              </a:ext>
            </a:extLst>
          </p:cNvPr>
          <p:cNvSpPr/>
          <p:nvPr/>
        </p:nvSpPr>
        <p:spPr>
          <a:xfrm>
            <a:off x="8472973" y="5194816"/>
            <a:ext cx="514529" cy="281446"/>
          </a:xfrm>
          <a:prstGeom prst="left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0C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0478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293CE9-B851-9BBC-D46C-85D488C12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实例一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94B29DE-60E5-E511-0AA4-9F4164CE1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假设手机出厂时TEE</a:t>
            </a:r>
            <a:r>
              <a:rPr lang="en-US" altLang="zh-CN" dirty="0" err="1"/>
              <a:t>-A</a:t>
            </a:r>
            <a:r>
              <a:rPr lang="en-US" dirty="0" err="1"/>
              <a:t>设制不改</a:t>
            </a:r>
            <a:r>
              <a:rPr lang="zh-CN" altLang="en-US" dirty="0"/>
              <a:t>，</a:t>
            </a:r>
            <a:r>
              <a:rPr lang="zh-CN" altLang="en-US" dirty="0" smtClean="0"/>
              <a:t>含</a:t>
            </a:r>
            <a:r>
              <a:rPr lang="en-US" altLang="zh-CN" dirty="0" err="1"/>
              <a:t>Open</a:t>
            </a:r>
            <a:r>
              <a:rPr lang="en-US" altLang="zh-CN" dirty="0" err="1" smtClean="0"/>
              <a:t>Trustee</a:t>
            </a:r>
            <a:r>
              <a:rPr lang="zh-CN" altLang="en-US" dirty="0"/>
              <a:t>发的</a:t>
            </a:r>
            <a:r>
              <a:rPr lang="en-US" altLang="zh-CN" dirty="0"/>
              <a:t>CA</a:t>
            </a:r>
            <a:r>
              <a:rPr lang="zh-CN" altLang="en-US" dirty="0"/>
              <a:t>证书：</a:t>
            </a:r>
            <a:endParaRPr lang="en-US" altLang="zh-CN" dirty="0"/>
          </a:p>
          <a:p>
            <a:pPr lvl="1"/>
            <a:r>
              <a:rPr lang="en-US" dirty="0"/>
              <a:t>钱包可自生成VID</a:t>
            </a:r>
            <a:r>
              <a:rPr lang="en-US" altLang="zh-CN" dirty="0"/>
              <a:t>1,</a:t>
            </a:r>
            <a:r>
              <a:rPr lang="zh-CN" altLang="en-US" dirty="0"/>
              <a:t>基于</a:t>
            </a:r>
            <a:r>
              <a:rPr lang="en-US" altLang="zh-CN" dirty="0"/>
              <a:t>CA</a:t>
            </a:r>
            <a:r>
              <a:rPr lang="zh-CN" altLang="en-US" dirty="0"/>
              <a:t>，验证方式与传统</a:t>
            </a:r>
            <a:r>
              <a:rPr lang="en-US" altLang="zh-CN" dirty="0"/>
              <a:t>X509</a:t>
            </a:r>
            <a:r>
              <a:rPr lang="zh-CN" altLang="en-US" dirty="0"/>
              <a:t>一样（</a:t>
            </a:r>
            <a:r>
              <a:rPr lang="en-US" altLang="zh-CN" dirty="0"/>
              <a:t>V5X</a:t>
            </a:r>
            <a:r>
              <a:rPr lang="zh-CN" altLang="en-US" dirty="0"/>
              <a:t>协议）</a:t>
            </a:r>
            <a:endParaRPr lang="en-US" altLang="zh-CN" dirty="0"/>
          </a:p>
          <a:p>
            <a:pPr lvl="1"/>
            <a:r>
              <a:rPr lang="zh-CN" altLang="en-US" dirty="0"/>
              <a:t>平板电脑那一方也一样、基于</a:t>
            </a:r>
            <a:r>
              <a:rPr lang="en-US" altLang="zh-CN" dirty="0"/>
              <a:t>CA</a:t>
            </a:r>
            <a:r>
              <a:rPr lang="zh-CN" altLang="en-US" dirty="0"/>
              <a:t>证书生成</a:t>
            </a:r>
            <a:r>
              <a:rPr lang="en-US" altLang="zh-CN" dirty="0"/>
              <a:t>VID2</a:t>
            </a:r>
          </a:p>
          <a:p>
            <a:pPr lvl="1"/>
            <a:r>
              <a:rPr lang="en-US" dirty="0" err="1"/>
              <a:t>手机和平板接触传递VID</a:t>
            </a:r>
            <a:r>
              <a:rPr lang="zh-CN" altLang="en-US" dirty="0"/>
              <a:t>：</a:t>
            </a:r>
            <a:r>
              <a:rPr lang="en-US" altLang="zh-CN" dirty="0"/>
              <a:t>NFC</a:t>
            </a:r>
            <a:r>
              <a:rPr lang="zh-CN" altLang="en-US" dirty="0"/>
              <a:t>、</a:t>
            </a:r>
            <a:r>
              <a:rPr lang="en-US" altLang="zh-CN" dirty="0" err="1"/>
              <a:t>BlueTooth</a:t>
            </a:r>
            <a:r>
              <a:rPr lang="zh-CN" altLang="en-US" dirty="0"/>
              <a:t>、</a:t>
            </a:r>
            <a:r>
              <a:rPr lang="en-US" altLang="zh-CN" dirty="0"/>
              <a:t>WI-FI</a:t>
            </a:r>
            <a:r>
              <a:rPr lang="zh-CN" altLang="en-US" dirty="0"/>
              <a:t>、</a:t>
            </a:r>
            <a:r>
              <a:rPr lang="en-US" altLang="zh-CN" dirty="0"/>
              <a:t>Internet</a:t>
            </a:r>
            <a:r>
              <a:rPr lang="zh-CN" altLang="en-US" dirty="0"/>
              <a:t>、</a:t>
            </a:r>
            <a:r>
              <a:rPr lang="en-US" altLang="zh-CN" dirty="0"/>
              <a:t>QR…</a:t>
            </a:r>
          </a:p>
          <a:p>
            <a:pPr lvl="1"/>
            <a:r>
              <a:rPr lang="en-US" dirty="0"/>
              <a:t>TSP协议建立VID</a:t>
            </a:r>
            <a:r>
              <a:rPr lang="en-US" altLang="zh-CN" dirty="0"/>
              <a:t>1</a:t>
            </a:r>
            <a:r>
              <a:rPr lang="zh-CN" altLang="en-US" dirty="0"/>
              <a:t>与</a:t>
            </a:r>
            <a:r>
              <a:rPr lang="en-US" altLang="zh-CN" dirty="0"/>
              <a:t>VID2</a:t>
            </a:r>
            <a:r>
              <a:rPr lang="zh-CN" altLang="en-US" dirty="0"/>
              <a:t>之间的真实保密隐私通讯，双方建立长期通讯关系，以后的联系使用</a:t>
            </a:r>
            <a:r>
              <a:rPr lang="en-US" altLang="zh-CN" dirty="0"/>
              <a:t>VID</a:t>
            </a:r>
            <a:r>
              <a:rPr lang="zh-CN" altLang="en-US" dirty="0"/>
              <a:t>即可。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790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293CE9-B851-9BBC-D46C-85D488C12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实例二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94B29DE-60E5-E511-0AA4-9F4164CE1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假设我们更多采用分布式设计的优点</a:t>
            </a:r>
            <a:r>
              <a:rPr lang="zh-CN" altLang="en-US" dirty="0"/>
              <a:t>：</a:t>
            </a:r>
            <a:endParaRPr lang="en-US" altLang="zh-CN" dirty="0"/>
          </a:p>
          <a:p>
            <a:pPr lvl="1"/>
            <a:r>
              <a:rPr lang="en-US" dirty="0"/>
              <a:t>钱包可自生成VID</a:t>
            </a:r>
            <a:r>
              <a:rPr lang="en-US" altLang="zh-CN" dirty="0"/>
              <a:t>1,</a:t>
            </a:r>
            <a:r>
              <a:rPr lang="zh-CN" altLang="en-US" dirty="0"/>
              <a:t>不一定各方都基于</a:t>
            </a:r>
            <a:r>
              <a:rPr lang="en-US" altLang="zh-CN" dirty="0"/>
              <a:t>CA</a:t>
            </a:r>
            <a:r>
              <a:rPr lang="zh-CN" altLang="en-US" dirty="0"/>
              <a:t>（或根不同），验证方式各异（比如</a:t>
            </a:r>
            <a:r>
              <a:rPr lang="en-US" altLang="zh-CN" dirty="0"/>
              <a:t>V5X</a:t>
            </a:r>
            <a:r>
              <a:rPr lang="zh-CN" altLang="en-US" dirty="0"/>
              <a:t>和</a:t>
            </a:r>
            <a:r>
              <a:rPr lang="en-US" altLang="zh-CN" dirty="0"/>
              <a:t>DID:WEBS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平板电脑那一方也一样、但可以其他方式自生成</a:t>
            </a:r>
            <a:r>
              <a:rPr lang="en-US" altLang="zh-CN" dirty="0"/>
              <a:t>VID2</a:t>
            </a:r>
            <a:r>
              <a:rPr lang="zh-CN" altLang="en-US" dirty="0"/>
              <a:t>，不需与</a:t>
            </a:r>
            <a:r>
              <a:rPr lang="en-US" altLang="zh-CN" dirty="0"/>
              <a:t>VID1</a:t>
            </a:r>
            <a:r>
              <a:rPr lang="zh-CN" altLang="en-US" dirty="0"/>
              <a:t>统一</a:t>
            </a:r>
            <a:endParaRPr lang="en-US" altLang="zh-CN" dirty="0"/>
          </a:p>
          <a:p>
            <a:pPr lvl="1"/>
            <a:r>
              <a:rPr lang="en-US" dirty="0" err="1"/>
              <a:t>手机和平板接触传递VID</a:t>
            </a:r>
            <a:r>
              <a:rPr lang="zh-CN" altLang="en-US" dirty="0"/>
              <a:t>：</a:t>
            </a:r>
            <a:r>
              <a:rPr lang="en-US" altLang="zh-CN" dirty="0"/>
              <a:t>NFC</a:t>
            </a:r>
            <a:r>
              <a:rPr lang="zh-CN" altLang="en-US" dirty="0"/>
              <a:t>、</a:t>
            </a:r>
            <a:r>
              <a:rPr lang="en-US" altLang="zh-CN" dirty="0" err="1"/>
              <a:t>BlueTooth</a:t>
            </a:r>
            <a:r>
              <a:rPr lang="zh-CN" altLang="en-US" dirty="0"/>
              <a:t>、</a:t>
            </a:r>
            <a:r>
              <a:rPr lang="en-US" altLang="zh-CN" dirty="0"/>
              <a:t>WI-FI</a:t>
            </a:r>
            <a:r>
              <a:rPr lang="zh-CN" altLang="en-US" dirty="0"/>
              <a:t>、</a:t>
            </a:r>
            <a:r>
              <a:rPr lang="en-US" altLang="zh-CN" dirty="0"/>
              <a:t>Internet</a:t>
            </a:r>
            <a:r>
              <a:rPr lang="zh-CN" altLang="en-US" dirty="0"/>
              <a:t>、</a:t>
            </a:r>
            <a:r>
              <a:rPr lang="en-US" altLang="zh-CN" dirty="0"/>
              <a:t>QR…</a:t>
            </a:r>
          </a:p>
          <a:p>
            <a:pPr lvl="1"/>
            <a:r>
              <a:rPr lang="en-US" dirty="0"/>
              <a:t>TSP协议建立VID</a:t>
            </a:r>
            <a:r>
              <a:rPr lang="en-US" altLang="zh-CN" dirty="0"/>
              <a:t>1</a:t>
            </a:r>
            <a:r>
              <a:rPr lang="zh-CN" altLang="en-US" dirty="0"/>
              <a:t>与</a:t>
            </a:r>
            <a:r>
              <a:rPr lang="en-US" altLang="zh-CN" dirty="0"/>
              <a:t>VID2</a:t>
            </a:r>
            <a:r>
              <a:rPr lang="zh-CN" altLang="en-US" dirty="0"/>
              <a:t>之间的真实保密隐私通讯，双方确认</a:t>
            </a:r>
            <a:r>
              <a:rPr lang="en-US" altLang="zh-CN" dirty="0"/>
              <a:t>VID</a:t>
            </a:r>
            <a:r>
              <a:rPr lang="zh-CN" altLang="en-US" dirty="0"/>
              <a:t>的信任根机制并建立长期通讯关系，以后的联系使用</a:t>
            </a:r>
            <a:r>
              <a:rPr lang="en-US" altLang="zh-CN" dirty="0"/>
              <a:t>VID</a:t>
            </a:r>
            <a:r>
              <a:rPr lang="zh-CN" altLang="en-US" dirty="0"/>
              <a:t>即可</a:t>
            </a:r>
            <a:endParaRPr lang="en-US" altLang="zh-CN" dirty="0"/>
          </a:p>
          <a:p>
            <a:pPr lvl="1"/>
            <a:r>
              <a:rPr lang="zh-CN" altLang="en-US" dirty="0"/>
              <a:t>钱包或应用层若需要其他证书，比如实名或法律牌照，则可接受</a:t>
            </a:r>
            <a:r>
              <a:rPr lang="en-US" altLang="zh-CN" dirty="0"/>
              <a:t>VC</a:t>
            </a:r>
            <a:r>
              <a:rPr lang="zh-CN" altLang="en-US" dirty="0"/>
              <a:t>或</a:t>
            </a:r>
            <a:r>
              <a:rPr lang="en-US" altLang="zh-CN" dirty="0"/>
              <a:t>JWT</a:t>
            </a:r>
            <a:r>
              <a:rPr lang="zh-CN" altLang="en-US" dirty="0"/>
              <a:t>证书</a:t>
            </a:r>
            <a:endParaRPr lang="en-US" altLang="zh-CN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zh-CN" altLang="en-US" dirty="0"/>
              <a:t>发证方、持证方、验证方</a:t>
            </a:r>
            <a:endParaRPr lang="en-US" altLang="zh-CN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654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a:spPr>
      <a:bodyPr rtlCol="0" anchor="ctr"/>
      <a:lstStyle>
        <a:defPPr algn="ctr">
          <a:defRPr dirty="0" smtClean="0">
            <a:solidFill>
              <a:srgbClr val="0070C0"/>
            </a:solidFill>
            <a:latin typeface="仿宋" panose="02010609060101010101" pitchFamily="49" charset="-122"/>
            <a:ea typeface="仿宋" panose="02010609060101010101" pitchFamily="49" charset="-122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60000"/>
              <a:lumOff val="40000"/>
            </a:schemeClr>
          </a:solidFill>
          <a:headEnd type="none" w="med" len="med"/>
          <a:tailEnd type="triangle" w="med" len="med"/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  <a:txDef>
      <a:spPr>
        <a:noFill/>
      </a:spPr>
      <a:bodyPr wrap="none" rtlCol="0">
        <a:spAutoFit/>
      </a:bodyPr>
      <a:lstStyle>
        <a:defPPr algn="l">
          <a:defRPr sz="1200" dirty="0" smtClean="0">
            <a:solidFill>
              <a:srgbClr val="0070C0"/>
            </a:solidFill>
            <a:latin typeface="仿宋" panose="02010609060101010101" pitchFamily="49" charset="-122"/>
            <a:ea typeface="仿宋" panose="02010609060101010101" pitchFamily="49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48472</TotalTime>
  <Words>1392</Words>
  <Application>Microsoft Office PowerPoint</Application>
  <PresentationFormat>宽屏</PresentationFormat>
  <Paragraphs>231</Paragraphs>
  <Slides>18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22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41" baseType="lpstr">
      <vt:lpstr>FrutigerNext LT Regular</vt:lpstr>
      <vt:lpstr>FZLanTingHeiS-R-GB</vt:lpstr>
      <vt:lpstr>Gill Sans</vt:lpstr>
      <vt:lpstr>HarmonyOSHans Black</vt:lpstr>
      <vt:lpstr>Helvetica Neue Medium</vt:lpstr>
      <vt:lpstr>Huawei Sans 常规体</vt:lpstr>
      <vt:lpstr>Microsoft YaHei UI</vt:lpstr>
      <vt:lpstr>ＭＳ Ｐゴシック</vt:lpstr>
      <vt:lpstr>Source Han Sans CN Bold</vt:lpstr>
      <vt:lpstr>Source Han Sans CN Regular</vt:lpstr>
      <vt:lpstr>阿里巴巴普惠体 M</vt:lpstr>
      <vt:lpstr>等线</vt:lpstr>
      <vt:lpstr>等线 Light</vt:lpstr>
      <vt:lpstr>方正粗黑宋简体</vt:lpstr>
      <vt:lpstr>仿宋</vt:lpstr>
      <vt:lpstr>华文细黑</vt:lpstr>
      <vt:lpstr>宋体</vt:lpstr>
      <vt:lpstr>微软雅黑</vt:lpstr>
      <vt:lpstr>微软雅黑</vt:lpstr>
      <vt:lpstr>Arial</vt:lpstr>
      <vt:lpstr>Calibri</vt:lpstr>
      <vt:lpstr>Wingdings</vt:lpstr>
      <vt:lpstr>Office 主题​​</vt:lpstr>
      <vt:lpstr>PowerPoint 演示文稿</vt:lpstr>
      <vt:lpstr>分布式TEE业务场景</vt:lpstr>
      <vt:lpstr>分布式TEE整体示意图</vt:lpstr>
      <vt:lpstr>未来基于可信任互联协议，将分布式TEE扩展到全场景</vt:lpstr>
      <vt:lpstr>PowerPoint 演示文稿</vt:lpstr>
      <vt:lpstr>可信互联协议TSP</vt:lpstr>
      <vt:lpstr>可信互联协议TSP层次</vt:lpstr>
      <vt:lpstr>实例一</vt:lpstr>
      <vt:lpstr>实例二</vt:lpstr>
      <vt:lpstr>TEE信任软总线</vt:lpstr>
      <vt:lpstr>PowerPoint 演示文稿</vt:lpstr>
      <vt:lpstr>PowerPoint 演示文稿</vt:lpstr>
      <vt:lpstr>PowerPoint 演示文稿</vt:lpstr>
      <vt:lpstr>PowerPoint 演示文稿</vt:lpstr>
      <vt:lpstr>当前OpenTrustee与分布式TEE代码仓</vt:lpstr>
      <vt:lpstr>可信任互联协议推进策略</vt:lpstr>
      <vt:lpstr>PowerPoint 演示文稿</vt:lpstr>
      <vt:lpstr>谢谢！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TAO CANTAO</dc:creator>
  <cp:lastModifiedBy>Zhangchunhui (A)</cp:lastModifiedBy>
  <cp:revision>2554</cp:revision>
  <dcterms:created xsi:type="dcterms:W3CDTF">2020-03-19T08:35:00Z</dcterms:created>
  <dcterms:modified xsi:type="dcterms:W3CDTF">2024-02-07T01:44:56Z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1583128681</vt:lpwstr>
  </property>
  <property fmtid="{D5CDD505-2E9C-101B-9397-08002B2CF9AE}" pid="6" name="KSOProductBuildVer">
    <vt:lpwstr>2052-11.1.0.10314</vt:lpwstr>
  </property>
  <property fmtid="{D5CDD505-2E9C-101B-9397-08002B2CF9AE}" pid="7" name="_2015_ms_pID_725343">
    <vt:lpwstr>(3)ngv3AzvhzmmxX7MNrBAitUJU6RbaN7ziYezdf43owEDQGQz1l4zc+63M/HAuMiw5141SlWg1
2LiV+mNrgU66r/AyMysK4l0RIl6J8rXeWjxq3XlzKvqtnajAm24osQ/g172eTh9nv/R5Rd74
RboNi0jbnZIxznbFc4Kgu2E2+ipYVsr6kzFYy6G1nlP3SWFnCK4WihZmWPCptI1mA55wamKc
OT2apAn7poHK1Ukdnb</vt:lpwstr>
  </property>
  <property fmtid="{D5CDD505-2E9C-101B-9397-08002B2CF9AE}" pid="8" name="_2015_ms_pID_7253431">
    <vt:lpwstr>CxT0i2z6aWdN8l2XC+1pncQ1D8JMSUeY/t5vODTJPJD93rKuYviVpn
FbG/89Y7NkzT+hljX2J3pYX5wMGDMRHFxjwXuJqchZ3xZfknIc+NT0UUDbnjKvN7owgwGVBn
KylGR1MmDIVXiGcfj6j1qClXdXWg5Tn/ItsDjrcqmisN2m72zwwKxy1a8yU2QmnfPYOeLrtf
wk0L/IVYA0GU1WXgfvt6oS8VnyjIkf4KJNXl</vt:lpwstr>
  </property>
  <property fmtid="{D5CDD505-2E9C-101B-9397-08002B2CF9AE}" pid="9" name="_2015_ms_pID_7253432">
    <vt:lpwstr>Iw==</vt:lpwstr>
  </property>
</Properties>
</file>