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7" r:id="rId2"/>
    <p:sldId id="292" r:id="rId3"/>
    <p:sldId id="264" r:id="rId4"/>
    <p:sldId id="272" r:id="rId5"/>
    <p:sldId id="268" r:id="rId6"/>
    <p:sldId id="295" r:id="rId7"/>
    <p:sldId id="296" r:id="rId8"/>
    <p:sldId id="293" r:id="rId9"/>
    <p:sldId id="275" r:id="rId10"/>
    <p:sldId id="26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 tao" initials="lt" lastIdx="1" clrIdx="0">
    <p:extLst>
      <p:ext uri="{19B8F6BF-5375-455C-9EA6-DF929625EA0E}">
        <p15:presenceInfo xmlns:p15="http://schemas.microsoft.com/office/powerpoint/2012/main" userId="1c8b976fad9823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9966FF"/>
    <a:srgbClr val="CCFF66"/>
    <a:srgbClr val="FF0000"/>
    <a:srgbClr val="0052D9"/>
    <a:srgbClr val="00A3FF"/>
    <a:srgbClr val="0A1E2F"/>
    <a:srgbClr val="FFFFFF"/>
    <a:srgbClr val="422B3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41" autoAdjust="0"/>
    <p:restoredTop sz="94660"/>
  </p:normalViewPr>
  <p:slideViewPr>
    <p:cSldViewPr snapToGrid="0">
      <p:cViewPr varScale="1">
        <p:scale>
          <a:sx n="97" d="100"/>
          <a:sy n="97" d="100"/>
        </p:scale>
        <p:origin x="7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FC25C-19B4-4ADF-80FC-483B79C24E82}" type="datetimeFigureOut">
              <a:rPr lang="zh-CN" altLang="en-US" smtClean="0"/>
              <a:t>2023/3/23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52873-9DAF-4140-80BB-03C9B8641A49}" type="slidenum">
              <a:rPr lang="zh-CN" altLang="en-US" smtClean="0"/>
              <a:t>‹#›</a:t>
            </a:fld>
            <a:endParaRPr lang="zh-CN" altLang="en-US"/>
          </a:p>
        </p:txBody>
      </p:sp>
    </p:spTree>
    <p:extLst>
      <p:ext uri="{BB962C8B-B14F-4D97-AF65-F5344CB8AC3E}">
        <p14:creationId xmlns:p14="http://schemas.microsoft.com/office/powerpoint/2010/main" val="32627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58CCE-AE84-4D69-9176-39E2DDF15A5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1A82338-52E1-4715-A547-378DB7D5B0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19392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1703F8F9-62BC-49CC-9502-B05666899B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B82FA7E1-DBC7-4906-8DB9-8F26D59B8DF2}"/>
              </a:ext>
            </a:extLst>
          </p:cNvPr>
          <p:cNvSpPr>
            <a:spLocks noGrp="1"/>
          </p:cNvSpPr>
          <p:nvPr>
            <p:ph type="title"/>
          </p:nvPr>
        </p:nvSpPr>
        <p:spPr/>
        <p:txBody>
          <a:bodyPr/>
          <a:lstStyle/>
          <a:p>
            <a:r>
              <a:rPr lang="zh-CN" altLang="en-US" dirty="0"/>
              <a:t>单击此处编辑母版标题样式</a:t>
            </a:r>
          </a:p>
        </p:txBody>
      </p:sp>
      <p:sp>
        <p:nvSpPr>
          <p:cNvPr id="9" name="Slide Number Placeholder 5">
            <a:extLst>
              <a:ext uri="{FF2B5EF4-FFF2-40B4-BE49-F238E27FC236}">
                <a16:creationId xmlns:a16="http://schemas.microsoft.com/office/drawing/2014/main" id="{7BFEC237-18F2-4C21-B998-CDF18CA308BF}"/>
              </a:ext>
            </a:extLst>
          </p:cNvPr>
          <p:cNvSpPr txBox="1">
            <a:spLocks/>
          </p:cNvSpPr>
          <p:nvPr userDrawn="1"/>
        </p:nvSpPr>
        <p:spPr>
          <a:xfrm>
            <a:off x="814963" y="6293087"/>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solidFill>
                  <a:schemeClr val="bg1"/>
                </a:solidFill>
              </a:rPr>
              <a:pPr algn="ctr"/>
              <a:t>‹#›</a:t>
            </a:fld>
            <a:endParaRPr lang="en-US" sz="1200" dirty="0">
              <a:solidFill>
                <a:schemeClr val="bg1"/>
              </a:solidFill>
            </a:endParaRPr>
          </a:p>
        </p:txBody>
      </p:sp>
      <p:sp>
        <p:nvSpPr>
          <p:cNvPr id="11" name="Oval 9">
            <a:extLst>
              <a:ext uri="{FF2B5EF4-FFF2-40B4-BE49-F238E27FC236}">
                <a16:creationId xmlns:a16="http://schemas.microsoft.com/office/drawing/2014/main" id="{BB53C5AC-57B8-4C68-BC5E-210D80877063}"/>
              </a:ext>
            </a:extLst>
          </p:cNvPr>
          <p:cNvSpPr/>
          <p:nvPr userDrawn="1"/>
        </p:nvSpPr>
        <p:spPr>
          <a:xfrm>
            <a:off x="718075"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3" name="Oval 15">
            <a:extLst>
              <a:ext uri="{FF2B5EF4-FFF2-40B4-BE49-F238E27FC236}">
                <a16:creationId xmlns:a16="http://schemas.microsoft.com/office/drawing/2014/main" id="{98B30738-1DFA-4805-BF51-F8676863F97D}"/>
              </a:ext>
            </a:extLst>
          </p:cNvPr>
          <p:cNvSpPr/>
          <p:nvPr userDrawn="1"/>
        </p:nvSpPr>
        <p:spPr>
          <a:xfrm>
            <a:off x="281861"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5" name="Rectangle 9">
            <a:extLst>
              <a:ext uri="{FF2B5EF4-FFF2-40B4-BE49-F238E27FC236}">
                <a16:creationId xmlns:a16="http://schemas.microsoft.com/office/drawing/2014/main" id="{136BEAE4-A8BA-45CC-AD42-AD21FD8A9B16}"/>
              </a:ext>
            </a:extLst>
          </p:cNvPr>
          <p:cNvSpPr/>
          <p:nvPr userDrawn="1"/>
        </p:nvSpPr>
        <p:spPr>
          <a:xfrm rot="2700000">
            <a:off x="426720"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7" name="Oval 13">
            <a:extLst>
              <a:ext uri="{FF2B5EF4-FFF2-40B4-BE49-F238E27FC236}">
                <a16:creationId xmlns:a16="http://schemas.microsoft.com/office/drawing/2014/main" id="{5E1B9EFF-0BEA-43C3-AE74-1CEBF45112A0}"/>
              </a:ext>
            </a:extLst>
          </p:cNvPr>
          <p:cNvSpPr/>
          <p:nvPr userDrawn="1"/>
        </p:nvSpPr>
        <p:spPr>
          <a:xfrm rot="10800000">
            <a:off x="1154288"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19" name="Rectangle 9">
            <a:extLst>
              <a:ext uri="{FF2B5EF4-FFF2-40B4-BE49-F238E27FC236}">
                <a16:creationId xmlns:a16="http://schemas.microsoft.com/office/drawing/2014/main" id="{81EC2258-2F22-4C1F-A6B6-073026D05621}"/>
              </a:ext>
            </a:extLst>
          </p:cNvPr>
          <p:cNvSpPr/>
          <p:nvPr userDrawn="1"/>
        </p:nvSpPr>
        <p:spPr>
          <a:xfrm rot="13500000">
            <a:off x="1252512"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1"/>
              </a:solidFill>
            </a:endParaRPr>
          </a:p>
        </p:txBody>
      </p:sp>
      <p:sp>
        <p:nvSpPr>
          <p:cNvPr id="21" name="Action Button: Forward or Next 26">
            <a:hlinkClick r:id="" action="ppaction://hlinkshowjump?jump=nextslide" highlightClick="1"/>
            <a:extLst>
              <a:ext uri="{FF2B5EF4-FFF2-40B4-BE49-F238E27FC236}">
                <a16:creationId xmlns:a16="http://schemas.microsoft.com/office/drawing/2014/main" id="{D0554A5D-E895-4B33-AC38-E71262AD3803}"/>
              </a:ext>
            </a:extLst>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chemeClr val="bg1"/>
              </a:solidFill>
            </a:endParaRPr>
          </a:p>
        </p:txBody>
      </p:sp>
      <p:sp>
        <p:nvSpPr>
          <p:cNvPr id="23" name="Action Button: Back or Previous 27">
            <a:hlinkClick r:id="" action="ppaction://hlinkshowjump?jump=previousslide" highlightClick="1"/>
            <a:extLst>
              <a:ext uri="{FF2B5EF4-FFF2-40B4-BE49-F238E27FC236}">
                <a16:creationId xmlns:a16="http://schemas.microsoft.com/office/drawing/2014/main" id="{73A625C3-176A-4DFE-B580-CA68DECCC904}"/>
              </a:ext>
            </a:extLst>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solidFill>
                <a:schemeClr val="bg1"/>
              </a:solidFill>
            </a:endParaRPr>
          </a:p>
        </p:txBody>
      </p:sp>
      <p:pic>
        <p:nvPicPr>
          <p:cNvPr id="25" name="图形 24">
            <a:extLst>
              <a:ext uri="{FF2B5EF4-FFF2-40B4-BE49-F238E27FC236}">
                <a16:creationId xmlns:a16="http://schemas.microsoft.com/office/drawing/2014/main" id="{25D20A53-3232-4E1F-A435-CBEB6699DA2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48428" y="6287707"/>
            <a:ext cx="1612362" cy="344840"/>
          </a:xfrm>
          <a:prstGeom prst="rect">
            <a:avLst/>
          </a:prstGeom>
        </p:spPr>
      </p:pic>
      <p:sp>
        <p:nvSpPr>
          <p:cNvPr id="27" name="页脚占位符 4">
            <a:extLst>
              <a:ext uri="{FF2B5EF4-FFF2-40B4-BE49-F238E27FC236}">
                <a16:creationId xmlns:a16="http://schemas.microsoft.com/office/drawing/2014/main" id="{8AD09A63-EFDB-422D-B4F1-AEDAA7C09FA3}"/>
              </a:ext>
            </a:extLst>
          </p:cNvPr>
          <p:cNvSpPr txBox="1"/>
          <p:nvPr userDrawn="1"/>
        </p:nvSpPr>
        <p:spPr>
          <a:xfrm>
            <a:off x="4038600" y="6290644"/>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OPENATOM FOUNDATION CONFIDENTIAL </a:t>
            </a:r>
            <a:endParaRPr lang="zh-CN" altLang="en-US" dirty="0">
              <a:solidFill>
                <a:schemeClr val="bg1"/>
              </a:solidFill>
            </a:endParaRPr>
          </a:p>
        </p:txBody>
      </p:sp>
      <p:pic>
        <p:nvPicPr>
          <p:cNvPr id="31" name="图片 30">
            <a:extLst>
              <a:ext uri="{FF2B5EF4-FFF2-40B4-BE49-F238E27FC236}">
                <a16:creationId xmlns:a16="http://schemas.microsoft.com/office/drawing/2014/main" id="{D583DF9C-55AC-45C5-8067-0C1F8E029DD2}"/>
              </a:ext>
            </a:extLst>
          </p:cNvPr>
          <p:cNvPicPr>
            <a:picLocks noChangeAspect="1"/>
          </p:cNvPicPr>
          <p:nvPr userDrawn="1"/>
        </p:nvPicPr>
        <p:blipFill>
          <a:blip r:embed="rId5" cstate="email">
            <a:biLevel thresh="25000"/>
            <a:extLst>
              <a:ext uri="{28A0092B-C50C-407E-A947-70E740481C1C}">
                <a14:useLocalDpi xmlns:a14="http://schemas.microsoft.com/office/drawing/2010/main"/>
              </a:ext>
            </a:extLst>
          </a:blip>
          <a:stretch>
            <a:fillRect/>
          </a:stretch>
        </p:blipFill>
        <p:spPr>
          <a:xfrm>
            <a:off x="202231" y="319396"/>
            <a:ext cx="635969" cy="635969"/>
          </a:xfrm>
          <a:prstGeom prst="rect">
            <a:avLst/>
          </a:prstGeom>
        </p:spPr>
      </p:pic>
    </p:spTree>
    <p:extLst>
      <p:ext uri="{BB962C8B-B14F-4D97-AF65-F5344CB8AC3E}">
        <p14:creationId xmlns:p14="http://schemas.microsoft.com/office/powerpoint/2010/main" val="141788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7" name="矩形 16"/>
          <p:cNvSpPr/>
          <p:nvPr userDrawn="1"/>
        </p:nvSpPr>
        <p:spPr>
          <a:xfrm>
            <a:off x="0" y="0"/>
            <a:ext cx="12192000" cy="100929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243721"/>
            <a:ext cx="10515600" cy="696559"/>
          </a:xfrm>
        </p:spPr>
        <p:txBody>
          <a:bodyPr/>
          <a:lstStyle>
            <a:lvl1pPr>
              <a:defRPr b="0">
                <a:solidFill>
                  <a:srgbClr val="0070C0"/>
                </a:solidFill>
                <a:latin typeface="方正粗黑宋简体" panose="02000000000000000000" pitchFamily="2" charset="-122"/>
                <a:ea typeface="方正粗黑宋简体" panose="02000000000000000000" pitchFamily="2" charset="-122"/>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838200" y="1095555"/>
            <a:ext cx="10515600" cy="5081408"/>
          </a:xfrm>
        </p:spPr>
        <p:txBody>
          <a:bodyPr/>
          <a:lstStyle>
            <a:lvl1pPr>
              <a:lnSpc>
                <a:spcPct val="150000"/>
              </a:lnSpc>
              <a:defRPr>
                <a:solidFill>
                  <a:srgbClr val="0070C0"/>
                </a:solidFill>
                <a:latin typeface="仿宋" panose="02010609060101010101" pitchFamily="49" charset="-122"/>
                <a:ea typeface="仿宋" panose="02010609060101010101" pitchFamily="49" charset="-122"/>
              </a:defRPr>
            </a:lvl1pPr>
            <a:lvl2pPr marL="685800" indent="-228600">
              <a:lnSpc>
                <a:spcPct val="150000"/>
              </a:lnSpc>
              <a:buFont typeface="仿宋" panose="02010609060101010101" pitchFamily="49" charset="-122"/>
              <a:buChar char="-"/>
              <a:defRPr>
                <a:solidFill>
                  <a:srgbClr val="0070C0"/>
                </a:solidFill>
                <a:latin typeface="仿宋" panose="02010609060101010101" pitchFamily="49" charset="-122"/>
                <a:ea typeface="仿宋" panose="02010609060101010101" pitchFamily="49" charset="-122"/>
              </a:defRPr>
            </a:lvl2pPr>
            <a:lvl3pPr marL="1371600" indent="-457200">
              <a:lnSpc>
                <a:spcPct val="150000"/>
              </a:lnSpc>
              <a:buFont typeface="+mj-lt"/>
              <a:buAutoNum type="arabicPeriod"/>
              <a:defRPr>
                <a:solidFill>
                  <a:srgbClr val="0070C0"/>
                </a:solidFill>
                <a:latin typeface="仿宋" panose="02010609060101010101" pitchFamily="49" charset="-122"/>
                <a:ea typeface="仿宋" panose="02010609060101010101" pitchFamily="49" charset="-122"/>
              </a:defRPr>
            </a:lvl3pPr>
            <a:lvl4pPr marL="1714500" indent="-342900">
              <a:lnSpc>
                <a:spcPct val="150000"/>
              </a:lnSpc>
              <a:buFont typeface="+mj-lt"/>
              <a:buAutoNum type="alphaLcParenR"/>
              <a:defRPr>
                <a:solidFill>
                  <a:srgbClr val="0070C0"/>
                </a:solidFill>
                <a:latin typeface="仿宋" panose="02010609060101010101" pitchFamily="49" charset="-122"/>
                <a:ea typeface="仿宋" panose="02010609060101010101" pitchFamily="49" charset="-122"/>
              </a:defRPr>
            </a:lvl4pPr>
            <a:lvl5pPr marL="2171700" indent="-342900">
              <a:lnSpc>
                <a:spcPct val="150000"/>
              </a:lnSpc>
              <a:buFont typeface="+mj-ea"/>
              <a:buAutoNum type="circleNumDbPlain"/>
              <a:defRPr>
                <a:solidFill>
                  <a:srgbClr val="0070C0"/>
                </a:solidFill>
                <a:latin typeface="仿宋" panose="02010609060101010101" pitchFamily="49" charset="-122"/>
                <a:ea typeface="仿宋" panose="02010609060101010101" pitchFamily="49"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CN" altLang="en-US" dirty="0"/>
          </a:p>
        </p:txBody>
      </p:sp>
      <p:sp>
        <p:nvSpPr>
          <p:cNvPr id="4" name="日期占位符 3"/>
          <p:cNvSpPr>
            <a:spLocks noGrp="1"/>
          </p:cNvSpPr>
          <p:nvPr>
            <p:ph type="dt" sz="half" idx="10"/>
          </p:nvPr>
        </p:nvSpPr>
        <p:spPr/>
        <p:txBody>
          <a:bodyPr/>
          <a:lstStyle/>
          <a:p>
            <a:fld id="{40869926-F4FD-4E8D-B34F-C052AEF14152}" type="datetimeFigureOut">
              <a:rPr lang="zh-CN" altLang="en-US" smtClean="0"/>
              <a:t>2023/3/23</a:t>
            </a:fld>
            <a:endParaRPr lang="zh-CN" altLang="en-US"/>
          </a:p>
        </p:txBody>
      </p:sp>
      <p:sp>
        <p:nvSpPr>
          <p:cNvPr id="5" name="页脚占位符 4"/>
          <p:cNvSpPr>
            <a:spLocks noGrp="1"/>
          </p:cNvSpPr>
          <p:nvPr>
            <p:ph type="ftr" sz="quarter" idx="11"/>
          </p:nvPr>
        </p:nvSpPr>
        <p:spPr/>
        <p:txBody>
          <a:bodyPr/>
          <a:lstStyle/>
          <a:p>
            <a:r>
              <a:rPr lang="en-US" altLang="zh-CN" dirty="0"/>
              <a:t>OPENATOM FOUNDATION CONFIDENTIAL</a:t>
            </a:r>
            <a:endParaRPr lang="zh-CN" altLang="en-US" dirty="0"/>
          </a:p>
        </p:txBody>
      </p:sp>
      <p:sp>
        <p:nvSpPr>
          <p:cNvPr id="6" name="灯片编号占位符 5"/>
          <p:cNvSpPr>
            <a:spLocks noGrp="1"/>
          </p:cNvSpPr>
          <p:nvPr>
            <p:ph type="sldNum" sz="quarter" idx="12"/>
          </p:nvPr>
        </p:nvSpPr>
        <p:spPr/>
        <p:txBody>
          <a:bodyPr/>
          <a:lstStyle/>
          <a:p>
            <a:fld id="{00543759-0FE4-4AB7-AB62-4BCD08A25D34}" type="slidenum">
              <a:rPr lang="zh-CN" altLang="en-US" smtClean="0"/>
              <a:t>‹#›</a:t>
            </a:fld>
            <a:endParaRPr lang="zh-CN" altLang="en-US"/>
          </a:p>
        </p:txBody>
      </p:sp>
      <p:sp>
        <p:nvSpPr>
          <p:cNvPr id="14" name="日期占位符 3"/>
          <p:cNvSpPr txBox="1"/>
          <p:nvPr userDrawn="1"/>
        </p:nvSpPr>
        <p:spPr>
          <a:xfrm>
            <a:off x="835332" y="6353481"/>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869926-F4FD-4E8D-B34F-C052AEF14152}" type="datetimeFigureOut">
              <a:rPr lang="zh-CN" altLang="en-US" smtClean="0"/>
              <a:t>2023/3/23</a:t>
            </a:fld>
            <a:endParaRPr lang="zh-CN" altLang="en-US"/>
          </a:p>
        </p:txBody>
      </p:sp>
      <p:sp>
        <p:nvSpPr>
          <p:cNvPr id="15" name="灯片编号占位符 5"/>
          <p:cNvSpPr txBox="1"/>
          <p:nvPr userDrawn="1"/>
        </p:nvSpPr>
        <p:spPr>
          <a:xfrm>
            <a:off x="8607732" y="635348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43759-0FE4-4AB7-AB62-4BCD08A25D34}" type="slidenum">
              <a:rPr lang="zh-CN" altLang="en-US" smtClean="0"/>
              <a:t>‹#›</a:t>
            </a:fld>
            <a:endParaRPr lang="zh-CN" altLang="en-US"/>
          </a:p>
        </p:txBody>
      </p:sp>
      <p:sp>
        <p:nvSpPr>
          <p:cNvPr id="16" name="页脚占位符 4"/>
          <p:cNvSpPr txBox="1"/>
          <p:nvPr userDrawn="1"/>
        </p:nvSpPr>
        <p:spPr>
          <a:xfrm>
            <a:off x="4034300" y="6353481"/>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OPENATOM FOUNDATION CONFIDENTIAL</a:t>
            </a:r>
            <a:endParaRPr lang="zh-CN" altLang="en-US" dirty="0"/>
          </a:p>
        </p:txBody>
      </p:sp>
      <p:sp>
        <p:nvSpPr>
          <p:cNvPr id="26" name="任意多边形: 形状 25"/>
          <p:cNvSpPr/>
          <p:nvPr userDrawn="1"/>
        </p:nvSpPr>
        <p:spPr>
          <a:xfrm>
            <a:off x="114113" y="243721"/>
            <a:ext cx="609975" cy="609975"/>
          </a:xfrm>
          <a:custGeom>
            <a:avLst/>
            <a:gdLst>
              <a:gd name="connsiteX0" fmla="*/ 3243583 w 6035716"/>
              <a:gd name="connsiteY0" fmla="*/ 3243582 h 6035716"/>
              <a:gd name="connsiteX1" fmla="*/ 3243583 w 6035716"/>
              <a:gd name="connsiteY1" fmla="*/ 5582443 h 6035716"/>
              <a:gd name="connsiteX2" fmla="*/ 3281238 w 6035716"/>
              <a:gd name="connsiteY2" fmla="*/ 5580542 h 6035716"/>
              <a:gd name="connsiteX3" fmla="*/ 4839353 w 6035716"/>
              <a:gd name="connsiteY3" fmla="*/ 4839353 h 6035716"/>
              <a:gd name="connsiteX4" fmla="*/ 4956669 w 6035716"/>
              <a:gd name="connsiteY4" fmla="*/ 4710273 h 6035716"/>
              <a:gd name="connsiteX5" fmla="*/ 4109875 w 6035716"/>
              <a:gd name="connsiteY5" fmla="*/ 3243582 h 6035716"/>
              <a:gd name="connsiteX6" fmla="*/ 1925843 w 6035716"/>
              <a:gd name="connsiteY6" fmla="*/ 3243582 h 6035716"/>
              <a:gd name="connsiteX7" fmla="*/ 1079047 w 6035716"/>
              <a:gd name="connsiteY7" fmla="*/ 4710274 h 6035716"/>
              <a:gd name="connsiteX8" fmla="*/ 1196363 w 6035716"/>
              <a:gd name="connsiteY8" fmla="*/ 4839353 h 6035716"/>
              <a:gd name="connsiteX9" fmla="*/ 2754479 w 6035716"/>
              <a:gd name="connsiteY9" fmla="*/ 5580542 h 6035716"/>
              <a:gd name="connsiteX10" fmla="*/ 2792135 w 6035716"/>
              <a:gd name="connsiteY10" fmla="*/ 5582443 h 6035716"/>
              <a:gd name="connsiteX11" fmla="*/ 2792135 w 6035716"/>
              <a:gd name="connsiteY11" fmla="*/ 3243582 h 6035716"/>
              <a:gd name="connsiteX12" fmla="*/ 3017859 w 6035716"/>
              <a:gd name="connsiteY12" fmla="*/ 1352155 h 6035716"/>
              <a:gd name="connsiteX13" fmla="*/ 2186487 w 6035716"/>
              <a:gd name="connsiteY13" fmla="*/ 2792134 h 6035716"/>
              <a:gd name="connsiteX14" fmla="*/ 3849231 w 6035716"/>
              <a:gd name="connsiteY14" fmla="*/ 2792134 h 6035716"/>
              <a:gd name="connsiteX15" fmla="*/ 3020810 w 6035716"/>
              <a:gd name="connsiteY15" fmla="*/ 442024 h 6035716"/>
              <a:gd name="connsiteX16" fmla="*/ 3185968 w 6035716"/>
              <a:gd name="connsiteY16" fmla="*/ 740549 h 6035716"/>
              <a:gd name="connsiteX17" fmla="*/ 3186018 w 6035716"/>
              <a:gd name="connsiteY17" fmla="*/ 740520 h 6035716"/>
              <a:gd name="connsiteX18" fmla="*/ 5245409 w 6035716"/>
              <a:gd name="connsiteY18" fmla="*/ 4307492 h 6035716"/>
              <a:gd name="connsiteX19" fmla="*/ 5282934 w 6035716"/>
              <a:gd name="connsiteY19" fmla="*/ 4245725 h 6035716"/>
              <a:gd name="connsiteX20" fmla="*/ 5593841 w 6035716"/>
              <a:gd name="connsiteY20" fmla="*/ 3017858 h 6035716"/>
              <a:gd name="connsiteX21" fmla="*/ 3281238 w 6035716"/>
              <a:gd name="connsiteY21" fmla="*/ 455175 h 6035716"/>
              <a:gd name="connsiteX22" fmla="*/ 3015670 w 6035716"/>
              <a:gd name="connsiteY22" fmla="*/ 441986 h 6035716"/>
              <a:gd name="connsiteX23" fmla="*/ 2754479 w 6035716"/>
              <a:gd name="connsiteY23" fmla="*/ 455175 h 6035716"/>
              <a:gd name="connsiteX24" fmla="*/ 441875 w 6035716"/>
              <a:gd name="connsiteY24" fmla="*/ 3017858 h 6035716"/>
              <a:gd name="connsiteX25" fmla="*/ 752782 w 6035716"/>
              <a:gd name="connsiteY25" fmla="*/ 4245725 h 6035716"/>
              <a:gd name="connsiteX26" fmla="*/ 790307 w 6035716"/>
              <a:gd name="connsiteY26" fmla="*/ 4307492 h 6035716"/>
              <a:gd name="connsiteX27" fmla="*/ 2849700 w 6035716"/>
              <a:gd name="connsiteY27" fmla="*/ 740520 h 6035716"/>
              <a:gd name="connsiteX28" fmla="*/ 2850312 w 6035716"/>
              <a:gd name="connsiteY28" fmla="*/ 740873 h 6035716"/>
              <a:gd name="connsiteX29" fmla="*/ 3017858 w 6035716"/>
              <a:gd name="connsiteY29" fmla="*/ 0 h 6035716"/>
              <a:gd name="connsiteX30" fmla="*/ 6035716 w 6035716"/>
              <a:gd name="connsiteY30" fmla="*/ 3017858 h 6035716"/>
              <a:gd name="connsiteX31" fmla="*/ 3017858 w 6035716"/>
              <a:gd name="connsiteY31" fmla="*/ 6035716 h 6035716"/>
              <a:gd name="connsiteX32" fmla="*/ 0 w 6035716"/>
              <a:gd name="connsiteY32" fmla="*/ 3017858 h 6035716"/>
              <a:gd name="connsiteX33" fmla="*/ 3017858 w 6035716"/>
              <a:gd name="connsiteY33" fmla="*/ 0 h 603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35716" h="6035716">
                <a:moveTo>
                  <a:pt x="3243583" y="3243582"/>
                </a:moveTo>
                <a:lnTo>
                  <a:pt x="3243583" y="5582443"/>
                </a:lnTo>
                <a:lnTo>
                  <a:pt x="3281238" y="5580542"/>
                </a:lnTo>
                <a:cubicBezTo>
                  <a:pt x="3887417" y="5518981"/>
                  <a:pt x="4431462" y="5247244"/>
                  <a:pt x="4839353" y="4839353"/>
                </a:cubicBezTo>
                <a:lnTo>
                  <a:pt x="4956669" y="4710273"/>
                </a:lnTo>
                <a:lnTo>
                  <a:pt x="4109875" y="3243582"/>
                </a:lnTo>
                <a:close/>
                <a:moveTo>
                  <a:pt x="1925843" y="3243582"/>
                </a:moveTo>
                <a:lnTo>
                  <a:pt x="1079047" y="4710274"/>
                </a:lnTo>
                <a:lnTo>
                  <a:pt x="1196363" y="4839353"/>
                </a:lnTo>
                <a:cubicBezTo>
                  <a:pt x="1604254" y="5247244"/>
                  <a:pt x="2148300" y="5518981"/>
                  <a:pt x="2754479" y="5580542"/>
                </a:cubicBezTo>
                <a:lnTo>
                  <a:pt x="2792135" y="5582443"/>
                </a:lnTo>
                <a:lnTo>
                  <a:pt x="2792135" y="3243582"/>
                </a:lnTo>
                <a:close/>
                <a:moveTo>
                  <a:pt x="3017859" y="1352155"/>
                </a:moveTo>
                <a:lnTo>
                  <a:pt x="2186487" y="2792134"/>
                </a:lnTo>
                <a:lnTo>
                  <a:pt x="3849231" y="2792134"/>
                </a:lnTo>
                <a:close/>
                <a:moveTo>
                  <a:pt x="3020810" y="442024"/>
                </a:moveTo>
                <a:lnTo>
                  <a:pt x="3185968" y="740549"/>
                </a:lnTo>
                <a:lnTo>
                  <a:pt x="3186018" y="740520"/>
                </a:lnTo>
                <a:lnTo>
                  <a:pt x="5245409" y="4307492"/>
                </a:lnTo>
                <a:lnTo>
                  <a:pt x="5282934" y="4245725"/>
                </a:lnTo>
                <a:cubicBezTo>
                  <a:pt x="5481213" y="3880725"/>
                  <a:pt x="5593841" y="3462444"/>
                  <a:pt x="5593841" y="3017858"/>
                </a:cubicBezTo>
                <a:cubicBezTo>
                  <a:pt x="5593841" y="1684099"/>
                  <a:pt x="4580193" y="587091"/>
                  <a:pt x="3281238" y="455175"/>
                </a:cubicBezTo>
                <a:close/>
                <a:moveTo>
                  <a:pt x="3015670" y="441986"/>
                </a:moveTo>
                <a:lnTo>
                  <a:pt x="2754479" y="455175"/>
                </a:lnTo>
                <a:cubicBezTo>
                  <a:pt x="1455524" y="587091"/>
                  <a:pt x="441875" y="1684099"/>
                  <a:pt x="441875" y="3017858"/>
                </a:cubicBezTo>
                <a:cubicBezTo>
                  <a:pt x="441875" y="3462444"/>
                  <a:pt x="554503" y="3880725"/>
                  <a:pt x="752782" y="4245725"/>
                </a:cubicBezTo>
                <a:lnTo>
                  <a:pt x="790307" y="4307492"/>
                </a:lnTo>
                <a:lnTo>
                  <a:pt x="2849700" y="740520"/>
                </a:lnTo>
                <a:lnTo>
                  <a:pt x="2850312" y="740873"/>
                </a:lnTo>
                <a:close/>
                <a:moveTo>
                  <a:pt x="3017858" y="0"/>
                </a:moveTo>
                <a:cubicBezTo>
                  <a:pt x="4684575" y="0"/>
                  <a:pt x="6035716" y="1351141"/>
                  <a:pt x="6035716" y="3017858"/>
                </a:cubicBezTo>
                <a:cubicBezTo>
                  <a:pt x="6035716" y="4684575"/>
                  <a:pt x="4684575" y="6035716"/>
                  <a:pt x="3017858" y="6035716"/>
                </a:cubicBezTo>
                <a:cubicBezTo>
                  <a:pt x="1351141" y="6035716"/>
                  <a:pt x="0" y="4684575"/>
                  <a:pt x="0" y="3017858"/>
                </a:cubicBezTo>
                <a:cubicBezTo>
                  <a:pt x="0" y="1351141"/>
                  <a:pt x="1351141" y="0"/>
                  <a:pt x="301785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65772700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DB300CA-07F1-4D0A-9B5F-1EE3DB8A36BA}"/>
              </a:ext>
            </a:extLst>
          </p:cNvPr>
          <p:cNvSpPr>
            <a:spLocks noGrp="1"/>
          </p:cNvSpPr>
          <p:nvPr>
            <p:ph type="title"/>
          </p:nvPr>
        </p:nvSpPr>
        <p:spPr>
          <a:xfrm>
            <a:off x="895349" y="365123"/>
            <a:ext cx="10458450" cy="544513"/>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B6762736-7E7C-441A-8C25-4D201B3A8ABD}"/>
              </a:ext>
            </a:extLst>
          </p:cNvPr>
          <p:cNvSpPr>
            <a:spLocks noGrp="1"/>
          </p:cNvSpPr>
          <p:nvPr>
            <p:ph type="body" idx="1"/>
          </p:nvPr>
        </p:nvSpPr>
        <p:spPr>
          <a:xfrm>
            <a:off x="239008" y="1335086"/>
            <a:ext cx="11114791" cy="47418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112190154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9" r:id="rId3"/>
  </p:sldLayoutIdLst>
  <p:txStyles>
    <p:titleStyle>
      <a:lvl1pPr algn="l" defTabSz="914400" rtl="0" eaLnBrk="1" latinLnBrk="0" hangingPunct="1">
        <a:lnSpc>
          <a:spcPct val="90000"/>
        </a:lnSpc>
        <a:spcBef>
          <a:spcPct val="0"/>
        </a:spcBef>
        <a:buNone/>
        <a:defRPr sz="3600" kern="120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a:extLst>
              <a:ext uri="{FF2B5EF4-FFF2-40B4-BE49-F238E27FC236}">
                <a16:creationId xmlns:a16="http://schemas.microsoft.com/office/drawing/2014/main" id="{83B7E56D-339B-4114-A59B-B5AF2EA481FB}"/>
              </a:ext>
            </a:extLst>
          </p:cNvPr>
          <p:cNvSpPr>
            <a:spLocks noGrp="1"/>
          </p:cNvSpPr>
          <p:nvPr>
            <p:ph type="title"/>
          </p:nvPr>
        </p:nvSpPr>
        <p:spPr>
          <a:xfrm>
            <a:off x="1813793" y="1882380"/>
            <a:ext cx="7965431" cy="1841481"/>
          </a:xfrm>
        </p:spPr>
        <p:txBody>
          <a:bodyPr/>
          <a:lstStyle/>
          <a:p>
            <a:pPr algn="ctr"/>
            <a:r>
              <a:rPr lang="en-US" altLang="zh-CN" b="1" dirty="0" err="1">
                <a:latin typeface="微软雅黑" panose="020B0503020204020204" pitchFamily="34" charset="-122"/>
                <a:ea typeface="微软雅黑" panose="020B0503020204020204" pitchFamily="34" charset="-122"/>
              </a:rPr>
              <a:t>OpenHarmony</a:t>
            </a:r>
            <a:r>
              <a:rPr lang="zh-CN" altLang="en-US" b="1" dirty="0">
                <a:latin typeface="微软雅黑" panose="020B0503020204020204" pitchFamily="34" charset="-122"/>
                <a:ea typeface="微软雅黑" panose="020B0503020204020204" pitchFamily="34" charset="-122"/>
              </a:rPr>
              <a:t>项目群</a:t>
            </a:r>
            <a:r>
              <a:rPr lang="en-US" altLang="zh-CN" b="1" dirty="0">
                <a:latin typeface="微软雅黑" panose="020B0503020204020204" pitchFamily="34" charset="-122"/>
                <a:ea typeface="微软雅黑" panose="020B0503020204020204" pitchFamily="34" charset="-122"/>
              </a:rPr>
              <a:t>WEB3 TSG</a:t>
            </a:r>
            <a:br>
              <a:rPr lang="en-US" altLang="zh-CN"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重点工作对齐</a:t>
            </a:r>
          </a:p>
        </p:txBody>
      </p:sp>
    </p:spTree>
    <p:extLst>
      <p:ext uri="{BB962C8B-B14F-4D97-AF65-F5344CB8AC3E}">
        <p14:creationId xmlns:p14="http://schemas.microsoft.com/office/powerpoint/2010/main" val="75384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1F914F2-2148-4176-8032-37752F5CE2A7}"/>
              </a:ext>
            </a:extLst>
          </p:cNvPr>
          <p:cNvSpPr>
            <a:spLocks noGrp="1"/>
          </p:cNvSpPr>
          <p:nvPr>
            <p:ph type="ctrTitle"/>
          </p:nvPr>
        </p:nvSpPr>
        <p:spPr/>
        <p:txBody>
          <a:bodyPr/>
          <a:lstStyle/>
          <a:p>
            <a:r>
              <a:rPr lang="en-US" altLang="zh-CN" dirty="0">
                <a:solidFill>
                  <a:schemeClr val="tx1"/>
                </a:solidFill>
              </a:rPr>
              <a:t>Thanks</a:t>
            </a:r>
            <a:endParaRPr lang="zh-CN" altLang="en-US" dirty="0">
              <a:solidFill>
                <a:schemeClr val="tx1"/>
              </a:solidFill>
            </a:endParaRPr>
          </a:p>
        </p:txBody>
      </p:sp>
    </p:spTree>
    <p:extLst>
      <p:ext uri="{BB962C8B-B14F-4D97-AF65-F5344CB8AC3E}">
        <p14:creationId xmlns:p14="http://schemas.microsoft.com/office/powerpoint/2010/main" val="291913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WEB3 TSG 2022</a:t>
            </a:r>
            <a:r>
              <a:rPr lang="zh-CN" altLang="en-US" dirty="0"/>
              <a:t>年工作总结</a:t>
            </a:r>
          </a:p>
        </p:txBody>
      </p:sp>
      <p:sp>
        <p:nvSpPr>
          <p:cNvPr id="17" name="内容占位符 2">
            <a:extLst>
              <a:ext uri="{FF2B5EF4-FFF2-40B4-BE49-F238E27FC236}">
                <a16:creationId xmlns:a16="http://schemas.microsoft.com/office/drawing/2014/main" id="{2329F74D-01F2-407F-849E-4D1E1D92BB78}"/>
              </a:ext>
            </a:extLst>
          </p:cNvPr>
          <p:cNvSpPr>
            <a:spLocks noGrp="1"/>
          </p:cNvSpPr>
          <p:nvPr>
            <p:ph idx="1"/>
          </p:nvPr>
        </p:nvSpPr>
        <p:spPr>
          <a:xfrm>
            <a:off x="384629" y="1095555"/>
            <a:ext cx="11422742" cy="5081408"/>
          </a:xfrm>
        </p:spPr>
        <p:txBody>
          <a:bodyPr>
            <a:normAutofit fontScale="92500" lnSpcReduction="10000"/>
          </a:bodyPr>
          <a:lstStyle/>
          <a:p>
            <a:r>
              <a:rPr lang="en-US" altLang="zh-CN" dirty="0"/>
              <a:t>2022</a:t>
            </a:r>
            <a:r>
              <a:rPr lang="zh-CN" altLang="en-US" dirty="0"/>
              <a:t>年运作概况</a:t>
            </a:r>
            <a:endParaRPr lang="en-US" altLang="zh-CN" dirty="0"/>
          </a:p>
          <a:p>
            <a:pPr lvl="1"/>
            <a:r>
              <a:rPr lang="en-US" altLang="zh-CN" dirty="0"/>
              <a:t>WEB3</a:t>
            </a:r>
            <a:r>
              <a:rPr lang="zh-CN" altLang="en-US" dirty="0"/>
              <a:t> </a:t>
            </a:r>
            <a:r>
              <a:rPr lang="en-US" altLang="zh-CN" dirty="0"/>
              <a:t>TSG</a:t>
            </a:r>
            <a:r>
              <a:rPr lang="zh-CN" altLang="en-US" dirty="0"/>
              <a:t>于</a:t>
            </a:r>
            <a:r>
              <a:rPr lang="en-US" altLang="zh-CN" dirty="0"/>
              <a:t>22</a:t>
            </a:r>
            <a:r>
              <a:rPr lang="zh-CN" altLang="en-US" dirty="0"/>
              <a:t>年八月正式成立，</a:t>
            </a:r>
            <a:r>
              <a:rPr lang="en-US" altLang="zh-CN" dirty="0"/>
              <a:t>9</a:t>
            </a:r>
            <a:r>
              <a:rPr lang="zh-CN" altLang="en-US" dirty="0"/>
              <a:t>月举行第一次会议，以后每月一次会议。初始成员由</a:t>
            </a:r>
            <a:r>
              <a:rPr lang="en-US" altLang="zh-CN" dirty="0"/>
              <a:t>10</a:t>
            </a:r>
            <a:r>
              <a:rPr lang="zh-CN" altLang="en-US" dirty="0"/>
              <a:t>名国内外专家组成，来自</a:t>
            </a:r>
            <a:r>
              <a:rPr lang="en-US" altLang="zh-CN" dirty="0"/>
              <a:t>8</a:t>
            </a:r>
            <a:r>
              <a:rPr lang="zh-CN" altLang="en-US" dirty="0"/>
              <a:t>家企业</a:t>
            </a:r>
            <a:r>
              <a:rPr lang="en-US" altLang="zh-CN" dirty="0"/>
              <a:t>/</a:t>
            </a:r>
            <a:r>
              <a:rPr lang="zh-CN" altLang="en-US" dirty="0"/>
              <a:t>大学</a:t>
            </a:r>
            <a:r>
              <a:rPr lang="en-US" altLang="zh-CN" dirty="0"/>
              <a:t>/</a:t>
            </a:r>
            <a:r>
              <a:rPr lang="zh-CN" altLang="en-US" dirty="0"/>
              <a:t>机构。</a:t>
            </a:r>
            <a:endParaRPr lang="en-US" altLang="zh-CN" dirty="0"/>
          </a:p>
          <a:p>
            <a:pPr lvl="1"/>
            <a:r>
              <a:rPr lang="en-US" altLang="zh-CN" dirty="0"/>
              <a:t>22</a:t>
            </a:r>
            <a:r>
              <a:rPr lang="zh-CN" altLang="en-US" dirty="0"/>
              <a:t>年</a:t>
            </a:r>
            <a:r>
              <a:rPr lang="en-US" altLang="zh-CN" dirty="0"/>
              <a:t>9-12</a:t>
            </a:r>
            <a:r>
              <a:rPr lang="zh-CN" altLang="en-US" dirty="0"/>
              <a:t>月期间主要工作：</a:t>
            </a:r>
            <a:endParaRPr lang="en-US" altLang="zh-CN" dirty="0"/>
          </a:p>
          <a:p>
            <a:pPr lvl="2"/>
            <a:r>
              <a:rPr lang="zh-CN" altLang="en-US" dirty="0"/>
              <a:t>筹建</a:t>
            </a:r>
            <a:r>
              <a:rPr lang="en-US" altLang="zh-CN" dirty="0"/>
              <a:t>WEB3</a:t>
            </a:r>
            <a:r>
              <a:rPr lang="zh-CN" altLang="en-US" dirty="0"/>
              <a:t> </a:t>
            </a:r>
            <a:r>
              <a:rPr lang="en-US" altLang="zh-CN" dirty="0"/>
              <a:t>TSG</a:t>
            </a:r>
          </a:p>
          <a:p>
            <a:pPr lvl="2"/>
            <a:r>
              <a:rPr lang="zh-CN" altLang="en-US" dirty="0"/>
              <a:t>确立</a:t>
            </a:r>
            <a:r>
              <a:rPr lang="en-US" altLang="zh-CN" dirty="0"/>
              <a:t>TSG</a:t>
            </a:r>
            <a:r>
              <a:rPr lang="zh-CN" altLang="en-US" dirty="0"/>
              <a:t>的工作和技术方向</a:t>
            </a:r>
            <a:endParaRPr lang="en-US" altLang="zh-CN" dirty="0"/>
          </a:p>
          <a:p>
            <a:pPr lvl="2"/>
            <a:r>
              <a:rPr lang="zh-CN" altLang="en-US" dirty="0"/>
              <a:t>介绍研讨了国际上</a:t>
            </a:r>
            <a:r>
              <a:rPr lang="en-US" altLang="zh-CN" dirty="0"/>
              <a:t>WEB3</a:t>
            </a:r>
            <a:r>
              <a:rPr lang="zh-CN" altLang="en-US" dirty="0"/>
              <a:t>和分布式可信技术的发展、体系结构、和应用场景：包括</a:t>
            </a:r>
            <a:r>
              <a:rPr lang="en-US" altLang="zh-CN" dirty="0" err="1"/>
              <a:t>ToIP</a:t>
            </a:r>
            <a:r>
              <a:rPr lang="en-US" altLang="zh-CN" dirty="0"/>
              <a:t>, W3C, C2PA</a:t>
            </a:r>
            <a:r>
              <a:rPr lang="zh-CN" altLang="en-US" dirty="0"/>
              <a:t>等。</a:t>
            </a:r>
            <a:endParaRPr lang="en-US" altLang="zh-CN" dirty="0"/>
          </a:p>
          <a:p>
            <a:pPr lvl="2"/>
            <a:r>
              <a:rPr lang="zh-CN" altLang="en-US" dirty="0"/>
              <a:t>介绍了</a:t>
            </a:r>
            <a:r>
              <a:rPr lang="en-US" altLang="zh-CN" dirty="0" err="1"/>
              <a:t>OpenHarmony</a:t>
            </a:r>
            <a:r>
              <a:rPr lang="zh-CN" altLang="en-US" dirty="0"/>
              <a:t>安全体系和生态开放架构对应用层的支持和技术路线。</a:t>
            </a:r>
            <a:endParaRPr lang="en-US" altLang="zh-CN" dirty="0"/>
          </a:p>
          <a:p>
            <a:pPr lvl="2"/>
            <a:r>
              <a:rPr lang="zh-CN" altLang="en-US" dirty="0"/>
              <a:t>提出了两个技术难题提议</a:t>
            </a:r>
            <a:r>
              <a:rPr lang="zh-CN" altLang="en-US" dirty="0">
                <a:sym typeface="Wingdings" pitchFamily="2" charset="2"/>
              </a:rPr>
              <a:t>：（</a:t>
            </a:r>
            <a:r>
              <a:rPr lang="en-US" altLang="zh-CN" dirty="0">
                <a:sym typeface="Wingdings" pitchFamily="2" charset="2"/>
              </a:rPr>
              <a:t>1</a:t>
            </a:r>
            <a:r>
              <a:rPr lang="zh-CN" altLang="en-US" dirty="0">
                <a:sym typeface="Wingdings" pitchFamily="2" charset="2"/>
              </a:rPr>
              <a:t>）可信互联网、（</a:t>
            </a:r>
            <a:r>
              <a:rPr lang="en-US" altLang="zh-CN" dirty="0">
                <a:sym typeface="Wingdings" pitchFamily="2" charset="2"/>
              </a:rPr>
              <a:t>2</a:t>
            </a:r>
            <a:r>
              <a:rPr lang="zh-CN" altLang="en-US" dirty="0">
                <a:sym typeface="Wingdings" pitchFamily="2" charset="2"/>
              </a:rPr>
              <a:t>）开源软件可信性。参与技术峰会展示。</a:t>
            </a:r>
            <a:endParaRPr lang="en-US" altLang="zh-CN" dirty="0"/>
          </a:p>
          <a:p>
            <a:pPr lvl="1"/>
            <a:endParaRPr lang="zh-CN" altLang="en-US" dirty="0"/>
          </a:p>
        </p:txBody>
      </p:sp>
    </p:spTree>
    <p:extLst>
      <p:ext uri="{BB962C8B-B14F-4D97-AF65-F5344CB8AC3E}">
        <p14:creationId xmlns:p14="http://schemas.microsoft.com/office/powerpoint/2010/main" val="20183652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F6B009D-4990-467B-81F7-877421587F5A}"/>
              </a:ext>
            </a:extLst>
          </p:cNvPr>
          <p:cNvSpPr>
            <a:spLocks noGrp="1"/>
          </p:cNvSpPr>
          <p:nvPr>
            <p:ph type="title"/>
          </p:nvPr>
        </p:nvSpPr>
        <p:spPr/>
        <p:txBody>
          <a:bodyPr/>
          <a:lstStyle/>
          <a:p>
            <a:r>
              <a:rPr lang="en-US" altLang="zh-CN" dirty="0"/>
              <a:t>22</a:t>
            </a:r>
            <a:r>
              <a:rPr lang="zh-CN" altLang="en-US" dirty="0"/>
              <a:t>年总结一：确立</a:t>
            </a:r>
            <a:r>
              <a:rPr lang="en-US" altLang="zh-CN" dirty="0"/>
              <a:t>WEB3 TSG</a:t>
            </a:r>
            <a:r>
              <a:rPr lang="zh-CN" altLang="en-US" dirty="0"/>
              <a:t>愿景及目标</a:t>
            </a:r>
          </a:p>
        </p:txBody>
      </p:sp>
      <p:sp>
        <p:nvSpPr>
          <p:cNvPr id="3" name="内容占位符 2">
            <a:extLst>
              <a:ext uri="{FF2B5EF4-FFF2-40B4-BE49-F238E27FC236}">
                <a16:creationId xmlns:a16="http://schemas.microsoft.com/office/drawing/2014/main" id="{3D9D9C6A-71AD-4A1E-AE66-DFF0A773F5E0}"/>
              </a:ext>
            </a:extLst>
          </p:cNvPr>
          <p:cNvSpPr>
            <a:spLocks noGrp="1"/>
          </p:cNvSpPr>
          <p:nvPr>
            <p:ph idx="1"/>
          </p:nvPr>
        </p:nvSpPr>
        <p:spPr/>
        <p:txBody>
          <a:bodyPr>
            <a:normAutofit/>
          </a:bodyPr>
          <a:lstStyle/>
          <a:p>
            <a:pPr marL="0" indent="0">
              <a:buNone/>
            </a:pPr>
            <a:r>
              <a:rPr lang="en-US" altLang="zh-CN" sz="1400" b="1" dirty="0">
                <a:solidFill>
                  <a:schemeClr val="tx1"/>
                </a:solidFill>
                <a:latin typeface="微软雅黑" panose="020B0503020204020204" pitchFamily="34" charset="-122"/>
                <a:ea typeface="微软雅黑" panose="020B0503020204020204" pitchFamily="34" charset="-122"/>
              </a:rPr>
              <a:t>WEB3</a:t>
            </a:r>
            <a:r>
              <a:rPr lang="zh-CN" altLang="en-US" sz="1400" b="1" dirty="0">
                <a:solidFill>
                  <a:schemeClr val="tx1"/>
                </a:solidFill>
                <a:latin typeface="微软雅黑" panose="020B0503020204020204" pitchFamily="34" charset="-122"/>
                <a:ea typeface="微软雅黑" panose="020B0503020204020204" pitchFamily="34" charset="-122"/>
              </a:rPr>
              <a:t>提出了一系列对互联网的体系架构、平台、与商业模式上的根本性创新，其应用覆盖数字资产、身份隐私、可信软件、媒体游戏、电子商务、社交媒体、元宇宙、数字金融、绿色环保等广泛领域，因此是保障</a:t>
            </a:r>
            <a:r>
              <a:rPr lang="en-US" altLang="zh-CN" sz="1400" b="1" dirty="0">
                <a:solidFill>
                  <a:schemeClr val="tx1"/>
                </a:solidFill>
                <a:latin typeface="微软雅黑" panose="020B0503020204020204" pitchFamily="34" charset="-122"/>
                <a:ea typeface="微软雅黑" panose="020B0503020204020204" pitchFamily="34" charset="-122"/>
              </a:rPr>
              <a:t>OH</a:t>
            </a:r>
            <a:r>
              <a:rPr lang="zh-CN" altLang="en-US" sz="1400" b="1" dirty="0">
                <a:solidFill>
                  <a:schemeClr val="tx1"/>
                </a:solidFill>
                <a:latin typeface="微软雅黑" panose="020B0503020204020204" pitchFamily="34" charset="-122"/>
                <a:ea typeface="微软雅黑" panose="020B0503020204020204" pitchFamily="34" charset="-122"/>
              </a:rPr>
              <a:t>社区未来竞争力的重要一环。</a:t>
            </a:r>
            <a:r>
              <a:rPr lang="en-US" altLang="zh-CN" sz="1400" b="1" dirty="0">
                <a:solidFill>
                  <a:schemeClr val="tx1"/>
                </a:solidFill>
                <a:latin typeface="微软雅黑" panose="020B0503020204020204" pitchFamily="34" charset="-122"/>
                <a:ea typeface="微软雅黑" panose="020B0503020204020204" pitchFamily="34" charset="-122"/>
              </a:rPr>
              <a:t> WEB3</a:t>
            </a:r>
            <a:r>
              <a:rPr lang="zh-CN" altLang="en-US" sz="1400" b="1" dirty="0">
                <a:solidFill>
                  <a:schemeClr val="tx1"/>
                </a:solidFill>
                <a:latin typeface="微软雅黑" panose="020B0503020204020204" pitchFamily="34" charset="-122"/>
                <a:ea typeface="微软雅黑" panose="020B0503020204020204" pitchFamily="34" charset="-122"/>
              </a:rPr>
              <a:t> </a:t>
            </a:r>
            <a:r>
              <a:rPr lang="en-US" altLang="zh-CN" sz="1400" b="1" dirty="0">
                <a:solidFill>
                  <a:schemeClr val="tx1"/>
                </a:solidFill>
                <a:latin typeface="微软雅黑" panose="020B0503020204020204" pitchFamily="34" charset="-122"/>
                <a:ea typeface="微软雅黑" panose="020B0503020204020204" pitchFamily="34" charset="-122"/>
              </a:rPr>
              <a:t>TSG</a:t>
            </a:r>
            <a:r>
              <a:rPr lang="zh-CN" altLang="en-US" sz="1400" b="1" dirty="0">
                <a:solidFill>
                  <a:schemeClr val="tx1"/>
                </a:solidFill>
                <a:latin typeface="微软雅黑" panose="020B0503020204020204" pitchFamily="34" charset="-122"/>
                <a:ea typeface="微软雅黑" panose="020B0503020204020204" pitchFamily="34" charset="-122"/>
              </a:rPr>
              <a:t>将集思广益学习与分析相关技术，理清概念，探索新的机会点，以未来互联网的标准化开放互通为目标，为</a:t>
            </a:r>
            <a:r>
              <a:rPr lang="en-US" altLang="zh-CN" sz="1400" b="1" dirty="0">
                <a:solidFill>
                  <a:schemeClr val="tx1"/>
                </a:solidFill>
                <a:latin typeface="微软雅黑" panose="020B0503020204020204" pitchFamily="34" charset="-122"/>
                <a:ea typeface="微软雅黑" panose="020B0503020204020204" pitchFamily="34" charset="-122"/>
              </a:rPr>
              <a:t>OH</a:t>
            </a:r>
            <a:r>
              <a:rPr lang="zh-CN" altLang="en-US" sz="1400" b="1" dirty="0">
                <a:solidFill>
                  <a:schemeClr val="tx1"/>
                </a:solidFill>
                <a:latin typeface="微软雅黑" panose="020B0503020204020204" pitchFamily="34" charset="-122"/>
                <a:ea typeface="微软雅黑" panose="020B0503020204020204" pitchFamily="34" charset="-122"/>
              </a:rPr>
              <a:t>社区提出发展方向。</a:t>
            </a:r>
            <a:endParaRPr lang="en-US" altLang="zh-CN" sz="1400" i="1" dirty="0"/>
          </a:p>
        </p:txBody>
      </p:sp>
      <p:sp>
        <p:nvSpPr>
          <p:cNvPr id="4" name="矩形 5">
            <a:extLst>
              <a:ext uri="{FF2B5EF4-FFF2-40B4-BE49-F238E27FC236}">
                <a16:creationId xmlns:a16="http://schemas.microsoft.com/office/drawing/2014/main" id="{5A089375-4CB8-D86D-7D14-850E08ADCBED}"/>
              </a:ext>
            </a:extLst>
          </p:cNvPr>
          <p:cNvSpPr/>
          <p:nvPr/>
        </p:nvSpPr>
        <p:spPr>
          <a:xfrm>
            <a:off x="3588947" y="4024401"/>
            <a:ext cx="485998" cy="233057"/>
          </a:xfrm>
          <a:prstGeom prst="rect">
            <a:avLst/>
          </a:prstGeom>
          <a:noFill/>
          <a:ln w="12700">
            <a:solidFill>
              <a:schemeClr val="tx1"/>
            </a:solidFill>
          </a:ln>
        </p:spPr>
        <p:txBody>
          <a:bodyPr wrap="none">
            <a:noAutofit/>
          </a:bodyPr>
          <a:lstStyle/>
          <a:p>
            <a:pPr algn="ctr"/>
            <a:r>
              <a:rPr lang="zh-CN" altLang="en-US" sz="825" dirty="0">
                <a:solidFill>
                  <a:schemeClr val="tx1"/>
                </a:solidFill>
                <a:latin typeface="微软雅黑" panose="020B0503020204020204" pitchFamily="34" charset="-122"/>
                <a:ea typeface="微软雅黑" panose="020B0503020204020204" pitchFamily="34" charset="-122"/>
              </a:rPr>
              <a:t>可信信息</a:t>
            </a:r>
          </a:p>
        </p:txBody>
      </p:sp>
      <p:sp>
        <p:nvSpPr>
          <p:cNvPr id="6" name="矩形 6">
            <a:extLst>
              <a:ext uri="{FF2B5EF4-FFF2-40B4-BE49-F238E27FC236}">
                <a16:creationId xmlns:a16="http://schemas.microsoft.com/office/drawing/2014/main" id="{E94804E7-D601-BC01-73C5-0F95EDE5E030}"/>
              </a:ext>
            </a:extLst>
          </p:cNvPr>
          <p:cNvSpPr/>
          <p:nvPr/>
        </p:nvSpPr>
        <p:spPr>
          <a:xfrm>
            <a:off x="2976853" y="4015564"/>
            <a:ext cx="485999" cy="228247"/>
          </a:xfrm>
          <a:prstGeom prst="rect">
            <a:avLst/>
          </a:prstGeom>
          <a:noFill/>
          <a:ln w="12700">
            <a:solidFill>
              <a:schemeClr val="tx1"/>
            </a:solidFill>
          </a:ln>
        </p:spPr>
        <p:txBody>
          <a:bodyPr wrap="none">
            <a:noAutofit/>
          </a:bodyPr>
          <a:lstStyle/>
          <a:p>
            <a:pPr algn="ctr"/>
            <a:r>
              <a:rPr lang="zh-CN" altLang="en-US" sz="825" dirty="0">
                <a:solidFill>
                  <a:schemeClr val="tx1"/>
                </a:solidFill>
                <a:latin typeface="微软雅黑" panose="020B0503020204020204" pitchFamily="34" charset="-122"/>
                <a:ea typeface="微软雅黑" panose="020B0503020204020204" pitchFamily="34" charset="-122"/>
              </a:rPr>
              <a:t>交易协议</a:t>
            </a:r>
          </a:p>
        </p:txBody>
      </p:sp>
      <p:sp>
        <p:nvSpPr>
          <p:cNvPr id="7" name="矩形 17">
            <a:extLst>
              <a:ext uri="{FF2B5EF4-FFF2-40B4-BE49-F238E27FC236}">
                <a16:creationId xmlns:a16="http://schemas.microsoft.com/office/drawing/2014/main" id="{B29D4E98-984C-02C5-502D-1054E698FB1F}"/>
              </a:ext>
            </a:extLst>
          </p:cNvPr>
          <p:cNvSpPr/>
          <p:nvPr/>
        </p:nvSpPr>
        <p:spPr>
          <a:xfrm>
            <a:off x="1414798" y="3811552"/>
            <a:ext cx="3622040" cy="6019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8" name="矩形 18">
            <a:extLst>
              <a:ext uri="{FF2B5EF4-FFF2-40B4-BE49-F238E27FC236}">
                <a16:creationId xmlns:a16="http://schemas.microsoft.com/office/drawing/2014/main" id="{1D24E6EE-A0F5-8148-72FA-1604AD0B26C1}"/>
              </a:ext>
            </a:extLst>
          </p:cNvPr>
          <p:cNvSpPr/>
          <p:nvPr/>
        </p:nvSpPr>
        <p:spPr>
          <a:xfrm>
            <a:off x="1490254" y="3984530"/>
            <a:ext cx="603398" cy="253916"/>
          </a:xfrm>
          <a:prstGeom prst="rect">
            <a:avLst/>
          </a:prstGeom>
          <a:ln>
            <a:noFill/>
          </a:ln>
        </p:spPr>
        <p:txBody>
          <a:bodyPr wrap="square" lIns="0" tIns="0" rIns="0" bIns="0">
            <a:spAutoFit/>
          </a:bodyPr>
          <a:lstStyle/>
          <a:p>
            <a:pPr algn="ctr"/>
            <a:r>
              <a:rPr lang="en-US" altLang="zh-CN" sz="825" b="1" dirty="0">
                <a:latin typeface="微软雅黑" panose="020B0503020204020204" pitchFamily="34" charset="-122"/>
                <a:ea typeface="微软雅黑" panose="020B0503020204020204" pitchFamily="34" charset="-122"/>
              </a:rPr>
              <a:t>3</a:t>
            </a:r>
            <a:r>
              <a:rPr lang="zh-CN" altLang="en-US" sz="825" b="1" dirty="0">
                <a:latin typeface="微软雅黑" panose="020B0503020204020204" pitchFamily="34" charset="-122"/>
                <a:ea typeface="微软雅黑" panose="020B0503020204020204" pitchFamily="34" charset="-122"/>
              </a:rPr>
              <a:t>、信任任务协议群</a:t>
            </a:r>
          </a:p>
        </p:txBody>
      </p:sp>
      <p:sp>
        <p:nvSpPr>
          <p:cNvPr id="9" name="矩形 19">
            <a:extLst>
              <a:ext uri="{FF2B5EF4-FFF2-40B4-BE49-F238E27FC236}">
                <a16:creationId xmlns:a16="http://schemas.microsoft.com/office/drawing/2014/main" id="{B216FE8F-D843-50F7-172A-B54A756BABD2}"/>
              </a:ext>
            </a:extLst>
          </p:cNvPr>
          <p:cNvSpPr/>
          <p:nvPr/>
        </p:nvSpPr>
        <p:spPr>
          <a:xfrm>
            <a:off x="2247359" y="4015563"/>
            <a:ext cx="603398" cy="2275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lvl="0" algn="ctr">
              <a:defRPr/>
            </a:pPr>
            <a:r>
              <a:rPr lang="en-US" altLang="zh-CN" sz="825" spc="-1" dirty="0">
                <a:solidFill>
                  <a:schemeClr val="tx1"/>
                </a:solidFill>
                <a:latin typeface="微软雅黑"/>
                <a:ea typeface="微软雅黑"/>
              </a:rPr>
              <a:t>VC</a:t>
            </a:r>
            <a:r>
              <a:rPr lang="zh-CN" altLang="en-US" sz="825" spc="-1" dirty="0">
                <a:solidFill>
                  <a:schemeClr val="tx1"/>
                </a:solidFill>
                <a:latin typeface="微软雅黑"/>
                <a:ea typeface="微软雅黑"/>
              </a:rPr>
              <a:t>证书协议</a:t>
            </a:r>
            <a:endParaRPr lang="en-US" altLang="zh-CN" sz="825" spc="-1" dirty="0">
              <a:solidFill>
                <a:schemeClr val="tx1"/>
              </a:solidFill>
              <a:latin typeface="微软雅黑"/>
              <a:ea typeface="微软雅黑"/>
            </a:endParaRPr>
          </a:p>
        </p:txBody>
      </p:sp>
      <p:sp>
        <p:nvSpPr>
          <p:cNvPr id="10" name="矩形 22">
            <a:extLst>
              <a:ext uri="{FF2B5EF4-FFF2-40B4-BE49-F238E27FC236}">
                <a16:creationId xmlns:a16="http://schemas.microsoft.com/office/drawing/2014/main" id="{53D527D3-408E-A480-B22E-6CD92B465617}"/>
              </a:ext>
            </a:extLst>
          </p:cNvPr>
          <p:cNvSpPr/>
          <p:nvPr/>
        </p:nvSpPr>
        <p:spPr>
          <a:xfrm>
            <a:off x="1414797" y="4583314"/>
            <a:ext cx="3622043" cy="6020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11" name="矩形 23">
            <a:extLst>
              <a:ext uri="{FF2B5EF4-FFF2-40B4-BE49-F238E27FC236}">
                <a16:creationId xmlns:a16="http://schemas.microsoft.com/office/drawing/2014/main" id="{35B068CA-D2EB-7F9B-CDA1-785D1F2EE50C}"/>
              </a:ext>
            </a:extLst>
          </p:cNvPr>
          <p:cNvSpPr/>
          <p:nvPr/>
        </p:nvSpPr>
        <p:spPr>
          <a:xfrm>
            <a:off x="1490254" y="4774829"/>
            <a:ext cx="658571" cy="253916"/>
          </a:xfrm>
          <a:prstGeom prst="rect">
            <a:avLst/>
          </a:prstGeom>
          <a:ln>
            <a:noFill/>
          </a:ln>
        </p:spPr>
        <p:txBody>
          <a:bodyPr wrap="square" lIns="0" tIns="0" rIns="0" bIns="0">
            <a:spAutoFit/>
          </a:bodyPr>
          <a:lstStyle/>
          <a:p>
            <a:pPr algn="ctr"/>
            <a:r>
              <a:rPr lang="en-US" altLang="zh-CN" sz="825" b="1" dirty="0">
                <a:latin typeface="微软雅黑" panose="020B0503020204020204" pitchFamily="34" charset="-122"/>
                <a:ea typeface="微软雅黑" panose="020B0503020204020204" pitchFamily="34" charset="-122"/>
              </a:rPr>
              <a:t>2</a:t>
            </a:r>
            <a:r>
              <a:rPr lang="zh-CN" altLang="en-US" sz="825" b="1" dirty="0">
                <a:latin typeface="微软雅黑" panose="020B0503020204020204" pitchFamily="34" charset="-122"/>
                <a:ea typeface="微软雅黑" panose="020B0503020204020204" pitchFamily="34" charset="-122"/>
              </a:rPr>
              <a:t>、全互联网互通信任协议</a:t>
            </a:r>
          </a:p>
        </p:txBody>
      </p:sp>
      <p:sp>
        <p:nvSpPr>
          <p:cNvPr id="12" name="矩形 24">
            <a:extLst>
              <a:ext uri="{FF2B5EF4-FFF2-40B4-BE49-F238E27FC236}">
                <a16:creationId xmlns:a16="http://schemas.microsoft.com/office/drawing/2014/main" id="{D02688A9-985E-6F92-4B34-134302E6AA61}"/>
              </a:ext>
            </a:extLst>
          </p:cNvPr>
          <p:cNvSpPr/>
          <p:nvPr/>
        </p:nvSpPr>
        <p:spPr>
          <a:xfrm>
            <a:off x="2376342" y="4751171"/>
            <a:ext cx="788291" cy="266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altLang="zh-CN" sz="825" dirty="0">
                <a:solidFill>
                  <a:schemeClr val="tx1"/>
                </a:solidFill>
                <a:latin typeface="微软雅黑" panose="020B0503020204020204" pitchFamily="34" charset="-122"/>
                <a:ea typeface="微软雅黑" panose="020B0503020204020204" pitchFamily="34" charset="-122"/>
              </a:rPr>
              <a:t>DID</a:t>
            </a:r>
            <a:r>
              <a:rPr lang="zh-CN" altLang="en-US" sz="825" dirty="0">
                <a:solidFill>
                  <a:schemeClr val="tx1"/>
                </a:solidFill>
                <a:latin typeface="微软雅黑" panose="020B0503020204020204" pitchFamily="34" charset="-122"/>
                <a:ea typeface="微软雅黑" panose="020B0503020204020204" pitchFamily="34" charset="-122"/>
              </a:rPr>
              <a:t>身份，钱包</a:t>
            </a:r>
          </a:p>
        </p:txBody>
      </p:sp>
      <p:sp>
        <p:nvSpPr>
          <p:cNvPr id="13" name="矩形 25">
            <a:extLst>
              <a:ext uri="{FF2B5EF4-FFF2-40B4-BE49-F238E27FC236}">
                <a16:creationId xmlns:a16="http://schemas.microsoft.com/office/drawing/2014/main" id="{5327062A-828D-DA5A-CEA0-A9458D2B894A}"/>
              </a:ext>
            </a:extLst>
          </p:cNvPr>
          <p:cNvSpPr/>
          <p:nvPr/>
        </p:nvSpPr>
        <p:spPr>
          <a:xfrm>
            <a:off x="4264040" y="4751171"/>
            <a:ext cx="673448" cy="266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zh-CN" altLang="en-US" sz="825" dirty="0">
                <a:solidFill>
                  <a:schemeClr val="tx1"/>
                </a:solidFill>
                <a:latin typeface="微软雅黑" panose="020B0503020204020204" pitchFamily="34" charset="-122"/>
                <a:ea typeface="微软雅黑" panose="020B0503020204020204" pitchFamily="34" charset="-122"/>
              </a:rPr>
              <a:t>开放互操作</a:t>
            </a:r>
          </a:p>
        </p:txBody>
      </p:sp>
      <p:sp>
        <p:nvSpPr>
          <p:cNvPr id="14" name="矩形 26">
            <a:extLst>
              <a:ext uri="{FF2B5EF4-FFF2-40B4-BE49-F238E27FC236}">
                <a16:creationId xmlns:a16="http://schemas.microsoft.com/office/drawing/2014/main" id="{DAD66951-8408-41D5-7F9F-B553532AA3EF}"/>
              </a:ext>
            </a:extLst>
          </p:cNvPr>
          <p:cNvSpPr/>
          <p:nvPr/>
        </p:nvSpPr>
        <p:spPr>
          <a:xfrm>
            <a:off x="3328332" y="4755640"/>
            <a:ext cx="772404" cy="266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zh-CN" altLang="en-US" sz="825" dirty="0">
                <a:solidFill>
                  <a:schemeClr val="tx1"/>
                </a:solidFill>
                <a:latin typeface="微软雅黑" panose="020B0503020204020204" pitchFamily="34" charset="-122"/>
                <a:ea typeface="微软雅黑" panose="020B0503020204020204" pitchFamily="34" charset="-122"/>
              </a:rPr>
              <a:t>信任协议</a:t>
            </a:r>
          </a:p>
        </p:txBody>
      </p:sp>
      <p:sp>
        <p:nvSpPr>
          <p:cNvPr id="15" name="矩形 27">
            <a:extLst>
              <a:ext uri="{FF2B5EF4-FFF2-40B4-BE49-F238E27FC236}">
                <a16:creationId xmlns:a16="http://schemas.microsoft.com/office/drawing/2014/main" id="{42399374-C1CC-C340-4019-A41C5C6E67C7}"/>
              </a:ext>
            </a:extLst>
          </p:cNvPr>
          <p:cNvSpPr/>
          <p:nvPr/>
        </p:nvSpPr>
        <p:spPr>
          <a:xfrm>
            <a:off x="1414797" y="5306081"/>
            <a:ext cx="3622041" cy="6020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16" name="矩形 28">
            <a:extLst>
              <a:ext uri="{FF2B5EF4-FFF2-40B4-BE49-F238E27FC236}">
                <a16:creationId xmlns:a16="http://schemas.microsoft.com/office/drawing/2014/main" id="{664BA12B-5B00-5075-0872-89A38938AD72}"/>
              </a:ext>
            </a:extLst>
          </p:cNvPr>
          <p:cNvSpPr/>
          <p:nvPr/>
        </p:nvSpPr>
        <p:spPr>
          <a:xfrm>
            <a:off x="1528965" y="5475467"/>
            <a:ext cx="662093" cy="126958"/>
          </a:xfrm>
          <a:prstGeom prst="rect">
            <a:avLst/>
          </a:prstGeom>
          <a:ln>
            <a:noFill/>
          </a:ln>
        </p:spPr>
        <p:txBody>
          <a:bodyPr wrap="square" lIns="0" tIns="0" rIns="0" bIns="0">
            <a:spAutoFit/>
          </a:bodyPr>
          <a:lstStyle/>
          <a:p>
            <a:pPr algn="ctr"/>
            <a:r>
              <a:rPr lang="en-US" altLang="zh-CN" sz="825" b="1" dirty="0">
                <a:latin typeface="微软雅黑" panose="020B0503020204020204" pitchFamily="34" charset="-122"/>
                <a:ea typeface="微软雅黑" panose="020B0503020204020204" pitchFamily="34" charset="-122"/>
              </a:rPr>
              <a:t>1</a:t>
            </a:r>
            <a:r>
              <a:rPr lang="zh-CN" altLang="en-US" sz="825" b="1" dirty="0">
                <a:latin typeface="微软雅黑" panose="020B0503020204020204" pitchFamily="34" charset="-122"/>
                <a:ea typeface="微软雅黑" panose="020B0503020204020204" pitchFamily="34" charset="-122"/>
              </a:rPr>
              <a:t>、信任基础</a:t>
            </a:r>
          </a:p>
        </p:txBody>
      </p:sp>
      <p:sp>
        <p:nvSpPr>
          <p:cNvPr id="17" name="矩形 30">
            <a:extLst>
              <a:ext uri="{FF2B5EF4-FFF2-40B4-BE49-F238E27FC236}">
                <a16:creationId xmlns:a16="http://schemas.microsoft.com/office/drawing/2014/main" id="{FE334831-E3EE-433B-170A-15C4DC48766B}"/>
              </a:ext>
            </a:extLst>
          </p:cNvPr>
          <p:cNvSpPr/>
          <p:nvPr/>
        </p:nvSpPr>
        <p:spPr>
          <a:xfrm>
            <a:off x="2317154" y="5475467"/>
            <a:ext cx="1251566" cy="280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zh-CN" altLang="en-US" sz="825" dirty="0">
                <a:solidFill>
                  <a:schemeClr val="tx1"/>
                </a:solidFill>
                <a:latin typeface="微软雅黑" panose="020B0503020204020204" pitchFamily="34" charset="-122"/>
                <a:ea typeface="微软雅黑" panose="020B0503020204020204" pitchFamily="34" charset="-122"/>
              </a:rPr>
              <a:t>操作系统安全能力（计算，存储，网络，算法）</a:t>
            </a:r>
          </a:p>
        </p:txBody>
      </p:sp>
      <p:sp>
        <p:nvSpPr>
          <p:cNvPr id="18" name="矩形 5">
            <a:extLst>
              <a:ext uri="{FF2B5EF4-FFF2-40B4-BE49-F238E27FC236}">
                <a16:creationId xmlns:a16="http://schemas.microsoft.com/office/drawing/2014/main" id="{56A9E218-B5D0-CC67-55D3-A99A9685C569}"/>
              </a:ext>
            </a:extLst>
          </p:cNvPr>
          <p:cNvSpPr/>
          <p:nvPr/>
        </p:nvSpPr>
        <p:spPr>
          <a:xfrm>
            <a:off x="4201039" y="4018756"/>
            <a:ext cx="612095" cy="233780"/>
          </a:xfrm>
          <a:prstGeom prst="rect">
            <a:avLst/>
          </a:prstGeom>
          <a:noFill/>
          <a:ln w="12700">
            <a:solidFill>
              <a:schemeClr val="tx1"/>
            </a:solidFill>
          </a:ln>
        </p:spPr>
        <p:txBody>
          <a:bodyPr wrap="none">
            <a:noAutofit/>
          </a:bodyPr>
          <a:lstStyle/>
          <a:p>
            <a:pPr algn="ctr"/>
            <a:r>
              <a:rPr lang="zh-CN" altLang="en-US" sz="825" dirty="0">
                <a:solidFill>
                  <a:schemeClr val="tx1"/>
                </a:solidFill>
                <a:latin typeface="微软雅黑" panose="020B0503020204020204" pitchFamily="34" charset="-122"/>
                <a:ea typeface="微软雅黑" panose="020B0503020204020204" pitchFamily="34" charset="-122"/>
              </a:rPr>
              <a:t>数据分享协议</a:t>
            </a:r>
          </a:p>
        </p:txBody>
      </p:sp>
      <p:sp>
        <p:nvSpPr>
          <p:cNvPr id="19" name="矩形 17">
            <a:extLst>
              <a:ext uri="{FF2B5EF4-FFF2-40B4-BE49-F238E27FC236}">
                <a16:creationId xmlns:a16="http://schemas.microsoft.com/office/drawing/2014/main" id="{DDCEA0F1-449D-1C35-8AFE-ECCBF989EFFE}"/>
              </a:ext>
            </a:extLst>
          </p:cNvPr>
          <p:cNvSpPr/>
          <p:nvPr/>
        </p:nvSpPr>
        <p:spPr>
          <a:xfrm>
            <a:off x="1408832" y="3037762"/>
            <a:ext cx="3622040" cy="603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20" name="矩形 18">
            <a:extLst>
              <a:ext uri="{FF2B5EF4-FFF2-40B4-BE49-F238E27FC236}">
                <a16:creationId xmlns:a16="http://schemas.microsoft.com/office/drawing/2014/main" id="{61049369-1360-AB7B-DF3C-39AC402B9467}"/>
              </a:ext>
            </a:extLst>
          </p:cNvPr>
          <p:cNvSpPr/>
          <p:nvPr/>
        </p:nvSpPr>
        <p:spPr>
          <a:xfrm>
            <a:off x="1490254" y="3251249"/>
            <a:ext cx="603398" cy="253916"/>
          </a:xfrm>
          <a:prstGeom prst="rect">
            <a:avLst/>
          </a:prstGeom>
          <a:ln>
            <a:noFill/>
          </a:ln>
        </p:spPr>
        <p:txBody>
          <a:bodyPr wrap="square" lIns="0" tIns="0" rIns="0" bIns="0">
            <a:spAutoFit/>
          </a:bodyPr>
          <a:lstStyle/>
          <a:p>
            <a:pPr algn="ctr"/>
            <a:r>
              <a:rPr lang="en-US" altLang="zh-CN" sz="825" b="1" dirty="0">
                <a:latin typeface="微软雅黑" panose="020B0503020204020204" pitchFamily="34" charset="-122"/>
                <a:ea typeface="微软雅黑" panose="020B0503020204020204" pitchFamily="34" charset="-122"/>
              </a:rPr>
              <a:t>4</a:t>
            </a:r>
            <a:r>
              <a:rPr lang="zh-CN" altLang="en-US" sz="825" b="1" dirty="0">
                <a:latin typeface="微软雅黑" panose="020B0503020204020204" pitchFamily="34" charset="-122"/>
                <a:ea typeface="微软雅黑" panose="020B0503020204020204" pitchFamily="34" charset="-122"/>
              </a:rPr>
              <a:t>、多样化新型应用</a:t>
            </a:r>
          </a:p>
        </p:txBody>
      </p:sp>
      <p:sp>
        <p:nvSpPr>
          <p:cNvPr id="21" name="矩形 19">
            <a:extLst>
              <a:ext uri="{FF2B5EF4-FFF2-40B4-BE49-F238E27FC236}">
                <a16:creationId xmlns:a16="http://schemas.microsoft.com/office/drawing/2014/main" id="{7E4A7F15-4667-44FD-907B-0668FAE6A35D}"/>
              </a:ext>
            </a:extLst>
          </p:cNvPr>
          <p:cNvSpPr/>
          <p:nvPr/>
        </p:nvSpPr>
        <p:spPr>
          <a:xfrm>
            <a:off x="2363627" y="3242092"/>
            <a:ext cx="485998" cy="2282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lvl="0" algn="ctr">
              <a:defRPr/>
            </a:pPr>
            <a:r>
              <a:rPr lang="zh-CN" altLang="en-US" sz="825" spc="-1" dirty="0">
                <a:solidFill>
                  <a:schemeClr val="tx1"/>
                </a:solidFill>
                <a:latin typeface="微软雅黑"/>
                <a:ea typeface="微软雅黑"/>
              </a:rPr>
              <a:t>数字资产</a:t>
            </a:r>
            <a:endParaRPr lang="en-US" altLang="zh-CN" sz="825" spc="-1" dirty="0">
              <a:solidFill>
                <a:schemeClr val="tx1"/>
              </a:solidFill>
              <a:latin typeface="微软雅黑"/>
              <a:ea typeface="微软雅黑"/>
            </a:endParaRPr>
          </a:p>
        </p:txBody>
      </p:sp>
      <p:sp>
        <p:nvSpPr>
          <p:cNvPr id="22" name="矩形 6">
            <a:extLst>
              <a:ext uri="{FF2B5EF4-FFF2-40B4-BE49-F238E27FC236}">
                <a16:creationId xmlns:a16="http://schemas.microsoft.com/office/drawing/2014/main" id="{7F0EB5FB-0884-4E0F-0F22-ACD952C00369}"/>
              </a:ext>
            </a:extLst>
          </p:cNvPr>
          <p:cNvSpPr/>
          <p:nvPr/>
        </p:nvSpPr>
        <p:spPr>
          <a:xfrm>
            <a:off x="2976853" y="3242092"/>
            <a:ext cx="485999" cy="228955"/>
          </a:xfrm>
          <a:prstGeom prst="rect">
            <a:avLst/>
          </a:prstGeom>
          <a:noFill/>
          <a:ln w="12700">
            <a:solidFill>
              <a:schemeClr val="tx1"/>
            </a:solidFill>
          </a:ln>
        </p:spPr>
        <p:txBody>
          <a:bodyPr wrap="none">
            <a:noAutofit/>
          </a:bodyPr>
          <a:lstStyle/>
          <a:p>
            <a:pPr algn="ctr"/>
            <a:r>
              <a:rPr lang="zh-CN" altLang="en-US" sz="825" dirty="0">
                <a:solidFill>
                  <a:schemeClr val="tx1"/>
                </a:solidFill>
                <a:latin typeface="微软雅黑" panose="020B0503020204020204" pitchFamily="34" charset="-122"/>
                <a:ea typeface="微软雅黑" panose="020B0503020204020204" pitchFamily="34" charset="-122"/>
              </a:rPr>
              <a:t>商务支付</a:t>
            </a:r>
          </a:p>
        </p:txBody>
      </p:sp>
      <p:sp>
        <p:nvSpPr>
          <p:cNvPr id="23" name="矩形 5">
            <a:extLst>
              <a:ext uri="{FF2B5EF4-FFF2-40B4-BE49-F238E27FC236}">
                <a16:creationId xmlns:a16="http://schemas.microsoft.com/office/drawing/2014/main" id="{36EDF95F-2D08-2205-9FAC-2157C59ED10C}"/>
              </a:ext>
            </a:extLst>
          </p:cNvPr>
          <p:cNvSpPr/>
          <p:nvPr/>
        </p:nvSpPr>
        <p:spPr>
          <a:xfrm>
            <a:off x="3568720" y="3242093"/>
            <a:ext cx="485998" cy="233780"/>
          </a:xfrm>
          <a:prstGeom prst="rect">
            <a:avLst/>
          </a:prstGeom>
          <a:noFill/>
          <a:ln w="12700">
            <a:solidFill>
              <a:schemeClr val="tx1"/>
            </a:solidFill>
          </a:ln>
        </p:spPr>
        <p:txBody>
          <a:bodyPr wrap="none">
            <a:noAutofit/>
          </a:bodyPr>
          <a:lstStyle/>
          <a:p>
            <a:pPr algn="ctr"/>
            <a:r>
              <a:rPr lang="zh-CN" altLang="en-US" sz="825" dirty="0">
                <a:solidFill>
                  <a:schemeClr val="tx1"/>
                </a:solidFill>
                <a:latin typeface="微软雅黑" panose="020B0503020204020204" pitchFamily="34" charset="-122"/>
                <a:ea typeface="微软雅黑" panose="020B0503020204020204" pitchFamily="34" charset="-122"/>
              </a:rPr>
              <a:t>社交媒体</a:t>
            </a:r>
          </a:p>
        </p:txBody>
      </p:sp>
      <p:sp>
        <p:nvSpPr>
          <p:cNvPr id="24" name="矩形 5">
            <a:extLst>
              <a:ext uri="{FF2B5EF4-FFF2-40B4-BE49-F238E27FC236}">
                <a16:creationId xmlns:a16="http://schemas.microsoft.com/office/drawing/2014/main" id="{48174B1D-72A2-808E-22FC-00EFCEE6882E}"/>
              </a:ext>
            </a:extLst>
          </p:cNvPr>
          <p:cNvSpPr/>
          <p:nvPr/>
        </p:nvSpPr>
        <p:spPr>
          <a:xfrm>
            <a:off x="4201039" y="3242093"/>
            <a:ext cx="485998" cy="233780"/>
          </a:xfrm>
          <a:prstGeom prst="rect">
            <a:avLst/>
          </a:prstGeom>
          <a:noFill/>
          <a:ln w="12700">
            <a:solidFill>
              <a:schemeClr val="tx1"/>
            </a:solidFill>
          </a:ln>
        </p:spPr>
        <p:txBody>
          <a:bodyPr wrap="none">
            <a:noAutofit/>
          </a:bodyPr>
          <a:lstStyle/>
          <a:p>
            <a:pPr algn="ctr"/>
            <a:r>
              <a:rPr lang="zh-CN" altLang="en-US" sz="825" dirty="0">
                <a:solidFill>
                  <a:schemeClr val="tx1"/>
                </a:solidFill>
                <a:latin typeface="微软雅黑" panose="020B0503020204020204" pitchFamily="34" charset="-122"/>
                <a:ea typeface="微软雅黑" panose="020B0503020204020204" pitchFamily="34" charset="-122"/>
              </a:rPr>
              <a:t>元宇宙</a:t>
            </a:r>
          </a:p>
        </p:txBody>
      </p:sp>
      <p:sp>
        <p:nvSpPr>
          <p:cNvPr id="25" name="矩形 25">
            <a:extLst>
              <a:ext uri="{FF2B5EF4-FFF2-40B4-BE49-F238E27FC236}">
                <a16:creationId xmlns:a16="http://schemas.microsoft.com/office/drawing/2014/main" id="{3995B850-7D79-EEBE-C4C1-7300E9271324}"/>
              </a:ext>
            </a:extLst>
          </p:cNvPr>
          <p:cNvSpPr/>
          <p:nvPr/>
        </p:nvSpPr>
        <p:spPr>
          <a:xfrm>
            <a:off x="5264355" y="3037763"/>
            <a:ext cx="599078" cy="286730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zh-CN" altLang="en-US" sz="825" dirty="0">
                <a:solidFill>
                  <a:schemeClr val="tx1"/>
                </a:solidFill>
                <a:latin typeface="微软雅黑" panose="020B0503020204020204" pitchFamily="34" charset="-122"/>
                <a:ea typeface="微软雅黑" panose="020B0503020204020204" pitchFamily="34" charset="-122"/>
              </a:rPr>
              <a:t>去中心化</a:t>
            </a:r>
            <a:r>
              <a:rPr lang="en-US" altLang="zh-CN" sz="825" dirty="0">
                <a:solidFill>
                  <a:schemeClr val="tx1"/>
                </a:solidFill>
                <a:latin typeface="微软雅黑" panose="020B0503020204020204" pitchFamily="34" charset="-122"/>
                <a:ea typeface="微软雅黑" panose="020B0503020204020204" pitchFamily="34" charset="-122"/>
              </a:rPr>
              <a:t>WEB3</a:t>
            </a:r>
            <a:r>
              <a:rPr lang="zh-CN" altLang="en-US" sz="825" dirty="0">
                <a:solidFill>
                  <a:schemeClr val="tx1"/>
                </a:solidFill>
                <a:latin typeface="微软雅黑" panose="020B0503020204020204" pitchFamily="34" charset="-122"/>
                <a:ea typeface="微软雅黑" panose="020B0503020204020204" pitchFamily="34" charset="-122"/>
              </a:rPr>
              <a:t>平台</a:t>
            </a:r>
            <a:endParaRPr lang="en-US" altLang="zh-CN" sz="825" dirty="0">
              <a:solidFill>
                <a:schemeClr val="tx1"/>
              </a:solidFill>
              <a:latin typeface="微软雅黑" panose="020B0503020204020204" pitchFamily="34" charset="-122"/>
              <a:ea typeface="微软雅黑" panose="020B0503020204020204" pitchFamily="34" charset="-122"/>
            </a:endParaRPr>
          </a:p>
        </p:txBody>
      </p:sp>
      <p:sp>
        <p:nvSpPr>
          <p:cNvPr id="26" name="矩形 26">
            <a:extLst>
              <a:ext uri="{FF2B5EF4-FFF2-40B4-BE49-F238E27FC236}">
                <a16:creationId xmlns:a16="http://schemas.microsoft.com/office/drawing/2014/main" id="{508811C2-D8C9-486F-6CA5-AC80009E4B7F}"/>
              </a:ext>
            </a:extLst>
          </p:cNvPr>
          <p:cNvSpPr/>
          <p:nvPr/>
        </p:nvSpPr>
        <p:spPr>
          <a:xfrm>
            <a:off x="3723021" y="5482703"/>
            <a:ext cx="772404" cy="266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zh-CN" altLang="en-US" sz="825" dirty="0">
                <a:solidFill>
                  <a:schemeClr val="tx1"/>
                </a:solidFill>
                <a:latin typeface="微软雅黑" panose="020B0503020204020204" pitchFamily="34" charset="-122"/>
                <a:ea typeface="微软雅黑" panose="020B0503020204020204" pitchFamily="34" charset="-122"/>
              </a:rPr>
              <a:t>链上信任基础</a:t>
            </a:r>
          </a:p>
        </p:txBody>
      </p:sp>
      <p:sp>
        <p:nvSpPr>
          <p:cNvPr id="28" name="TextBox 27">
            <a:extLst>
              <a:ext uri="{FF2B5EF4-FFF2-40B4-BE49-F238E27FC236}">
                <a16:creationId xmlns:a16="http://schemas.microsoft.com/office/drawing/2014/main" id="{31A35098-90C0-6521-1C88-94FBEC07DC2F}"/>
              </a:ext>
            </a:extLst>
          </p:cNvPr>
          <p:cNvSpPr txBox="1"/>
          <p:nvPr/>
        </p:nvSpPr>
        <p:spPr>
          <a:xfrm>
            <a:off x="2436013" y="2617005"/>
            <a:ext cx="1780179" cy="246221"/>
          </a:xfrm>
          <a:prstGeom prst="rect">
            <a:avLst/>
          </a:prstGeom>
          <a:noFill/>
        </p:spPr>
        <p:txBody>
          <a:bodyPr wrap="square" rtlCol="0">
            <a:spAutoFit/>
          </a:bodyPr>
          <a:lstStyle/>
          <a:p>
            <a:pPr algn="ctr"/>
            <a:r>
              <a:rPr lang="en-US" altLang="zh-CN" sz="1000" b="1" dirty="0">
                <a:solidFill>
                  <a:schemeClr val="tx1"/>
                </a:solidFill>
                <a:latin typeface="微软雅黑" panose="020B0503020204020204" pitchFamily="34" charset="-122"/>
                <a:ea typeface="微软雅黑" panose="020B0503020204020204" pitchFamily="34" charset="-122"/>
              </a:rPr>
              <a:t>WEB3</a:t>
            </a:r>
            <a:r>
              <a:rPr lang="zh-CN" altLang="en-US" sz="1000" b="1" dirty="0">
                <a:solidFill>
                  <a:schemeClr val="tx1"/>
                </a:solidFill>
                <a:latin typeface="微软雅黑" panose="020B0503020204020204" pitchFamily="34" charset="-122"/>
                <a:ea typeface="微软雅黑" panose="020B0503020204020204" pitchFamily="34" charset="-122"/>
              </a:rPr>
              <a:t>可信互联网体系架构</a:t>
            </a:r>
          </a:p>
        </p:txBody>
      </p:sp>
      <p:sp>
        <p:nvSpPr>
          <p:cNvPr id="29" name="TextBox 28">
            <a:extLst>
              <a:ext uri="{FF2B5EF4-FFF2-40B4-BE49-F238E27FC236}">
                <a16:creationId xmlns:a16="http://schemas.microsoft.com/office/drawing/2014/main" id="{C3FDF449-DE4A-EB5B-21EE-0CCCFEAB7366}"/>
              </a:ext>
            </a:extLst>
          </p:cNvPr>
          <p:cNvSpPr txBox="1"/>
          <p:nvPr/>
        </p:nvSpPr>
        <p:spPr>
          <a:xfrm>
            <a:off x="4984512" y="2577316"/>
            <a:ext cx="1158764" cy="400110"/>
          </a:xfrm>
          <a:prstGeom prst="rect">
            <a:avLst/>
          </a:prstGeom>
          <a:noFill/>
        </p:spPr>
        <p:txBody>
          <a:bodyPr wrap="square" rtlCol="0">
            <a:spAutoFit/>
          </a:bodyPr>
          <a:lstStyle/>
          <a:p>
            <a:pPr algn="ctr"/>
            <a:r>
              <a:rPr lang="en-US" altLang="zh-CN" sz="1000" b="1" dirty="0">
                <a:solidFill>
                  <a:schemeClr val="tx1"/>
                </a:solidFill>
                <a:latin typeface="微软雅黑" panose="020B0503020204020204" pitchFamily="34" charset="-122"/>
                <a:ea typeface="微软雅黑" panose="020B0503020204020204" pitchFamily="34" charset="-122"/>
              </a:rPr>
              <a:t>WEB3</a:t>
            </a:r>
            <a:r>
              <a:rPr lang="zh-CN" altLang="en-US" sz="1000" b="1" dirty="0">
                <a:solidFill>
                  <a:schemeClr val="tx1"/>
                </a:solidFill>
                <a:latin typeface="微软雅黑" panose="020B0503020204020204" pitchFamily="34" charset="-122"/>
                <a:ea typeface="微软雅黑" panose="020B0503020204020204" pitchFamily="34" charset="-122"/>
              </a:rPr>
              <a:t>平台设计与实现</a:t>
            </a:r>
          </a:p>
        </p:txBody>
      </p:sp>
      <p:sp>
        <p:nvSpPr>
          <p:cNvPr id="30" name="内容占位符 3">
            <a:extLst>
              <a:ext uri="{FF2B5EF4-FFF2-40B4-BE49-F238E27FC236}">
                <a16:creationId xmlns:a16="http://schemas.microsoft.com/office/drawing/2014/main" id="{487CE833-5A96-7A34-43C6-8500B2259D54}"/>
              </a:ext>
            </a:extLst>
          </p:cNvPr>
          <p:cNvSpPr txBox="1">
            <a:spLocks/>
          </p:cNvSpPr>
          <p:nvPr/>
        </p:nvSpPr>
        <p:spPr>
          <a:xfrm>
            <a:off x="6098620" y="5228871"/>
            <a:ext cx="5381381" cy="585966"/>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rgbClr val="0070C0"/>
                </a:solidFill>
                <a:latin typeface="仿宋" panose="02010609060101010101" pitchFamily="49" charset="-122"/>
                <a:ea typeface="仿宋" panose="02010609060101010101" pitchFamily="49" charset="-122"/>
                <a:cs typeface="+mn-cs"/>
              </a:defRPr>
            </a:lvl1pPr>
            <a:lvl2pPr marL="685800" indent="-228600" algn="l" defTabSz="914400" rtl="0" eaLnBrk="1" latinLnBrk="0" hangingPunct="1">
              <a:lnSpc>
                <a:spcPct val="150000"/>
              </a:lnSpc>
              <a:spcBef>
                <a:spcPts val="500"/>
              </a:spcBef>
              <a:buFont typeface="仿宋" panose="02010609060101010101" pitchFamily="49" charset="-122"/>
              <a:buChar char="-"/>
              <a:defRPr sz="2400" kern="1200">
                <a:solidFill>
                  <a:srgbClr val="0070C0"/>
                </a:solidFill>
                <a:latin typeface="仿宋" panose="02010609060101010101" pitchFamily="49" charset="-122"/>
                <a:ea typeface="仿宋" panose="02010609060101010101" pitchFamily="49" charset="-122"/>
                <a:cs typeface="+mn-cs"/>
              </a:defRPr>
            </a:lvl2pPr>
            <a:lvl3pPr marL="1371600" indent="-457200" algn="l" defTabSz="914400" rtl="0" eaLnBrk="1" latinLnBrk="0" hangingPunct="1">
              <a:lnSpc>
                <a:spcPct val="150000"/>
              </a:lnSpc>
              <a:spcBef>
                <a:spcPts val="500"/>
              </a:spcBef>
              <a:buFont typeface="+mj-lt"/>
              <a:buAutoNum type="arabicPeriod"/>
              <a:defRPr sz="2000" kern="1200">
                <a:solidFill>
                  <a:srgbClr val="0070C0"/>
                </a:solidFill>
                <a:latin typeface="仿宋" panose="02010609060101010101" pitchFamily="49" charset="-122"/>
                <a:ea typeface="仿宋" panose="02010609060101010101" pitchFamily="49" charset="-122"/>
                <a:cs typeface="+mn-cs"/>
              </a:defRPr>
            </a:lvl3pPr>
            <a:lvl4pPr marL="1714500" indent="-342900" algn="l" defTabSz="914400" rtl="0" eaLnBrk="1" latinLnBrk="0" hangingPunct="1">
              <a:lnSpc>
                <a:spcPct val="150000"/>
              </a:lnSpc>
              <a:spcBef>
                <a:spcPts val="500"/>
              </a:spcBef>
              <a:buFont typeface="+mj-lt"/>
              <a:buAutoNum type="alphaLcParenR"/>
              <a:defRPr sz="1800" kern="1200">
                <a:solidFill>
                  <a:srgbClr val="0070C0"/>
                </a:solidFill>
                <a:latin typeface="仿宋" panose="02010609060101010101" pitchFamily="49" charset="-122"/>
                <a:ea typeface="仿宋" panose="02010609060101010101" pitchFamily="49" charset="-122"/>
                <a:cs typeface="+mn-cs"/>
              </a:defRPr>
            </a:lvl4pPr>
            <a:lvl5pPr marL="2171700" indent="-342900" algn="l" defTabSz="914400" rtl="0" eaLnBrk="1" latinLnBrk="0" hangingPunct="1">
              <a:lnSpc>
                <a:spcPct val="150000"/>
              </a:lnSpc>
              <a:spcBef>
                <a:spcPts val="500"/>
              </a:spcBef>
              <a:buFont typeface="+mj-ea"/>
              <a:buAutoNum type="circleNumDbPlain"/>
              <a:defRPr sz="1800" kern="1200">
                <a:solidFill>
                  <a:srgbClr val="0070C0"/>
                </a:solidFill>
                <a:latin typeface="仿宋" panose="02010609060101010101" pitchFamily="49" charset="-122"/>
                <a:ea typeface="仿宋"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b="1" dirty="0">
                <a:solidFill>
                  <a:schemeClr val="tx1"/>
                </a:solidFill>
                <a:latin typeface="微软雅黑" panose="020B0503020204020204" pitchFamily="34" charset="-122"/>
                <a:ea typeface="微软雅黑" panose="020B0503020204020204" pitchFamily="34" charset="-122"/>
              </a:rPr>
              <a:t>信任基础：</a:t>
            </a:r>
            <a:r>
              <a:rPr lang="zh-CN" altLang="en-US" sz="1000" dirty="0">
                <a:solidFill>
                  <a:schemeClr val="tx1"/>
                </a:solidFill>
                <a:latin typeface="微软雅黑" panose="020B0503020204020204" pitchFamily="34" charset="-122"/>
                <a:ea typeface="微软雅黑" panose="020B0503020204020204" pitchFamily="34" charset="-122"/>
              </a:rPr>
              <a:t>单个</a:t>
            </a:r>
            <a:r>
              <a:rPr lang="en-US" altLang="zh-CN" sz="1000" dirty="0">
                <a:solidFill>
                  <a:schemeClr val="tx1"/>
                </a:solidFill>
                <a:latin typeface="微软雅黑" panose="020B0503020204020204" pitchFamily="34" charset="-122"/>
                <a:ea typeface="微软雅黑" panose="020B0503020204020204" pitchFamily="34" charset="-122"/>
              </a:rPr>
              <a:t>OS</a:t>
            </a:r>
            <a:r>
              <a:rPr lang="zh-CN" altLang="en-US" sz="1000" dirty="0">
                <a:solidFill>
                  <a:schemeClr val="tx1"/>
                </a:solidFill>
                <a:latin typeface="微软雅黑" panose="020B0503020204020204" pitchFamily="34" charset="-122"/>
                <a:ea typeface="微软雅黑" panose="020B0503020204020204" pitchFamily="34" charset="-122"/>
              </a:rPr>
              <a:t>与端设备的可信度是有限的，不能涵盖互联网层面的信任体系。现有的联邦式体系也只能在一些有单方可信的环境下才可行，因此全互联网的可信机制需要有新的</a:t>
            </a:r>
            <a:r>
              <a:rPr lang="en-US" altLang="zh-CN" sz="1000" dirty="0">
                <a:solidFill>
                  <a:schemeClr val="tx1"/>
                </a:solidFill>
                <a:latin typeface="微软雅黑" panose="020B0503020204020204" pitchFamily="34" charset="-122"/>
                <a:ea typeface="微软雅黑" panose="020B0503020204020204" pitchFamily="34" charset="-122"/>
              </a:rPr>
              <a:t>WEB3</a:t>
            </a:r>
            <a:r>
              <a:rPr lang="zh-CN" altLang="en-US" sz="1000" dirty="0">
                <a:solidFill>
                  <a:schemeClr val="tx1"/>
                </a:solidFill>
                <a:latin typeface="微软雅黑" panose="020B0503020204020204" pitchFamily="34" charset="-122"/>
                <a:ea typeface="微软雅黑" panose="020B0503020204020204" pitchFamily="34" charset="-122"/>
              </a:rPr>
              <a:t>可信体系架构。</a:t>
            </a:r>
            <a:endParaRPr lang="zh-CN" altLang="en-US" sz="1200" dirty="0">
              <a:solidFill>
                <a:schemeClr val="tx1"/>
              </a:solidFill>
            </a:endParaRPr>
          </a:p>
        </p:txBody>
      </p:sp>
      <p:sp>
        <p:nvSpPr>
          <p:cNvPr id="31" name="内容占位符 3">
            <a:extLst>
              <a:ext uri="{FF2B5EF4-FFF2-40B4-BE49-F238E27FC236}">
                <a16:creationId xmlns:a16="http://schemas.microsoft.com/office/drawing/2014/main" id="{C116C3D2-5F67-AEAA-A5DF-2E6B6D60FF93}"/>
              </a:ext>
            </a:extLst>
          </p:cNvPr>
          <p:cNvSpPr txBox="1">
            <a:spLocks/>
          </p:cNvSpPr>
          <p:nvPr/>
        </p:nvSpPr>
        <p:spPr>
          <a:xfrm>
            <a:off x="6098619" y="4447162"/>
            <a:ext cx="5381382" cy="704071"/>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rgbClr val="0070C0"/>
                </a:solidFill>
                <a:latin typeface="仿宋" panose="02010609060101010101" pitchFamily="49" charset="-122"/>
                <a:ea typeface="仿宋" panose="02010609060101010101" pitchFamily="49" charset="-122"/>
                <a:cs typeface="+mn-cs"/>
              </a:defRPr>
            </a:lvl1pPr>
            <a:lvl2pPr marL="685800" indent="-228600" algn="l" defTabSz="914400" rtl="0" eaLnBrk="1" latinLnBrk="0" hangingPunct="1">
              <a:lnSpc>
                <a:spcPct val="150000"/>
              </a:lnSpc>
              <a:spcBef>
                <a:spcPts val="500"/>
              </a:spcBef>
              <a:buFont typeface="仿宋" panose="02010609060101010101" pitchFamily="49" charset="-122"/>
              <a:buChar char="-"/>
              <a:defRPr sz="2400" kern="1200">
                <a:solidFill>
                  <a:srgbClr val="0070C0"/>
                </a:solidFill>
                <a:latin typeface="仿宋" panose="02010609060101010101" pitchFamily="49" charset="-122"/>
                <a:ea typeface="仿宋" panose="02010609060101010101" pitchFamily="49" charset="-122"/>
                <a:cs typeface="+mn-cs"/>
              </a:defRPr>
            </a:lvl2pPr>
            <a:lvl3pPr marL="1371600" indent="-457200" algn="l" defTabSz="914400" rtl="0" eaLnBrk="1" latinLnBrk="0" hangingPunct="1">
              <a:lnSpc>
                <a:spcPct val="150000"/>
              </a:lnSpc>
              <a:spcBef>
                <a:spcPts val="500"/>
              </a:spcBef>
              <a:buFont typeface="+mj-lt"/>
              <a:buAutoNum type="arabicPeriod"/>
              <a:defRPr sz="2000" kern="1200">
                <a:solidFill>
                  <a:srgbClr val="0070C0"/>
                </a:solidFill>
                <a:latin typeface="仿宋" panose="02010609060101010101" pitchFamily="49" charset="-122"/>
                <a:ea typeface="仿宋" panose="02010609060101010101" pitchFamily="49" charset="-122"/>
                <a:cs typeface="+mn-cs"/>
              </a:defRPr>
            </a:lvl3pPr>
            <a:lvl4pPr marL="1714500" indent="-342900" algn="l" defTabSz="914400" rtl="0" eaLnBrk="1" latinLnBrk="0" hangingPunct="1">
              <a:lnSpc>
                <a:spcPct val="150000"/>
              </a:lnSpc>
              <a:spcBef>
                <a:spcPts val="500"/>
              </a:spcBef>
              <a:buFont typeface="+mj-lt"/>
              <a:buAutoNum type="alphaLcParenR"/>
              <a:defRPr sz="1800" kern="1200">
                <a:solidFill>
                  <a:srgbClr val="0070C0"/>
                </a:solidFill>
                <a:latin typeface="仿宋" panose="02010609060101010101" pitchFamily="49" charset="-122"/>
                <a:ea typeface="仿宋" panose="02010609060101010101" pitchFamily="49" charset="-122"/>
                <a:cs typeface="+mn-cs"/>
              </a:defRPr>
            </a:lvl4pPr>
            <a:lvl5pPr marL="2171700" indent="-342900" algn="l" defTabSz="914400" rtl="0" eaLnBrk="1" latinLnBrk="0" hangingPunct="1">
              <a:lnSpc>
                <a:spcPct val="150000"/>
              </a:lnSpc>
              <a:spcBef>
                <a:spcPts val="500"/>
              </a:spcBef>
              <a:buFont typeface="+mj-ea"/>
              <a:buAutoNum type="circleNumDbPlain"/>
              <a:defRPr sz="1800" kern="1200">
                <a:solidFill>
                  <a:srgbClr val="0070C0"/>
                </a:solidFill>
                <a:latin typeface="仿宋" panose="02010609060101010101" pitchFamily="49" charset="-122"/>
                <a:ea typeface="仿宋"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b="1" dirty="0">
                <a:solidFill>
                  <a:schemeClr val="tx1"/>
                </a:solidFill>
                <a:latin typeface="微软雅黑" panose="020B0503020204020204" pitchFamily="34" charset="-122"/>
                <a:ea typeface="微软雅黑" panose="020B0503020204020204" pitchFamily="34" charset="-122"/>
              </a:rPr>
              <a:t>全互联网互通信任协议：</a:t>
            </a:r>
            <a:r>
              <a:rPr lang="zh-CN" altLang="en-US" sz="1000" dirty="0">
                <a:solidFill>
                  <a:schemeClr val="tx1"/>
                </a:solidFill>
                <a:latin typeface="微软雅黑" panose="020B0503020204020204" pitchFamily="34" charset="-122"/>
                <a:ea typeface="微软雅黑" panose="020B0503020204020204" pitchFamily="34" charset="-122"/>
              </a:rPr>
              <a:t>实现全互联网的互通性是一个巨大的挑战，</a:t>
            </a:r>
            <a:r>
              <a:rPr lang="en-US" altLang="zh-CN" sz="1000" dirty="0">
                <a:solidFill>
                  <a:schemeClr val="tx1"/>
                </a:solidFill>
                <a:latin typeface="微软雅黑" panose="020B0503020204020204" pitchFamily="34" charset="-122"/>
                <a:ea typeface="微软雅黑" panose="020B0503020204020204" pitchFamily="34" charset="-122"/>
              </a:rPr>
              <a:t>W3C</a:t>
            </a:r>
            <a:r>
              <a:rPr lang="zh-CN" altLang="en-US" sz="1000" dirty="0">
                <a:solidFill>
                  <a:schemeClr val="tx1"/>
                </a:solidFill>
                <a:latin typeface="微软雅黑" panose="020B0503020204020204" pitchFamily="34" charset="-122"/>
                <a:ea typeface="微软雅黑" panose="020B0503020204020204" pitchFamily="34" charset="-122"/>
              </a:rPr>
              <a:t>等国际标准组织在这方面已经迈出了重要的一步，如何将这些特性实现在</a:t>
            </a:r>
            <a:r>
              <a:rPr lang="en-US" altLang="zh-CN" sz="1000" dirty="0">
                <a:solidFill>
                  <a:schemeClr val="tx1"/>
                </a:solidFill>
                <a:latin typeface="微软雅黑" panose="020B0503020204020204" pitchFamily="34" charset="-122"/>
                <a:ea typeface="微软雅黑" panose="020B0503020204020204" pitchFamily="34" charset="-122"/>
              </a:rPr>
              <a:t>OH</a:t>
            </a:r>
            <a:r>
              <a:rPr lang="zh-CN" altLang="en-US" sz="1000" dirty="0">
                <a:solidFill>
                  <a:schemeClr val="tx1"/>
                </a:solidFill>
                <a:latin typeface="微软雅黑" panose="020B0503020204020204" pitchFamily="34" charset="-122"/>
                <a:ea typeface="微软雅黑" panose="020B0503020204020204" pitchFamily="34" charset="-122"/>
              </a:rPr>
              <a:t>生态上并提出</a:t>
            </a:r>
            <a:r>
              <a:rPr lang="en-US" altLang="zh-CN" sz="1000" dirty="0">
                <a:solidFill>
                  <a:schemeClr val="tx1"/>
                </a:solidFill>
                <a:latin typeface="微软雅黑" panose="020B0503020204020204" pitchFamily="34" charset="-122"/>
                <a:ea typeface="微软雅黑" panose="020B0503020204020204" pitchFamily="34" charset="-122"/>
              </a:rPr>
              <a:t>OH</a:t>
            </a:r>
            <a:r>
              <a:rPr lang="zh-CN" altLang="en-US" sz="1000" dirty="0">
                <a:solidFill>
                  <a:schemeClr val="tx1"/>
                </a:solidFill>
                <a:latin typeface="微软雅黑" panose="020B0503020204020204" pitchFamily="34" charset="-122"/>
                <a:ea typeface="微软雅黑" panose="020B0503020204020204" pitchFamily="34" charset="-122"/>
              </a:rPr>
              <a:t>特有的需求与创新点。</a:t>
            </a:r>
          </a:p>
        </p:txBody>
      </p:sp>
      <p:sp>
        <p:nvSpPr>
          <p:cNvPr id="32" name="内容占位符 3">
            <a:extLst>
              <a:ext uri="{FF2B5EF4-FFF2-40B4-BE49-F238E27FC236}">
                <a16:creationId xmlns:a16="http://schemas.microsoft.com/office/drawing/2014/main" id="{1ACBD3E0-6175-4088-2EB4-6A0F272FCF0E}"/>
              </a:ext>
            </a:extLst>
          </p:cNvPr>
          <p:cNvSpPr txBox="1">
            <a:spLocks/>
          </p:cNvSpPr>
          <p:nvPr/>
        </p:nvSpPr>
        <p:spPr>
          <a:xfrm>
            <a:off x="6098620" y="3810743"/>
            <a:ext cx="5381381" cy="511243"/>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rgbClr val="0070C0"/>
                </a:solidFill>
                <a:latin typeface="仿宋" panose="02010609060101010101" pitchFamily="49" charset="-122"/>
                <a:ea typeface="仿宋" panose="02010609060101010101" pitchFamily="49" charset="-122"/>
                <a:cs typeface="+mn-cs"/>
              </a:defRPr>
            </a:lvl1pPr>
            <a:lvl2pPr marL="685800" indent="-228600" algn="l" defTabSz="914400" rtl="0" eaLnBrk="1" latinLnBrk="0" hangingPunct="1">
              <a:lnSpc>
                <a:spcPct val="150000"/>
              </a:lnSpc>
              <a:spcBef>
                <a:spcPts val="500"/>
              </a:spcBef>
              <a:buFont typeface="仿宋" panose="02010609060101010101" pitchFamily="49" charset="-122"/>
              <a:buChar char="-"/>
              <a:defRPr sz="2400" kern="1200">
                <a:solidFill>
                  <a:srgbClr val="0070C0"/>
                </a:solidFill>
                <a:latin typeface="仿宋" panose="02010609060101010101" pitchFamily="49" charset="-122"/>
                <a:ea typeface="仿宋" panose="02010609060101010101" pitchFamily="49" charset="-122"/>
                <a:cs typeface="+mn-cs"/>
              </a:defRPr>
            </a:lvl2pPr>
            <a:lvl3pPr marL="1371600" indent="-457200" algn="l" defTabSz="914400" rtl="0" eaLnBrk="1" latinLnBrk="0" hangingPunct="1">
              <a:lnSpc>
                <a:spcPct val="150000"/>
              </a:lnSpc>
              <a:spcBef>
                <a:spcPts val="500"/>
              </a:spcBef>
              <a:buFont typeface="+mj-lt"/>
              <a:buAutoNum type="arabicPeriod"/>
              <a:defRPr sz="2000" kern="1200">
                <a:solidFill>
                  <a:srgbClr val="0070C0"/>
                </a:solidFill>
                <a:latin typeface="仿宋" panose="02010609060101010101" pitchFamily="49" charset="-122"/>
                <a:ea typeface="仿宋" panose="02010609060101010101" pitchFamily="49" charset="-122"/>
                <a:cs typeface="+mn-cs"/>
              </a:defRPr>
            </a:lvl3pPr>
            <a:lvl4pPr marL="1714500" indent="-342900" algn="l" defTabSz="914400" rtl="0" eaLnBrk="1" latinLnBrk="0" hangingPunct="1">
              <a:lnSpc>
                <a:spcPct val="150000"/>
              </a:lnSpc>
              <a:spcBef>
                <a:spcPts val="500"/>
              </a:spcBef>
              <a:buFont typeface="+mj-lt"/>
              <a:buAutoNum type="alphaLcParenR"/>
              <a:defRPr sz="1800" kern="1200">
                <a:solidFill>
                  <a:srgbClr val="0070C0"/>
                </a:solidFill>
                <a:latin typeface="仿宋" panose="02010609060101010101" pitchFamily="49" charset="-122"/>
                <a:ea typeface="仿宋" panose="02010609060101010101" pitchFamily="49" charset="-122"/>
                <a:cs typeface="+mn-cs"/>
              </a:defRPr>
            </a:lvl4pPr>
            <a:lvl5pPr marL="2171700" indent="-342900" algn="l" defTabSz="914400" rtl="0" eaLnBrk="1" latinLnBrk="0" hangingPunct="1">
              <a:lnSpc>
                <a:spcPct val="150000"/>
              </a:lnSpc>
              <a:spcBef>
                <a:spcPts val="500"/>
              </a:spcBef>
              <a:buFont typeface="+mj-ea"/>
              <a:buAutoNum type="circleNumDbPlain"/>
              <a:defRPr sz="1800" kern="1200">
                <a:solidFill>
                  <a:srgbClr val="0070C0"/>
                </a:solidFill>
                <a:latin typeface="仿宋" panose="02010609060101010101" pitchFamily="49" charset="-122"/>
                <a:ea typeface="仿宋"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b="1" dirty="0">
                <a:solidFill>
                  <a:schemeClr val="tx1"/>
                </a:solidFill>
                <a:latin typeface="微软雅黑" panose="020B0503020204020204" pitchFamily="34" charset="-122"/>
                <a:ea typeface="微软雅黑" panose="020B0503020204020204" pitchFamily="34" charset="-122"/>
              </a:rPr>
              <a:t>信任任务协议群：</a:t>
            </a:r>
            <a:r>
              <a:rPr lang="zh-CN" altLang="en-US" sz="1000" dirty="0">
                <a:solidFill>
                  <a:schemeClr val="tx1"/>
                </a:solidFill>
                <a:latin typeface="微软雅黑" panose="020B0503020204020204" pitchFamily="34" charset="-122"/>
                <a:ea typeface="微软雅黑" panose="020B0503020204020204" pitchFamily="34" charset="-122"/>
              </a:rPr>
              <a:t>在全互联网互通协议之上，许多可重用的任务级协议也已冒出水面，其中一部分已经开始标准化或开源实现。这里</a:t>
            </a:r>
            <a:r>
              <a:rPr lang="en-US" altLang="zh-CN" sz="1000" dirty="0">
                <a:solidFill>
                  <a:schemeClr val="tx1"/>
                </a:solidFill>
                <a:latin typeface="微软雅黑" panose="020B0503020204020204" pitchFamily="34" charset="-122"/>
                <a:ea typeface="微软雅黑" panose="020B0503020204020204" pitchFamily="34" charset="-122"/>
              </a:rPr>
              <a:t>OH</a:t>
            </a:r>
            <a:r>
              <a:rPr lang="zh-CN" altLang="en-US" sz="1000" dirty="0">
                <a:solidFill>
                  <a:schemeClr val="tx1"/>
                </a:solidFill>
                <a:latin typeface="微软雅黑" panose="020B0503020204020204" pitchFamily="34" charset="-122"/>
                <a:ea typeface="微软雅黑" panose="020B0503020204020204" pitchFamily="34" charset="-122"/>
              </a:rPr>
              <a:t>社区有相当大的创新机会。</a:t>
            </a:r>
          </a:p>
        </p:txBody>
      </p:sp>
      <p:sp>
        <p:nvSpPr>
          <p:cNvPr id="33" name="内容占位符 3">
            <a:extLst>
              <a:ext uri="{FF2B5EF4-FFF2-40B4-BE49-F238E27FC236}">
                <a16:creationId xmlns:a16="http://schemas.microsoft.com/office/drawing/2014/main" id="{6BE107B4-7866-38C5-B650-F71544704AED}"/>
              </a:ext>
            </a:extLst>
          </p:cNvPr>
          <p:cNvSpPr txBox="1">
            <a:spLocks/>
          </p:cNvSpPr>
          <p:nvPr/>
        </p:nvSpPr>
        <p:spPr>
          <a:xfrm>
            <a:off x="6083463" y="2978877"/>
            <a:ext cx="5381382" cy="736273"/>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rgbClr val="0070C0"/>
                </a:solidFill>
                <a:latin typeface="仿宋" panose="02010609060101010101" pitchFamily="49" charset="-122"/>
                <a:ea typeface="仿宋" panose="02010609060101010101" pitchFamily="49" charset="-122"/>
                <a:cs typeface="+mn-cs"/>
              </a:defRPr>
            </a:lvl1pPr>
            <a:lvl2pPr marL="685800" indent="-228600" algn="l" defTabSz="914400" rtl="0" eaLnBrk="1" latinLnBrk="0" hangingPunct="1">
              <a:lnSpc>
                <a:spcPct val="150000"/>
              </a:lnSpc>
              <a:spcBef>
                <a:spcPts val="500"/>
              </a:spcBef>
              <a:buFont typeface="仿宋" panose="02010609060101010101" pitchFamily="49" charset="-122"/>
              <a:buChar char="-"/>
              <a:defRPr sz="2400" kern="1200">
                <a:solidFill>
                  <a:srgbClr val="0070C0"/>
                </a:solidFill>
                <a:latin typeface="仿宋" panose="02010609060101010101" pitchFamily="49" charset="-122"/>
                <a:ea typeface="仿宋" panose="02010609060101010101" pitchFamily="49" charset="-122"/>
                <a:cs typeface="+mn-cs"/>
              </a:defRPr>
            </a:lvl2pPr>
            <a:lvl3pPr marL="1371600" indent="-457200" algn="l" defTabSz="914400" rtl="0" eaLnBrk="1" latinLnBrk="0" hangingPunct="1">
              <a:lnSpc>
                <a:spcPct val="150000"/>
              </a:lnSpc>
              <a:spcBef>
                <a:spcPts val="500"/>
              </a:spcBef>
              <a:buFont typeface="+mj-lt"/>
              <a:buAutoNum type="arabicPeriod"/>
              <a:defRPr sz="2000" kern="1200">
                <a:solidFill>
                  <a:srgbClr val="0070C0"/>
                </a:solidFill>
                <a:latin typeface="仿宋" panose="02010609060101010101" pitchFamily="49" charset="-122"/>
                <a:ea typeface="仿宋" panose="02010609060101010101" pitchFamily="49" charset="-122"/>
                <a:cs typeface="+mn-cs"/>
              </a:defRPr>
            </a:lvl3pPr>
            <a:lvl4pPr marL="1714500" indent="-342900" algn="l" defTabSz="914400" rtl="0" eaLnBrk="1" latinLnBrk="0" hangingPunct="1">
              <a:lnSpc>
                <a:spcPct val="150000"/>
              </a:lnSpc>
              <a:spcBef>
                <a:spcPts val="500"/>
              </a:spcBef>
              <a:buFont typeface="+mj-lt"/>
              <a:buAutoNum type="alphaLcParenR"/>
              <a:defRPr sz="1800" kern="1200">
                <a:solidFill>
                  <a:srgbClr val="0070C0"/>
                </a:solidFill>
                <a:latin typeface="仿宋" panose="02010609060101010101" pitchFamily="49" charset="-122"/>
                <a:ea typeface="仿宋" panose="02010609060101010101" pitchFamily="49" charset="-122"/>
                <a:cs typeface="+mn-cs"/>
              </a:defRPr>
            </a:lvl4pPr>
            <a:lvl5pPr marL="2171700" indent="-342900" algn="l" defTabSz="914400" rtl="0" eaLnBrk="1" latinLnBrk="0" hangingPunct="1">
              <a:lnSpc>
                <a:spcPct val="150000"/>
              </a:lnSpc>
              <a:spcBef>
                <a:spcPts val="500"/>
              </a:spcBef>
              <a:buFont typeface="+mj-ea"/>
              <a:buAutoNum type="circleNumDbPlain"/>
              <a:defRPr sz="1800" kern="1200">
                <a:solidFill>
                  <a:srgbClr val="0070C0"/>
                </a:solidFill>
                <a:latin typeface="仿宋" panose="02010609060101010101" pitchFamily="49" charset="-122"/>
                <a:ea typeface="仿宋"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b="1" dirty="0">
                <a:solidFill>
                  <a:schemeClr val="tx1"/>
                </a:solidFill>
                <a:latin typeface="微软雅黑" panose="020B0503020204020204" pitchFamily="34" charset="-122"/>
                <a:ea typeface="微软雅黑" panose="020B0503020204020204" pitchFamily="34" charset="-122"/>
              </a:rPr>
              <a:t>多样化新型应用：</a:t>
            </a:r>
            <a:r>
              <a:rPr lang="en-US" altLang="zh-CN" sz="1000" dirty="0">
                <a:solidFill>
                  <a:schemeClr val="tx1"/>
                </a:solidFill>
                <a:latin typeface="微软雅黑" panose="020B0503020204020204" pitchFamily="34" charset="-122"/>
                <a:ea typeface="微软雅黑" panose="020B0503020204020204" pitchFamily="34" charset="-122"/>
              </a:rPr>
              <a:t>WEB3</a:t>
            </a:r>
            <a:r>
              <a:rPr lang="zh-CN" altLang="en-US" sz="1000" dirty="0">
                <a:solidFill>
                  <a:schemeClr val="tx1"/>
                </a:solidFill>
                <a:latin typeface="微软雅黑" panose="020B0503020204020204" pitchFamily="34" charset="-122"/>
                <a:ea typeface="微软雅黑" panose="020B0503020204020204" pitchFamily="34" charset="-122"/>
              </a:rPr>
              <a:t>的应用不仅覆盖了所有现有的</a:t>
            </a:r>
            <a:r>
              <a:rPr lang="en-US" altLang="zh-CN" sz="1000" dirty="0">
                <a:solidFill>
                  <a:schemeClr val="tx1"/>
                </a:solidFill>
                <a:latin typeface="微软雅黑" panose="020B0503020204020204" pitchFamily="34" charset="-122"/>
                <a:ea typeface="微软雅黑" panose="020B0503020204020204" pitchFamily="34" charset="-122"/>
              </a:rPr>
              <a:t>WEB2</a:t>
            </a:r>
            <a:r>
              <a:rPr lang="zh-CN" altLang="en-US" sz="1000" dirty="0">
                <a:solidFill>
                  <a:schemeClr val="tx1"/>
                </a:solidFill>
                <a:latin typeface="微软雅黑" panose="020B0503020204020204" pitchFamily="34" charset="-122"/>
                <a:ea typeface="微软雅黑" panose="020B0503020204020204" pitchFamily="34" charset="-122"/>
              </a:rPr>
              <a:t>应用，同时让更深度的体验，可信可交换的数字资产，高真实度新媒体，可追踪绿色环保，高隐私的数据共享等诸多新型应用成为可能。元宇宙是最具代表的新一代应用。</a:t>
            </a:r>
            <a:endParaRPr lang="zh-CN" altLang="en-US" sz="1200" dirty="0">
              <a:solidFill>
                <a:schemeClr val="tx1"/>
              </a:solidFill>
            </a:endParaRPr>
          </a:p>
        </p:txBody>
      </p:sp>
    </p:spTree>
    <p:extLst>
      <p:ext uri="{BB962C8B-B14F-4D97-AF65-F5344CB8AC3E}">
        <p14:creationId xmlns:p14="http://schemas.microsoft.com/office/powerpoint/2010/main" val="297250334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F6B009D-4990-467B-81F7-877421587F5A}"/>
              </a:ext>
            </a:extLst>
          </p:cNvPr>
          <p:cNvSpPr>
            <a:spLocks noGrp="1"/>
          </p:cNvSpPr>
          <p:nvPr>
            <p:ph type="title"/>
          </p:nvPr>
        </p:nvSpPr>
        <p:spPr/>
        <p:txBody>
          <a:bodyPr/>
          <a:lstStyle/>
          <a:p>
            <a:r>
              <a:rPr lang="en-US" altLang="zh-CN" dirty="0"/>
              <a:t>22</a:t>
            </a:r>
            <a:r>
              <a:rPr lang="zh-CN" altLang="en-US" dirty="0"/>
              <a:t>年总结二：</a:t>
            </a:r>
            <a:r>
              <a:rPr lang="en-US" altLang="zh-CN" dirty="0"/>
              <a:t>WEB3 TSG</a:t>
            </a:r>
            <a:r>
              <a:rPr lang="zh-CN" altLang="en-US" dirty="0"/>
              <a:t>的技术方向</a:t>
            </a:r>
          </a:p>
        </p:txBody>
      </p:sp>
      <p:grpSp>
        <p:nvGrpSpPr>
          <p:cNvPr id="6" name="组合 42">
            <a:extLst>
              <a:ext uri="{FF2B5EF4-FFF2-40B4-BE49-F238E27FC236}">
                <a16:creationId xmlns:a16="http://schemas.microsoft.com/office/drawing/2014/main" id="{AF207BA4-77D0-465C-B5C3-D693D727AF64}"/>
              </a:ext>
            </a:extLst>
          </p:cNvPr>
          <p:cNvGrpSpPr/>
          <p:nvPr/>
        </p:nvGrpSpPr>
        <p:grpSpPr>
          <a:xfrm>
            <a:off x="595111" y="5712422"/>
            <a:ext cx="3586628" cy="383405"/>
            <a:chOff x="6753566" y="2595019"/>
            <a:chExt cx="3708233" cy="468086"/>
          </a:xfrm>
        </p:grpSpPr>
        <p:sp>
          <p:nvSpPr>
            <p:cNvPr id="7" name="矩形 43">
              <a:extLst>
                <a:ext uri="{FF2B5EF4-FFF2-40B4-BE49-F238E27FC236}">
                  <a16:creationId xmlns:a16="http://schemas.microsoft.com/office/drawing/2014/main" id="{B9CEE5F3-1FB6-EF13-4761-A5282E3EA977}"/>
                </a:ext>
              </a:extLst>
            </p:cNvPr>
            <p:cNvSpPr/>
            <p:nvPr/>
          </p:nvSpPr>
          <p:spPr>
            <a:xfrm>
              <a:off x="6947273" y="2595019"/>
              <a:ext cx="3514526" cy="468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r>
                <a:rPr lang="zh-CN" altLang="en-US" sz="1400" b="1" dirty="0">
                  <a:solidFill>
                    <a:schemeClr val="tx1"/>
                  </a:solidFill>
                  <a:latin typeface="微软雅黑" panose="020B0503020204020204" pitchFamily="34" charset="-122"/>
                  <a:ea typeface="微软雅黑" panose="020B0503020204020204" pitchFamily="34" charset="-122"/>
                </a:rPr>
                <a:t>独立自主的数字身份</a:t>
              </a:r>
            </a:p>
          </p:txBody>
        </p:sp>
        <p:sp>
          <p:nvSpPr>
            <p:cNvPr id="8" name="矩形 44">
              <a:extLst>
                <a:ext uri="{FF2B5EF4-FFF2-40B4-BE49-F238E27FC236}">
                  <a16:creationId xmlns:a16="http://schemas.microsoft.com/office/drawing/2014/main" id="{F84824C3-BB44-FA00-8A2F-4252464C9C9B}"/>
                </a:ext>
              </a:extLst>
            </p:cNvPr>
            <p:cNvSpPr/>
            <p:nvPr/>
          </p:nvSpPr>
          <p:spPr>
            <a:xfrm>
              <a:off x="6753566" y="2595019"/>
              <a:ext cx="168275" cy="468086"/>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pic>
        <p:nvPicPr>
          <p:cNvPr id="9" name="Picture 2" descr="Decentralized Identifiers (DIDs) v1.0">
            <a:extLst>
              <a:ext uri="{FF2B5EF4-FFF2-40B4-BE49-F238E27FC236}">
                <a16:creationId xmlns:a16="http://schemas.microsoft.com/office/drawing/2014/main" id="{D86C7BE0-D897-B237-B9FF-A694438207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8044" y="1213978"/>
            <a:ext cx="2713577" cy="852645"/>
          </a:xfrm>
          <a:prstGeom prst="rect">
            <a:avLst/>
          </a:prstGeom>
          <a:solidFill>
            <a:srgbClr val="FFFFFF"/>
          </a:solidFill>
        </p:spPr>
      </p:pic>
      <p:pic>
        <p:nvPicPr>
          <p:cNvPr id="10" name="Picture 4" descr="Decentralized Identifiers (DIDs) v1.0">
            <a:extLst>
              <a:ext uri="{FF2B5EF4-FFF2-40B4-BE49-F238E27FC236}">
                <a16:creationId xmlns:a16="http://schemas.microsoft.com/office/drawing/2014/main" id="{F35EA249-55BC-F304-2218-0A27701AF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44" y="2085817"/>
            <a:ext cx="2633432" cy="1944688"/>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48">
            <a:extLst>
              <a:ext uri="{FF2B5EF4-FFF2-40B4-BE49-F238E27FC236}">
                <a16:creationId xmlns:a16="http://schemas.microsoft.com/office/drawing/2014/main" id="{20746DAB-4271-2E78-4BFC-0555A123621D}"/>
              </a:ext>
            </a:extLst>
          </p:cNvPr>
          <p:cNvSpPr txBox="1"/>
          <p:nvPr/>
        </p:nvSpPr>
        <p:spPr>
          <a:xfrm>
            <a:off x="595111" y="4147089"/>
            <a:ext cx="3595690" cy="1446550"/>
          </a:xfrm>
          <a:prstGeom prst="rect">
            <a:avLst/>
          </a:prstGeom>
          <a:noFill/>
        </p:spPr>
        <p:txBody>
          <a:bodyPr wrap="square" rtlCol="0">
            <a:spAutoFit/>
          </a:bodyPr>
          <a:lstStyle/>
          <a:p>
            <a:pPr marL="171450" indent="-171450">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数字身份是一个人拥有权益，参与决策，以及所有高价值活动的根本性基础。没有独立的身份，则所有活动都存在高风险成本而不能规模化。因此独立身份是</a:t>
            </a:r>
            <a:r>
              <a:rPr lang="en-US" altLang="zh-CN" sz="1100" dirty="0">
                <a:latin typeface="微软雅黑" panose="020B0503020204020204" pitchFamily="34" charset="-122"/>
                <a:ea typeface="微软雅黑" panose="020B0503020204020204" pitchFamily="34" charset="-122"/>
              </a:rPr>
              <a:t>WEB3</a:t>
            </a:r>
            <a:r>
              <a:rPr lang="zh-CN" altLang="en-US" sz="1100" dirty="0">
                <a:latin typeface="微软雅黑" panose="020B0503020204020204" pitchFamily="34" charset="-122"/>
                <a:ea typeface="微软雅黑" panose="020B0503020204020204" pitchFamily="34" charset="-122"/>
              </a:rPr>
              <a:t>新型应用的前提条件。</a:t>
            </a:r>
            <a:endParaRPr lang="en-US" altLang="zh-CN" sz="11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endParaRPr lang="en-US" altLang="zh-CN" sz="1100"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相关标准和协议相继出炉。</a:t>
            </a:r>
            <a:endParaRPr lang="en-US" altLang="zh-CN" sz="1100" dirty="0">
              <a:latin typeface="微软雅黑" panose="020B0503020204020204" pitchFamily="34" charset="-122"/>
              <a:ea typeface="微软雅黑" panose="020B0503020204020204" pitchFamily="34" charset="-122"/>
            </a:endParaRPr>
          </a:p>
          <a:p>
            <a:endParaRPr lang="en-US" altLang="zh-CN" sz="1100" i="1" dirty="0">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欧盟及英美加等都在推出有关数字身份的原则和法规。</a:t>
            </a:r>
          </a:p>
        </p:txBody>
      </p:sp>
      <p:grpSp>
        <p:nvGrpSpPr>
          <p:cNvPr id="12" name="组合 51">
            <a:extLst>
              <a:ext uri="{FF2B5EF4-FFF2-40B4-BE49-F238E27FC236}">
                <a16:creationId xmlns:a16="http://schemas.microsoft.com/office/drawing/2014/main" id="{987AA825-EC42-7350-62BF-3F8FD189969D}"/>
              </a:ext>
            </a:extLst>
          </p:cNvPr>
          <p:cNvGrpSpPr/>
          <p:nvPr/>
        </p:nvGrpSpPr>
        <p:grpSpPr>
          <a:xfrm>
            <a:off x="4423635" y="5712421"/>
            <a:ext cx="3586628" cy="383405"/>
            <a:chOff x="6753566" y="2595019"/>
            <a:chExt cx="3682801" cy="468086"/>
          </a:xfrm>
        </p:grpSpPr>
        <p:sp>
          <p:nvSpPr>
            <p:cNvPr id="13" name="矩形 52">
              <a:extLst>
                <a:ext uri="{FF2B5EF4-FFF2-40B4-BE49-F238E27FC236}">
                  <a16:creationId xmlns:a16="http://schemas.microsoft.com/office/drawing/2014/main" id="{AA4D96E1-03ED-1112-15D0-0E9602F65E3E}"/>
                </a:ext>
              </a:extLst>
            </p:cNvPr>
            <p:cNvSpPr/>
            <p:nvPr/>
          </p:nvSpPr>
          <p:spPr>
            <a:xfrm>
              <a:off x="6921841" y="2595019"/>
              <a:ext cx="3514526" cy="468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r>
                <a:rPr lang="zh-CN" altLang="en-US" sz="1400" b="1" dirty="0">
                  <a:solidFill>
                    <a:schemeClr val="tx1"/>
                  </a:solidFill>
                  <a:latin typeface="微软雅黑" panose="020B0503020204020204" pitchFamily="34" charset="-122"/>
                  <a:ea typeface="微软雅黑" panose="020B0503020204020204" pitchFamily="34" charset="-122"/>
                </a:rPr>
                <a:t>全互联网的可信通讯协议</a:t>
              </a:r>
            </a:p>
          </p:txBody>
        </p:sp>
        <p:sp>
          <p:nvSpPr>
            <p:cNvPr id="14" name="矩形 53">
              <a:extLst>
                <a:ext uri="{FF2B5EF4-FFF2-40B4-BE49-F238E27FC236}">
                  <a16:creationId xmlns:a16="http://schemas.microsoft.com/office/drawing/2014/main" id="{05D13131-659D-992C-BEA4-05621AB9C202}"/>
                </a:ext>
              </a:extLst>
            </p:cNvPr>
            <p:cNvSpPr/>
            <p:nvPr/>
          </p:nvSpPr>
          <p:spPr>
            <a:xfrm>
              <a:off x="6753566" y="2595019"/>
              <a:ext cx="168275" cy="468086"/>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5" name="矩形 110">
            <a:extLst>
              <a:ext uri="{FF2B5EF4-FFF2-40B4-BE49-F238E27FC236}">
                <a16:creationId xmlns:a16="http://schemas.microsoft.com/office/drawing/2014/main" id="{FC10DF48-37A6-682A-A7E5-EAA3721CFD2D}"/>
              </a:ext>
            </a:extLst>
          </p:cNvPr>
          <p:cNvSpPr/>
          <p:nvPr/>
        </p:nvSpPr>
        <p:spPr>
          <a:xfrm>
            <a:off x="8244221" y="4331338"/>
            <a:ext cx="3490137" cy="8241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100" dirty="0">
                <a:latin typeface="微软雅黑" panose="020B0503020204020204" pitchFamily="34" charset="-122"/>
                <a:ea typeface="微软雅黑" panose="020B0503020204020204" pitchFamily="34" charset="-122"/>
              </a:rPr>
              <a:t>WEB3</a:t>
            </a:r>
            <a:r>
              <a:rPr lang="zh-CN" altLang="en-US" sz="1100" dirty="0">
                <a:latin typeface="微软雅黑" panose="020B0503020204020204" pitchFamily="34" charset="-122"/>
                <a:ea typeface="微软雅黑" panose="020B0503020204020204" pitchFamily="34" charset="-122"/>
              </a:rPr>
              <a:t>把数据管理的控制权使能于数据的拥有者，并提供方便的</a:t>
            </a:r>
            <a:r>
              <a:rPr lang="en-US" altLang="zh-CN" sz="1100" dirty="0">
                <a:latin typeface="微软雅黑" panose="020B0503020204020204" pitchFamily="34" charset="-122"/>
                <a:ea typeface="微软雅黑" panose="020B0503020204020204" pitchFamily="34" charset="-122"/>
              </a:rPr>
              <a:t>WEB3</a:t>
            </a:r>
            <a:r>
              <a:rPr lang="zh-CN" altLang="en-US" sz="1100" dirty="0">
                <a:latin typeface="微软雅黑" panose="020B0503020204020204" pitchFamily="34" charset="-122"/>
                <a:ea typeface="微软雅黑" panose="020B0503020204020204" pitchFamily="34" charset="-122"/>
              </a:rPr>
              <a:t>服务让数据主体可以根据应用的具体情况使用或交换数据。</a:t>
            </a:r>
          </a:p>
        </p:txBody>
      </p:sp>
      <p:pic>
        <p:nvPicPr>
          <p:cNvPr id="16" name="Picture 2" descr="Verifiable credentials - Wikipedia">
            <a:extLst>
              <a:ext uri="{FF2B5EF4-FFF2-40B4-BE49-F238E27FC236}">
                <a16:creationId xmlns:a16="http://schemas.microsoft.com/office/drawing/2014/main" id="{35DA040E-AD73-599C-FEF6-8CE7DFCAD4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444" y="1457383"/>
            <a:ext cx="3595690" cy="22442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iagram&#10;&#10;Description automatically generated">
            <a:extLst>
              <a:ext uri="{FF2B5EF4-FFF2-40B4-BE49-F238E27FC236}">
                <a16:creationId xmlns:a16="http://schemas.microsoft.com/office/drawing/2014/main" id="{88750A69-F875-1C02-80A2-169C6B7B2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8155" y="1457383"/>
            <a:ext cx="3595690" cy="2421038"/>
          </a:xfrm>
          <a:prstGeom prst="rect">
            <a:avLst/>
          </a:prstGeom>
        </p:spPr>
      </p:pic>
      <p:grpSp>
        <p:nvGrpSpPr>
          <p:cNvPr id="18" name="组合 51">
            <a:extLst>
              <a:ext uri="{FF2B5EF4-FFF2-40B4-BE49-F238E27FC236}">
                <a16:creationId xmlns:a16="http://schemas.microsoft.com/office/drawing/2014/main" id="{1EC4AC0C-CC05-7279-E348-1873FF6ACCA7}"/>
              </a:ext>
            </a:extLst>
          </p:cNvPr>
          <p:cNvGrpSpPr/>
          <p:nvPr/>
        </p:nvGrpSpPr>
        <p:grpSpPr>
          <a:xfrm>
            <a:off x="8253283" y="5712421"/>
            <a:ext cx="3586628" cy="383405"/>
            <a:chOff x="6753566" y="2595019"/>
            <a:chExt cx="3682801" cy="468086"/>
          </a:xfrm>
        </p:grpSpPr>
        <p:sp>
          <p:nvSpPr>
            <p:cNvPr id="19" name="矩形 52">
              <a:extLst>
                <a:ext uri="{FF2B5EF4-FFF2-40B4-BE49-F238E27FC236}">
                  <a16:creationId xmlns:a16="http://schemas.microsoft.com/office/drawing/2014/main" id="{2C93AA06-B03D-350C-3DFE-D8B5DBB72774}"/>
                </a:ext>
              </a:extLst>
            </p:cNvPr>
            <p:cNvSpPr/>
            <p:nvPr/>
          </p:nvSpPr>
          <p:spPr>
            <a:xfrm>
              <a:off x="6921841" y="2595019"/>
              <a:ext cx="3514526" cy="468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a:r>
                <a:rPr lang="en-US" altLang="zh-CN" sz="1400" b="1" dirty="0">
                  <a:solidFill>
                    <a:schemeClr val="tx1"/>
                  </a:solidFill>
                  <a:latin typeface="微软雅黑" panose="020B0503020204020204" pitchFamily="34" charset="-122"/>
                  <a:ea typeface="微软雅黑" panose="020B0503020204020204" pitchFamily="34" charset="-122"/>
                </a:rPr>
                <a:t>WEB3</a:t>
              </a:r>
              <a:r>
                <a:rPr lang="zh-CN" altLang="en-US" sz="1400" b="1" dirty="0">
                  <a:solidFill>
                    <a:schemeClr val="tx1"/>
                  </a:solidFill>
                  <a:latin typeface="微软雅黑" panose="020B0503020204020204" pitchFamily="34" charset="-122"/>
                  <a:ea typeface="微软雅黑" panose="020B0503020204020204" pitchFamily="34" charset="-122"/>
                </a:rPr>
                <a:t>用户数据管理与价值发挥</a:t>
              </a:r>
            </a:p>
          </p:txBody>
        </p:sp>
        <p:sp>
          <p:nvSpPr>
            <p:cNvPr id="20" name="矩形 53">
              <a:extLst>
                <a:ext uri="{FF2B5EF4-FFF2-40B4-BE49-F238E27FC236}">
                  <a16:creationId xmlns:a16="http://schemas.microsoft.com/office/drawing/2014/main" id="{7E6BC46F-2185-AAF9-7C8B-D151C29D6AF6}"/>
                </a:ext>
              </a:extLst>
            </p:cNvPr>
            <p:cNvSpPr/>
            <p:nvPr/>
          </p:nvSpPr>
          <p:spPr>
            <a:xfrm>
              <a:off x="6753566" y="2595019"/>
              <a:ext cx="168275" cy="468086"/>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1" name="矩形 110">
            <a:extLst>
              <a:ext uri="{FF2B5EF4-FFF2-40B4-BE49-F238E27FC236}">
                <a16:creationId xmlns:a16="http://schemas.microsoft.com/office/drawing/2014/main" id="{7B166B6A-241A-2D27-EE5E-6F755A6DD5A9}"/>
              </a:ext>
            </a:extLst>
          </p:cNvPr>
          <p:cNvSpPr/>
          <p:nvPr/>
        </p:nvSpPr>
        <p:spPr>
          <a:xfrm>
            <a:off x="4423635" y="4331338"/>
            <a:ext cx="3490137" cy="10780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跨越整个互联网的可信通讯协议让</a:t>
            </a:r>
            <a:r>
              <a:rPr lang="en-US" altLang="zh-CN" sz="1100" dirty="0">
                <a:latin typeface="微软雅黑" panose="020B0503020204020204" pitchFamily="34" charset="-122"/>
                <a:ea typeface="微软雅黑" panose="020B0503020204020204" pitchFamily="34" charset="-122"/>
              </a:rPr>
              <a:t>WEB3</a:t>
            </a:r>
            <a:r>
              <a:rPr lang="zh-CN" altLang="en-US" sz="1100" dirty="0">
                <a:latin typeface="微软雅黑" panose="020B0503020204020204" pitchFamily="34" charset="-122"/>
                <a:ea typeface="微软雅黑" panose="020B0503020204020204" pitchFamily="34" charset="-122"/>
              </a:rPr>
              <a:t>用户和终端可以依靠国际标准确认信息交互的真实性。开源的数字钱包软件为各类可信任务的实现提供保障和公平竞争的基础。</a:t>
            </a:r>
          </a:p>
        </p:txBody>
      </p:sp>
    </p:spTree>
    <p:extLst>
      <p:ext uri="{BB962C8B-B14F-4D97-AF65-F5344CB8AC3E}">
        <p14:creationId xmlns:p14="http://schemas.microsoft.com/office/powerpoint/2010/main" val="7515649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067193-92EF-48D1-88B8-CD91F73AE205}"/>
              </a:ext>
            </a:extLst>
          </p:cNvPr>
          <p:cNvSpPr>
            <a:spLocks noGrp="1"/>
          </p:cNvSpPr>
          <p:nvPr>
            <p:ph type="title"/>
          </p:nvPr>
        </p:nvSpPr>
        <p:spPr/>
        <p:txBody>
          <a:bodyPr/>
          <a:lstStyle/>
          <a:p>
            <a:r>
              <a:rPr lang="en-US" altLang="zh-CN" dirty="0"/>
              <a:t>22</a:t>
            </a:r>
            <a:r>
              <a:rPr lang="zh-CN" altLang="en-US" dirty="0"/>
              <a:t>年总结三：介绍可信互联网技术新体系架构</a:t>
            </a:r>
          </a:p>
        </p:txBody>
      </p:sp>
      <p:sp>
        <p:nvSpPr>
          <p:cNvPr id="3" name="内容占位符 2">
            <a:extLst>
              <a:ext uri="{FF2B5EF4-FFF2-40B4-BE49-F238E27FC236}">
                <a16:creationId xmlns:a16="http://schemas.microsoft.com/office/drawing/2014/main" id="{F85CD793-1724-44C3-9264-40CA6FA72732}"/>
              </a:ext>
            </a:extLst>
          </p:cNvPr>
          <p:cNvSpPr>
            <a:spLocks noGrp="1"/>
          </p:cNvSpPr>
          <p:nvPr>
            <p:ph idx="1"/>
          </p:nvPr>
        </p:nvSpPr>
        <p:spPr/>
        <p:txBody>
          <a:bodyPr/>
          <a:lstStyle/>
          <a:p>
            <a:r>
              <a:rPr lang="zh-CN" altLang="en-US" i="1" dirty="0"/>
              <a:t>可信互联网技术难题探索</a:t>
            </a:r>
            <a:endParaRPr lang="en-US" altLang="zh-CN" i="1" dirty="0"/>
          </a:p>
        </p:txBody>
      </p:sp>
      <p:pic>
        <p:nvPicPr>
          <p:cNvPr id="4" name="Picture 3" descr="Diagram&#10;&#10;Description automatically generated">
            <a:extLst>
              <a:ext uri="{FF2B5EF4-FFF2-40B4-BE49-F238E27FC236}">
                <a16:creationId xmlns:a16="http://schemas.microsoft.com/office/drawing/2014/main" id="{1751F16A-6FD3-BD5E-97C4-473085BCF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090" y="2105564"/>
            <a:ext cx="5771820" cy="3886263"/>
          </a:xfrm>
          <a:prstGeom prst="rect">
            <a:avLst/>
          </a:prstGeom>
        </p:spPr>
      </p:pic>
      <p:sp>
        <p:nvSpPr>
          <p:cNvPr id="5" name="Double Brace 4">
            <a:extLst>
              <a:ext uri="{FF2B5EF4-FFF2-40B4-BE49-F238E27FC236}">
                <a16:creationId xmlns:a16="http://schemas.microsoft.com/office/drawing/2014/main" id="{0FD1428B-7930-ED77-B259-E11D42A64776}"/>
              </a:ext>
            </a:extLst>
          </p:cNvPr>
          <p:cNvSpPr/>
          <p:nvPr/>
        </p:nvSpPr>
        <p:spPr>
          <a:xfrm>
            <a:off x="838199" y="3946477"/>
            <a:ext cx="1847127" cy="842508"/>
          </a:xfrm>
          <a:prstGeom prst="bracePair">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382E4F4-FF07-670C-3930-A2E54D54D6CF}"/>
              </a:ext>
            </a:extLst>
          </p:cNvPr>
          <p:cNvSpPr txBox="1"/>
          <p:nvPr/>
        </p:nvSpPr>
        <p:spPr>
          <a:xfrm>
            <a:off x="1137955" y="4008206"/>
            <a:ext cx="1380765" cy="646331"/>
          </a:xfrm>
          <a:prstGeom prst="rect">
            <a:avLst/>
          </a:prstGeom>
          <a:noFill/>
        </p:spPr>
        <p:txBody>
          <a:bodyPr wrap="square" rtlCol="0">
            <a:spAutoFit/>
          </a:bodyPr>
          <a:lstStyle/>
          <a:p>
            <a:r>
              <a:rPr lang="en-US" dirty="0" err="1"/>
              <a:t>标准化的独立数字身份</a:t>
            </a:r>
            <a:endParaRPr lang="en-US" dirty="0"/>
          </a:p>
        </p:txBody>
      </p:sp>
      <p:sp>
        <p:nvSpPr>
          <p:cNvPr id="7" name="Double Brace 6">
            <a:extLst>
              <a:ext uri="{FF2B5EF4-FFF2-40B4-BE49-F238E27FC236}">
                <a16:creationId xmlns:a16="http://schemas.microsoft.com/office/drawing/2014/main" id="{099E177C-6507-D5E6-C683-124FE8A2E089}"/>
              </a:ext>
            </a:extLst>
          </p:cNvPr>
          <p:cNvSpPr/>
          <p:nvPr/>
        </p:nvSpPr>
        <p:spPr>
          <a:xfrm>
            <a:off x="9320052" y="2461767"/>
            <a:ext cx="1847127" cy="842508"/>
          </a:xfrm>
          <a:prstGeom prst="bracePair">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BFDB85A-E628-D3B9-17BA-E21DA217911A}"/>
              </a:ext>
            </a:extLst>
          </p:cNvPr>
          <p:cNvSpPr txBox="1"/>
          <p:nvPr/>
        </p:nvSpPr>
        <p:spPr>
          <a:xfrm>
            <a:off x="9553232" y="2421356"/>
            <a:ext cx="1380765" cy="923330"/>
          </a:xfrm>
          <a:prstGeom prst="rect">
            <a:avLst/>
          </a:prstGeom>
          <a:noFill/>
        </p:spPr>
        <p:txBody>
          <a:bodyPr wrap="square" rtlCol="0">
            <a:spAutoFit/>
          </a:bodyPr>
          <a:lstStyle/>
          <a:p>
            <a:r>
              <a:rPr lang="en-US" dirty="0" err="1"/>
              <a:t>标准化的全互联网可信通讯协议</a:t>
            </a:r>
            <a:endParaRPr lang="en-US" dirty="0"/>
          </a:p>
        </p:txBody>
      </p:sp>
      <p:sp>
        <p:nvSpPr>
          <p:cNvPr id="9" name="Double Brace 8">
            <a:extLst>
              <a:ext uri="{FF2B5EF4-FFF2-40B4-BE49-F238E27FC236}">
                <a16:creationId xmlns:a16="http://schemas.microsoft.com/office/drawing/2014/main" id="{D1AC70D7-BAA6-FD4F-1215-3BF90190CAC6}"/>
              </a:ext>
            </a:extLst>
          </p:cNvPr>
          <p:cNvSpPr/>
          <p:nvPr/>
        </p:nvSpPr>
        <p:spPr>
          <a:xfrm>
            <a:off x="9244291" y="5034987"/>
            <a:ext cx="1847127" cy="842508"/>
          </a:xfrm>
          <a:prstGeom prst="bracePair">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602F74CC-6B3F-372F-AA76-43436A593E3A}"/>
              </a:ext>
            </a:extLst>
          </p:cNvPr>
          <p:cNvSpPr txBox="1"/>
          <p:nvPr/>
        </p:nvSpPr>
        <p:spPr>
          <a:xfrm>
            <a:off x="9545034" y="5133075"/>
            <a:ext cx="1380765" cy="646331"/>
          </a:xfrm>
          <a:prstGeom prst="rect">
            <a:avLst/>
          </a:prstGeom>
          <a:noFill/>
        </p:spPr>
        <p:txBody>
          <a:bodyPr wrap="square" rtlCol="0">
            <a:spAutoFit/>
          </a:bodyPr>
          <a:lstStyle/>
          <a:p>
            <a:r>
              <a:rPr lang="en-US" dirty="0" err="1"/>
              <a:t>开源开放数字钱包实现</a:t>
            </a:r>
            <a:endParaRPr lang="en-US" dirty="0"/>
          </a:p>
        </p:txBody>
      </p:sp>
      <p:sp>
        <p:nvSpPr>
          <p:cNvPr id="11" name="Oval 10">
            <a:extLst>
              <a:ext uri="{FF2B5EF4-FFF2-40B4-BE49-F238E27FC236}">
                <a16:creationId xmlns:a16="http://schemas.microsoft.com/office/drawing/2014/main" id="{33107101-EDB1-F209-8EC4-DBB02366E4C6}"/>
              </a:ext>
            </a:extLst>
          </p:cNvPr>
          <p:cNvSpPr/>
          <p:nvPr/>
        </p:nvSpPr>
        <p:spPr>
          <a:xfrm>
            <a:off x="6447099" y="3750197"/>
            <a:ext cx="1574157" cy="519024"/>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F0847CD-3D2B-E309-37ED-CD7FC1A1DA77}"/>
              </a:ext>
            </a:extLst>
          </p:cNvPr>
          <p:cNvCxnSpPr>
            <a:cxnSpLocks/>
            <a:stCxn id="11" idx="7"/>
          </p:cNvCxnSpPr>
          <p:nvPr/>
        </p:nvCxnSpPr>
        <p:spPr>
          <a:xfrm flipV="1">
            <a:off x="7790726" y="2916820"/>
            <a:ext cx="1529326" cy="90938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06568C2-1761-74A7-E65B-3A756E187AFC}"/>
              </a:ext>
            </a:extLst>
          </p:cNvPr>
          <p:cNvSpPr/>
          <p:nvPr/>
        </p:nvSpPr>
        <p:spPr>
          <a:xfrm>
            <a:off x="8021257" y="3946477"/>
            <a:ext cx="856525" cy="799143"/>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55434FA-9644-5364-34EA-4D6E8D8B376B}"/>
              </a:ext>
            </a:extLst>
          </p:cNvPr>
          <p:cNvCxnSpPr>
            <a:cxnSpLocks/>
            <a:stCxn id="14" idx="5"/>
            <a:endCxn id="9" idx="1"/>
          </p:cNvCxnSpPr>
          <p:nvPr/>
        </p:nvCxnSpPr>
        <p:spPr>
          <a:xfrm>
            <a:off x="8752347" y="4628588"/>
            <a:ext cx="491944" cy="82765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2621426-47A8-B72C-F471-9DD59097AB57}"/>
              </a:ext>
            </a:extLst>
          </p:cNvPr>
          <p:cNvSpPr/>
          <p:nvPr/>
        </p:nvSpPr>
        <p:spPr>
          <a:xfrm>
            <a:off x="4127979" y="5042414"/>
            <a:ext cx="4002889" cy="871440"/>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42888E6-4592-FF62-DF25-AAA843F54C3A}"/>
              </a:ext>
            </a:extLst>
          </p:cNvPr>
          <p:cNvCxnSpPr>
            <a:cxnSpLocks/>
            <a:stCxn id="5" idx="3"/>
            <a:endCxn id="19" idx="2"/>
          </p:cNvCxnSpPr>
          <p:nvPr/>
        </p:nvCxnSpPr>
        <p:spPr>
          <a:xfrm>
            <a:off x="2685326" y="4367731"/>
            <a:ext cx="1442653" cy="111040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6984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067193-92EF-48D1-88B8-CD91F73AE205}"/>
              </a:ext>
            </a:extLst>
          </p:cNvPr>
          <p:cNvSpPr>
            <a:spLocks noGrp="1"/>
          </p:cNvSpPr>
          <p:nvPr>
            <p:ph type="title"/>
          </p:nvPr>
        </p:nvSpPr>
        <p:spPr/>
        <p:txBody>
          <a:bodyPr/>
          <a:lstStyle/>
          <a:p>
            <a:r>
              <a:rPr lang="en-US" altLang="zh-CN" dirty="0"/>
              <a:t>22</a:t>
            </a:r>
            <a:r>
              <a:rPr lang="zh-CN" altLang="en-US" dirty="0"/>
              <a:t>年总结四：介绍</a:t>
            </a:r>
            <a:r>
              <a:rPr lang="en-US" altLang="zh-CN" dirty="0"/>
              <a:t>OpenHarmony2</a:t>
            </a:r>
            <a:r>
              <a:rPr lang="zh-CN" altLang="en-US" dirty="0"/>
              <a:t>生态开放架构</a:t>
            </a:r>
          </a:p>
        </p:txBody>
      </p:sp>
      <p:pic>
        <p:nvPicPr>
          <p:cNvPr id="17" name="Picture 16" descr="Diagram&#10;&#10;Description automatically generated">
            <a:extLst>
              <a:ext uri="{FF2B5EF4-FFF2-40B4-BE49-F238E27FC236}">
                <a16:creationId xmlns:a16="http://schemas.microsoft.com/office/drawing/2014/main" id="{D0E76D5F-16E0-3084-55DC-C121BAA8C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924" y="1166069"/>
            <a:ext cx="5229076" cy="2400748"/>
          </a:xfrm>
          <a:prstGeom prst="rect">
            <a:avLst/>
          </a:prstGeom>
        </p:spPr>
      </p:pic>
      <p:pic>
        <p:nvPicPr>
          <p:cNvPr id="18" name="Picture 17" descr="Graphical user interface, diagram, application&#10;&#10;Description automatically generated">
            <a:extLst>
              <a:ext uri="{FF2B5EF4-FFF2-40B4-BE49-F238E27FC236}">
                <a16:creationId xmlns:a16="http://schemas.microsoft.com/office/drawing/2014/main" id="{2A7370D6-44AE-A8F4-78CE-6D6BD86F3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93" y="3639405"/>
            <a:ext cx="4607786" cy="2400748"/>
          </a:xfrm>
          <a:prstGeom prst="rect">
            <a:avLst/>
          </a:prstGeom>
        </p:spPr>
      </p:pic>
      <p:pic>
        <p:nvPicPr>
          <p:cNvPr id="21" name="Picture 20" descr="Graphical user interface&#10;&#10;Description automatically generated with medium confidence">
            <a:extLst>
              <a:ext uri="{FF2B5EF4-FFF2-40B4-BE49-F238E27FC236}">
                <a16:creationId xmlns:a16="http://schemas.microsoft.com/office/drawing/2014/main" id="{3B61D716-0120-A617-4E15-16E1088B2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169" y="1044369"/>
            <a:ext cx="4255913" cy="266121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DFA7E2CD-63C5-16F9-93F0-27387892ED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7169" y="3705584"/>
            <a:ext cx="4229889" cy="2400748"/>
          </a:xfrm>
          <a:prstGeom prst="rect">
            <a:avLst/>
          </a:prstGeom>
        </p:spPr>
      </p:pic>
    </p:spTree>
    <p:extLst>
      <p:ext uri="{BB962C8B-B14F-4D97-AF65-F5344CB8AC3E}">
        <p14:creationId xmlns:p14="http://schemas.microsoft.com/office/powerpoint/2010/main" val="3706635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067193-92EF-48D1-88B8-CD91F73AE205}"/>
              </a:ext>
            </a:extLst>
          </p:cNvPr>
          <p:cNvSpPr>
            <a:spLocks noGrp="1"/>
          </p:cNvSpPr>
          <p:nvPr>
            <p:ph type="title"/>
          </p:nvPr>
        </p:nvSpPr>
        <p:spPr/>
        <p:txBody>
          <a:bodyPr/>
          <a:lstStyle/>
          <a:p>
            <a:r>
              <a:rPr lang="en-US" altLang="zh-CN" dirty="0"/>
              <a:t>22</a:t>
            </a:r>
            <a:r>
              <a:rPr lang="zh-CN" altLang="en-US" dirty="0"/>
              <a:t>年总结五：提出两个技术难题</a:t>
            </a:r>
          </a:p>
        </p:txBody>
      </p:sp>
      <p:pic>
        <p:nvPicPr>
          <p:cNvPr id="4" name="Picture 3" descr="Text&#10;&#10;Description automatically generated">
            <a:extLst>
              <a:ext uri="{FF2B5EF4-FFF2-40B4-BE49-F238E27FC236}">
                <a16:creationId xmlns:a16="http://schemas.microsoft.com/office/drawing/2014/main" id="{2C7E8850-BDC1-D108-8524-D78C4764E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767" y="2029587"/>
            <a:ext cx="5409647" cy="3135926"/>
          </a:xfrm>
          <a:prstGeom prst="rect">
            <a:avLst/>
          </a:prstGeom>
        </p:spPr>
      </p:pic>
      <p:pic>
        <p:nvPicPr>
          <p:cNvPr id="6" name="Picture 5" descr="Text&#10;&#10;Description automatically generated">
            <a:extLst>
              <a:ext uri="{FF2B5EF4-FFF2-40B4-BE49-F238E27FC236}">
                <a16:creationId xmlns:a16="http://schemas.microsoft.com/office/drawing/2014/main" id="{8A4DCC9E-9189-1976-E6B3-815A5DE10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94" y="1328778"/>
            <a:ext cx="5853208" cy="4537544"/>
          </a:xfrm>
          <a:prstGeom prst="rect">
            <a:avLst/>
          </a:prstGeom>
        </p:spPr>
      </p:pic>
    </p:spTree>
    <p:extLst>
      <p:ext uri="{BB962C8B-B14F-4D97-AF65-F5344CB8AC3E}">
        <p14:creationId xmlns:p14="http://schemas.microsoft.com/office/powerpoint/2010/main" val="28392758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4ECF76-EE54-4823-B897-F2C174319441}"/>
              </a:ext>
            </a:extLst>
          </p:cNvPr>
          <p:cNvSpPr>
            <a:spLocks noGrp="1"/>
          </p:cNvSpPr>
          <p:nvPr>
            <p:ph type="title"/>
          </p:nvPr>
        </p:nvSpPr>
        <p:spPr/>
        <p:txBody>
          <a:bodyPr/>
          <a:lstStyle/>
          <a:p>
            <a:r>
              <a:rPr lang="en-US" altLang="zh-CN" dirty="0"/>
              <a:t>WEB3 TSG 2023</a:t>
            </a:r>
            <a:r>
              <a:rPr lang="zh-CN" altLang="en-US" dirty="0"/>
              <a:t>年工作规划</a:t>
            </a:r>
          </a:p>
        </p:txBody>
      </p:sp>
      <p:sp>
        <p:nvSpPr>
          <p:cNvPr id="3" name="内容占位符 2">
            <a:extLst>
              <a:ext uri="{FF2B5EF4-FFF2-40B4-BE49-F238E27FC236}">
                <a16:creationId xmlns:a16="http://schemas.microsoft.com/office/drawing/2014/main" id="{540C17FF-6165-4C33-8360-84C966980D74}"/>
              </a:ext>
            </a:extLst>
          </p:cNvPr>
          <p:cNvSpPr>
            <a:spLocks noGrp="1"/>
          </p:cNvSpPr>
          <p:nvPr>
            <p:ph idx="1"/>
          </p:nvPr>
        </p:nvSpPr>
        <p:spPr>
          <a:xfrm>
            <a:off x="384629" y="1095555"/>
            <a:ext cx="11422742" cy="5081408"/>
          </a:xfrm>
        </p:spPr>
        <p:txBody>
          <a:bodyPr>
            <a:normAutofit fontScale="47500" lnSpcReduction="20000"/>
          </a:bodyPr>
          <a:lstStyle/>
          <a:p>
            <a:r>
              <a:rPr lang="en-US" altLang="zh-CN" dirty="0"/>
              <a:t>2023</a:t>
            </a:r>
            <a:r>
              <a:rPr lang="zh-CN" altLang="en-US" dirty="0"/>
              <a:t>年重点工作</a:t>
            </a:r>
            <a:endParaRPr lang="en-US" altLang="zh-CN" dirty="0"/>
          </a:p>
          <a:p>
            <a:pPr lvl="1"/>
            <a:r>
              <a:rPr lang="zh-CN" altLang="en-US" dirty="0"/>
              <a:t>成员扩充</a:t>
            </a:r>
            <a:r>
              <a:rPr lang="en-US" altLang="zh-CN" dirty="0"/>
              <a:t>:</a:t>
            </a:r>
            <a:r>
              <a:rPr lang="zh-CN" altLang="en-US" dirty="0"/>
              <a:t>保持成员基本稳定，找到共同切入点，然后配合项目和活动需求扩充。</a:t>
            </a:r>
            <a:endParaRPr lang="en-US" altLang="zh-CN" dirty="0"/>
          </a:p>
          <a:p>
            <a:pPr lvl="1"/>
            <a:r>
              <a:rPr lang="zh-CN" altLang="en-US" dirty="0"/>
              <a:t>项目孵化：考虑几个方向</a:t>
            </a:r>
            <a:endParaRPr lang="en-US" altLang="zh-CN" dirty="0"/>
          </a:p>
          <a:p>
            <a:pPr lvl="2"/>
            <a:r>
              <a:rPr lang="zh-CN" altLang="en-US" dirty="0"/>
              <a:t>联合</a:t>
            </a:r>
            <a:r>
              <a:rPr lang="en-US" altLang="zh-CN" dirty="0"/>
              <a:t>LF EU</a:t>
            </a:r>
            <a:r>
              <a:rPr lang="zh-CN" altLang="en-US" dirty="0"/>
              <a:t> </a:t>
            </a:r>
            <a:r>
              <a:rPr lang="en-US" altLang="zh-CN" dirty="0" err="1"/>
              <a:t>OpenWallet</a:t>
            </a:r>
            <a:r>
              <a:rPr lang="zh-CN" altLang="en-US" dirty="0"/>
              <a:t>等开源社区，在</a:t>
            </a:r>
            <a:r>
              <a:rPr lang="en-US" altLang="zh-CN" dirty="0" err="1"/>
              <a:t>OpenHarmony</a:t>
            </a:r>
            <a:r>
              <a:rPr lang="zh-CN" altLang="en-US" dirty="0"/>
              <a:t>实现对开放电子钱包的支持，帮助建立基于国际标准的</a:t>
            </a:r>
            <a:r>
              <a:rPr lang="en-US" altLang="zh-CN" dirty="0"/>
              <a:t>Open Mobile Ecosystem</a:t>
            </a:r>
            <a:r>
              <a:rPr lang="zh-CN" altLang="en-US" dirty="0"/>
              <a:t>。</a:t>
            </a:r>
            <a:endParaRPr lang="en-US" altLang="zh-CN" dirty="0"/>
          </a:p>
          <a:p>
            <a:pPr lvl="2"/>
            <a:r>
              <a:rPr lang="zh-CN" altLang="en-US" dirty="0"/>
              <a:t>将以上支持延伸到</a:t>
            </a:r>
            <a:r>
              <a:rPr lang="en-US" altLang="zh-CN" dirty="0"/>
              <a:t>EU</a:t>
            </a:r>
            <a:r>
              <a:rPr lang="zh-CN" altLang="en-US" dirty="0"/>
              <a:t> </a:t>
            </a:r>
            <a:r>
              <a:rPr lang="en-US" altLang="zh-CN" dirty="0" err="1"/>
              <a:t>Oniro</a:t>
            </a:r>
            <a:r>
              <a:rPr lang="zh-CN" altLang="en-US" dirty="0"/>
              <a:t>社区。</a:t>
            </a:r>
            <a:endParaRPr lang="en-US" altLang="zh-CN" dirty="0"/>
          </a:p>
          <a:p>
            <a:pPr lvl="2"/>
            <a:r>
              <a:rPr lang="zh-CN" altLang="en-US" dirty="0"/>
              <a:t>孵化支持成员企业研究展现相关应用场景。</a:t>
            </a:r>
            <a:endParaRPr lang="en-US" altLang="zh-CN" dirty="0"/>
          </a:p>
          <a:p>
            <a:pPr lvl="2"/>
            <a:r>
              <a:rPr lang="zh-CN" altLang="en-US" dirty="0"/>
              <a:t>孵化支持成员学术科研课题。</a:t>
            </a:r>
            <a:endParaRPr lang="en-US" altLang="zh-CN" dirty="0"/>
          </a:p>
          <a:p>
            <a:pPr lvl="1"/>
            <a:r>
              <a:rPr lang="zh-CN" altLang="en-US" dirty="0"/>
              <a:t>技术</a:t>
            </a:r>
            <a:r>
              <a:rPr lang="en-US" altLang="zh-CN" dirty="0"/>
              <a:t>/</a:t>
            </a:r>
            <a:r>
              <a:rPr lang="zh-CN" altLang="en-US" dirty="0"/>
              <a:t>产业洞察或领域白皮书</a:t>
            </a:r>
            <a:endParaRPr lang="en-US" altLang="zh-CN" dirty="0"/>
          </a:p>
          <a:p>
            <a:pPr lvl="2"/>
            <a:r>
              <a:rPr lang="zh-CN" altLang="en-US" dirty="0"/>
              <a:t>继续对国内外</a:t>
            </a:r>
            <a:r>
              <a:rPr lang="en-US" altLang="zh-CN" dirty="0"/>
              <a:t>WEB3</a:t>
            </a:r>
            <a:r>
              <a:rPr lang="zh-CN" altLang="en-US" dirty="0"/>
              <a:t>以及相关信任技术发展的洞察介绍交流，包括：开放电子钱包、信任区域可互通性、分布式可信系统、</a:t>
            </a:r>
            <a:r>
              <a:rPr lang="en-US" altLang="zh-CN" dirty="0"/>
              <a:t>AI</a:t>
            </a:r>
            <a:r>
              <a:rPr lang="zh-CN" altLang="en-US" dirty="0"/>
              <a:t>可信性、可验证数据、数据可溯源、数据资产及流通性等等。</a:t>
            </a:r>
            <a:endParaRPr lang="en-US" altLang="zh-CN" dirty="0"/>
          </a:p>
          <a:p>
            <a:pPr lvl="2"/>
            <a:r>
              <a:rPr lang="zh-CN" altLang="en-US" dirty="0"/>
              <a:t>考虑基于洞察情况和应用需求发布一份白皮书。</a:t>
            </a:r>
            <a:endParaRPr lang="en-US" altLang="zh-CN" dirty="0"/>
          </a:p>
          <a:p>
            <a:pPr lvl="1"/>
            <a:r>
              <a:rPr lang="zh-CN" altLang="en-US" dirty="0"/>
              <a:t>社区难题发布</a:t>
            </a:r>
            <a:r>
              <a:rPr lang="en-US" altLang="zh-CN" dirty="0"/>
              <a:t>/</a:t>
            </a:r>
            <a:r>
              <a:rPr lang="zh-CN" altLang="en-US" dirty="0"/>
              <a:t>揭榜、高校俱乐部联动</a:t>
            </a:r>
            <a:endParaRPr lang="en-US" altLang="zh-CN" dirty="0"/>
          </a:p>
          <a:p>
            <a:pPr lvl="2"/>
            <a:r>
              <a:rPr lang="zh-CN" altLang="en-US" dirty="0"/>
              <a:t>有没有一些建议？</a:t>
            </a:r>
            <a:endParaRPr lang="en-US" altLang="zh-CN" dirty="0"/>
          </a:p>
          <a:p>
            <a:pPr lvl="1"/>
            <a:r>
              <a:rPr lang="zh-CN" altLang="en-US" dirty="0"/>
              <a:t>讲座、研讨会、论坛</a:t>
            </a:r>
            <a:endParaRPr lang="en-US" altLang="zh-CN" dirty="0"/>
          </a:p>
          <a:p>
            <a:pPr lvl="2"/>
            <a:r>
              <a:rPr lang="zh-CN" altLang="en-US" dirty="0"/>
              <a:t>有没有一些建议？</a:t>
            </a:r>
            <a:endParaRPr lang="en-US" altLang="zh-CN" dirty="0"/>
          </a:p>
          <a:p>
            <a:r>
              <a:rPr lang="zh-CN" altLang="en-US" dirty="0"/>
              <a:t>其他</a:t>
            </a:r>
            <a:endParaRPr lang="en-US" altLang="zh-CN" dirty="0"/>
          </a:p>
          <a:p>
            <a:pPr lvl="1"/>
            <a:r>
              <a:rPr lang="zh-CN" altLang="en-US" dirty="0"/>
              <a:t>风险与求助、费用预算诉求等</a:t>
            </a:r>
            <a:endParaRPr lang="en-US" altLang="zh-CN" dirty="0"/>
          </a:p>
        </p:txBody>
      </p:sp>
    </p:spTree>
    <p:extLst>
      <p:ext uri="{BB962C8B-B14F-4D97-AF65-F5344CB8AC3E}">
        <p14:creationId xmlns:p14="http://schemas.microsoft.com/office/powerpoint/2010/main" val="9527441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D9F4-87A4-C800-423D-3DE739F55149}"/>
              </a:ext>
            </a:extLst>
          </p:cNvPr>
          <p:cNvSpPr>
            <a:spLocks noGrp="1"/>
          </p:cNvSpPr>
          <p:nvPr>
            <p:ph type="title"/>
          </p:nvPr>
        </p:nvSpPr>
        <p:spPr/>
        <p:txBody>
          <a:bodyPr/>
          <a:lstStyle/>
          <a:p>
            <a:r>
              <a:rPr lang="en-US" altLang="zh-CN" dirty="0"/>
              <a:t>23</a:t>
            </a:r>
            <a:r>
              <a:rPr lang="zh-CN" altLang="en-US" dirty="0"/>
              <a:t>年工作方向讨论</a:t>
            </a:r>
            <a:endParaRPr lang="en-US" dirty="0"/>
          </a:p>
        </p:txBody>
      </p:sp>
      <p:sp>
        <p:nvSpPr>
          <p:cNvPr id="4" name="Rectangle 3">
            <a:extLst>
              <a:ext uri="{FF2B5EF4-FFF2-40B4-BE49-F238E27FC236}">
                <a16:creationId xmlns:a16="http://schemas.microsoft.com/office/drawing/2014/main" id="{44BD1E28-AD18-782B-DECF-F7A772093B86}"/>
              </a:ext>
            </a:extLst>
          </p:cNvPr>
          <p:cNvSpPr/>
          <p:nvPr/>
        </p:nvSpPr>
        <p:spPr>
          <a:xfrm>
            <a:off x="4174433" y="3104050"/>
            <a:ext cx="3843130" cy="811369"/>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C00000"/>
                </a:solidFill>
              </a:rPr>
              <a:t>（</a:t>
            </a:r>
            <a:r>
              <a:rPr lang="en-US" altLang="zh-CN" dirty="0">
                <a:solidFill>
                  <a:srgbClr val="C00000"/>
                </a:solidFill>
              </a:rPr>
              <a:t>1</a:t>
            </a:r>
            <a:r>
              <a:rPr lang="zh-CN" altLang="en-US" dirty="0">
                <a:solidFill>
                  <a:srgbClr val="C00000"/>
                </a:solidFill>
              </a:rPr>
              <a:t>）</a:t>
            </a:r>
            <a:r>
              <a:rPr lang="en-US" dirty="0" err="1">
                <a:solidFill>
                  <a:srgbClr val="C00000"/>
                </a:solidFill>
              </a:rPr>
              <a:t>开源电子钱包</a:t>
            </a:r>
            <a:r>
              <a:rPr lang="en-US" dirty="0">
                <a:solidFill>
                  <a:srgbClr val="C00000"/>
                </a:solidFill>
              </a:rPr>
              <a:t>(</a:t>
            </a:r>
            <a:r>
              <a:rPr lang="en-US" dirty="0" err="1">
                <a:solidFill>
                  <a:srgbClr val="C00000"/>
                </a:solidFill>
              </a:rPr>
              <a:t>基于Rust安全软件架构</a:t>
            </a:r>
            <a:r>
              <a:rPr lang="zh-CN" altLang="en-US" dirty="0">
                <a:solidFill>
                  <a:srgbClr val="C00000"/>
                </a:solidFill>
              </a:rPr>
              <a:t>，基于开放标准界面，</a:t>
            </a:r>
            <a:r>
              <a:rPr lang="en-US" altLang="zh-CN" dirty="0">
                <a:solidFill>
                  <a:srgbClr val="C00000"/>
                </a:solidFill>
              </a:rPr>
              <a:t>DID</a:t>
            </a:r>
            <a:r>
              <a:rPr lang="zh-CN" altLang="en-US" dirty="0">
                <a:solidFill>
                  <a:srgbClr val="C00000"/>
                </a:solidFill>
              </a:rPr>
              <a:t>）</a:t>
            </a:r>
            <a:endParaRPr lang="en-US" dirty="0">
              <a:solidFill>
                <a:srgbClr val="C00000"/>
              </a:solidFill>
            </a:endParaRPr>
          </a:p>
        </p:txBody>
      </p:sp>
      <p:sp>
        <p:nvSpPr>
          <p:cNvPr id="5" name="Up-Down Arrow 4">
            <a:extLst>
              <a:ext uri="{FF2B5EF4-FFF2-40B4-BE49-F238E27FC236}">
                <a16:creationId xmlns:a16="http://schemas.microsoft.com/office/drawing/2014/main" id="{7E71FADB-8CAA-7742-8FD7-1CCD7766680A}"/>
              </a:ext>
            </a:extLst>
          </p:cNvPr>
          <p:cNvSpPr/>
          <p:nvPr/>
        </p:nvSpPr>
        <p:spPr>
          <a:xfrm>
            <a:off x="5857460" y="3915418"/>
            <a:ext cx="477078" cy="683086"/>
          </a:xfrm>
          <a:prstGeom prst="upDownArrow">
            <a:avLst/>
          </a:prstGeom>
          <a:solidFill>
            <a:schemeClr val="bg2">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E92AB2-F2A2-D6CD-FA65-BAA1803DF994}"/>
              </a:ext>
            </a:extLst>
          </p:cNvPr>
          <p:cNvSpPr/>
          <p:nvPr/>
        </p:nvSpPr>
        <p:spPr>
          <a:xfrm>
            <a:off x="4784035" y="4598504"/>
            <a:ext cx="2623930" cy="577070"/>
          </a:xfrm>
          <a:prstGeom prst="rect">
            <a:avLst/>
          </a:prstGeom>
          <a:solidFill>
            <a:schemeClr val="bg2">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C00000"/>
                </a:solidFill>
              </a:rPr>
              <a:t>OpenHarmony</a:t>
            </a:r>
            <a:r>
              <a:rPr lang="en-US" dirty="0">
                <a:solidFill>
                  <a:srgbClr val="C00000"/>
                </a:solidFill>
              </a:rPr>
              <a:t> </a:t>
            </a:r>
            <a:r>
              <a:rPr lang="en-US" altLang="zh-CN" dirty="0">
                <a:solidFill>
                  <a:srgbClr val="C00000"/>
                </a:solidFill>
              </a:rPr>
              <a:t>2</a:t>
            </a:r>
            <a:r>
              <a:rPr lang="zh-CN" altLang="en-US" dirty="0">
                <a:solidFill>
                  <a:srgbClr val="C00000"/>
                </a:solidFill>
              </a:rPr>
              <a:t> </a:t>
            </a:r>
            <a:r>
              <a:rPr lang="en-US" dirty="0">
                <a:solidFill>
                  <a:srgbClr val="C00000"/>
                </a:solidFill>
              </a:rPr>
              <a:t>OS </a:t>
            </a:r>
            <a:r>
              <a:rPr lang="en-US" dirty="0" err="1">
                <a:solidFill>
                  <a:srgbClr val="C00000"/>
                </a:solidFill>
              </a:rPr>
              <a:t>接口SDK</a:t>
            </a:r>
            <a:r>
              <a:rPr lang="en-US" dirty="0">
                <a:solidFill>
                  <a:srgbClr val="C00000"/>
                </a:solidFill>
              </a:rPr>
              <a:t> + TEE</a:t>
            </a:r>
          </a:p>
        </p:txBody>
      </p:sp>
      <p:sp>
        <p:nvSpPr>
          <p:cNvPr id="7" name="Rectangle 6">
            <a:extLst>
              <a:ext uri="{FF2B5EF4-FFF2-40B4-BE49-F238E27FC236}">
                <a16:creationId xmlns:a16="http://schemas.microsoft.com/office/drawing/2014/main" id="{41918732-6625-1658-A728-A1DB94F1A93A}"/>
              </a:ext>
            </a:extLst>
          </p:cNvPr>
          <p:cNvSpPr/>
          <p:nvPr/>
        </p:nvSpPr>
        <p:spPr>
          <a:xfrm>
            <a:off x="4174435" y="2229707"/>
            <a:ext cx="3843129" cy="782195"/>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C00000"/>
                </a:solidFill>
                <a:latin typeface="Dosis" pitchFamily="2" charset="77"/>
              </a:rPr>
              <a:t>（</a:t>
            </a:r>
            <a:r>
              <a:rPr lang="en-US" altLang="zh-CN" dirty="0">
                <a:solidFill>
                  <a:srgbClr val="C00000"/>
                </a:solidFill>
                <a:latin typeface="Dosis" pitchFamily="2" charset="77"/>
              </a:rPr>
              <a:t>2</a:t>
            </a:r>
            <a:r>
              <a:rPr lang="zh-CN" altLang="en-US" dirty="0">
                <a:solidFill>
                  <a:srgbClr val="C00000"/>
                </a:solidFill>
                <a:latin typeface="Dosis" pitchFamily="2" charset="77"/>
              </a:rPr>
              <a:t>）</a:t>
            </a:r>
            <a:r>
              <a:rPr lang="en-US" dirty="0" err="1">
                <a:solidFill>
                  <a:srgbClr val="C00000"/>
                </a:solidFill>
                <a:latin typeface="Dosis" pitchFamily="2" charset="77"/>
              </a:rPr>
              <a:t>钱包之间的信任互联协议</a:t>
            </a:r>
            <a:endParaRPr lang="en-US" dirty="0">
              <a:solidFill>
                <a:srgbClr val="C00000"/>
              </a:solidFill>
              <a:latin typeface="Dosis" pitchFamily="2" charset="77"/>
            </a:endParaRPr>
          </a:p>
        </p:txBody>
      </p:sp>
      <p:sp>
        <p:nvSpPr>
          <p:cNvPr id="8" name="Rectangle 7">
            <a:extLst>
              <a:ext uri="{FF2B5EF4-FFF2-40B4-BE49-F238E27FC236}">
                <a16:creationId xmlns:a16="http://schemas.microsoft.com/office/drawing/2014/main" id="{708CC112-B3F3-EF3D-019B-83B844B19445}"/>
              </a:ext>
            </a:extLst>
          </p:cNvPr>
          <p:cNvSpPr/>
          <p:nvPr/>
        </p:nvSpPr>
        <p:spPr>
          <a:xfrm>
            <a:off x="4174432" y="1102019"/>
            <a:ext cx="3843129" cy="874343"/>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Rectangle 8">
            <a:extLst>
              <a:ext uri="{FF2B5EF4-FFF2-40B4-BE49-F238E27FC236}">
                <a16:creationId xmlns:a16="http://schemas.microsoft.com/office/drawing/2014/main" id="{73A7B778-1303-DA5B-22A8-4465B063FFE2}"/>
              </a:ext>
            </a:extLst>
          </p:cNvPr>
          <p:cNvSpPr/>
          <p:nvPr/>
        </p:nvSpPr>
        <p:spPr>
          <a:xfrm>
            <a:off x="4326832" y="1254419"/>
            <a:ext cx="3843129" cy="874343"/>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C00000"/>
                </a:solidFill>
              </a:rPr>
              <a:t>（</a:t>
            </a:r>
            <a:r>
              <a:rPr lang="en-US" altLang="zh-CN" dirty="0">
                <a:solidFill>
                  <a:srgbClr val="C00000"/>
                </a:solidFill>
              </a:rPr>
              <a:t>3</a:t>
            </a:r>
            <a:r>
              <a:rPr lang="zh-CN" altLang="en-US" dirty="0">
                <a:solidFill>
                  <a:srgbClr val="C00000"/>
                </a:solidFill>
              </a:rPr>
              <a:t>）</a:t>
            </a:r>
            <a:r>
              <a:rPr lang="en-US" dirty="0">
                <a:solidFill>
                  <a:srgbClr val="C00000"/>
                </a:solidFill>
              </a:rPr>
              <a:t>标准化的数字资产类别与应用场景实例</a:t>
            </a:r>
            <a:r>
              <a:rPr lang="en-US" altLang="zh-CN" dirty="0">
                <a:solidFill>
                  <a:srgbClr val="C00000"/>
                </a:solidFill>
              </a:rPr>
              <a:t>1</a:t>
            </a:r>
            <a:r>
              <a:rPr lang="zh-CN" altLang="en-US" dirty="0">
                <a:solidFill>
                  <a:srgbClr val="C00000"/>
                </a:solidFill>
              </a:rPr>
              <a:t>、</a:t>
            </a:r>
            <a:r>
              <a:rPr lang="en-US" altLang="zh-CN" dirty="0">
                <a:solidFill>
                  <a:srgbClr val="C00000"/>
                </a:solidFill>
              </a:rPr>
              <a:t>2</a:t>
            </a:r>
            <a:r>
              <a:rPr lang="zh-CN" altLang="en-US" dirty="0">
                <a:solidFill>
                  <a:srgbClr val="C00000"/>
                </a:solidFill>
              </a:rPr>
              <a:t>、</a:t>
            </a:r>
            <a:r>
              <a:rPr lang="en-US" altLang="zh-CN" dirty="0">
                <a:solidFill>
                  <a:srgbClr val="C00000"/>
                </a:solidFill>
              </a:rPr>
              <a:t>3…</a:t>
            </a:r>
            <a:r>
              <a:rPr lang="zh-CN" altLang="en-US" dirty="0">
                <a:solidFill>
                  <a:srgbClr val="C00000"/>
                </a:solidFill>
              </a:rPr>
              <a:t> </a:t>
            </a:r>
            <a:r>
              <a:rPr lang="en-US" altLang="zh-CN" dirty="0">
                <a:solidFill>
                  <a:srgbClr val="C00000"/>
                </a:solidFill>
              </a:rPr>
              <a:t>VC</a:t>
            </a:r>
            <a:r>
              <a:rPr lang="zh-CN" altLang="en-US" dirty="0">
                <a:solidFill>
                  <a:srgbClr val="C00000"/>
                </a:solidFill>
              </a:rPr>
              <a:t>，</a:t>
            </a:r>
            <a:r>
              <a:rPr lang="en-US" altLang="zh-CN" dirty="0">
                <a:solidFill>
                  <a:srgbClr val="C00000"/>
                </a:solidFill>
              </a:rPr>
              <a:t>C2PA</a:t>
            </a:r>
            <a:endParaRPr lang="en-US" dirty="0">
              <a:solidFill>
                <a:srgbClr val="C00000"/>
              </a:solidFill>
            </a:endParaRPr>
          </a:p>
        </p:txBody>
      </p:sp>
      <p:sp>
        <p:nvSpPr>
          <p:cNvPr id="10" name="Rectangle 9">
            <a:extLst>
              <a:ext uri="{FF2B5EF4-FFF2-40B4-BE49-F238E27FC236}">
                <a16:creationId xmlns:a16="http://schemas.microsoft.com/office/drawing/2014/main" id="{9A46078A-0D1A-DA89-5AEA-151356B2312A}"/>
              </a:ext>
            </a:extLst>
          </p:cNvPr>
          <p:cNvSpPr/>
          <p:nvPr/>
        </p:nvSpPr>
        <p:spPr>
          <a:xfrm>
            <a:off x="4174432" y="5812980"/>
            <a:ext cx="3843130" cy="558084"/>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应用Device类型</a:t>
            </a:r>
            <a:r>
              <a:rPr lang="en-US" altLang="zh-CN" dirty="0">
                <a:solidFill>
                  <a:srgbClr val="C00000"/>
                </a:solidFill>
              </a:rPr>
              <a:t>1</a:t>
            </a:r>
            <a:r>
              <a:rPr lang="zh-CN" altLang="en-US" dirty="0">
                <a:solidFill>
                  <a:srgbClr val="C00000"/>
                </a:solidFill>
              </a:rPr>
              <a:t>、</a:t>
            </a:r>
            <a:r>
              <a:rPr lang="en-US" altLang="zh-CN" dirty="0">
                <a:solidFill>
                  <a:srgbClr val="C00000"/>
                </a:solidFill>
              </a:rPr>
              <a:t>2</a:t>
            </a:r>
            <a:r>
              <a:rPr lang="zh-CN" altLang="en-US" dirty="0">
                <a:solidFill>
                  <a:srgbClr val="C00000"/>
                </a:solidFill>
              </a:rPr>
              <a:t>、</a:t>
            </a:r>
            <a:r>
              <a:rPr lang="en-US" altLang="zh-CN" dirty="0">
                <a:solidFill>
                  <a:srgbClr val="C00000"/>
                </a:solidFill>
              </a:rPr>
              <a:t>3…</a:t>
            </a:r>
            <a:endParaRPr lang="en-US" dirty="0">
              <a:solidFill>
                <a:srgbClr val="C00000"/>
              </a:solidFill>
            </a:endParaRPr>
          </a:p>
        </p:txBody>
      </p:sp>
      <p:sp>
        <p:nvSpPr>
          <p:cNvPr id="11" name="Up-Down Arrow 10">
            <a:extLst>
              <a:ext uri="{FF2B5EF4-FFF2-40B4-BE49-F238E27FC236}">
                <a16:creationId xmlns:a16="http://schemas.microsoft.com/office/drawing/2014/main" id="{F9A15926-870A-D6C1-5F43-C93C6615957C}"/>
              </a:ext>
            </a:extLst>
          </p:cNvPr>
          <p:cNvSpPr/>
          <p:nvPr/>
        </p:nvSpPr>
        <p:spPr>
          <a:xfrm>
            <a:off x="5857457" y="5143241"/>
            <a:ext cx="477078" cy="683086"/>
          </a:xfrm>
          <a:prstGeom prst="upDownArrow">
            <a:avLst/>
          </a:prstGeom>
          <a:solidFill>
            <a:schemeClr val="bg2">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OpenWallet Foundation – Linux Foundation Project">
            <a:extLst>
              <a:ext uri="{FF2B5EF4-FFF2-40B4-BE49-F238E27FC236}">
                <a16:creationId xmlns:a16="http://schemas.microsoft.com/office/drawing/2014/main" id="{D8416B88-63E0-3BC2-B278-9EF898B4D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47" y="3124069"/>
            <a:ext cx="2134518" cy="609862"/>
          </a:xfrm>
          <a:prstGeom prst="rect">
            <a:avLst/>
          </a:prstGeom>
          <a:noFill/>
          <a:extLst>
            <a:ext uri="{909E8E84-426E-40DD-AFC4-6F175D3DCCD1}">
              <a14:hiddenFill xmlns:a14="http://schemas.microsoft.com/office/drawing/2010/main">
                <a:solidFill>
                  <a:srgbClr val="FFFFFF"/>
                </a:solidFill>
              </a14:hiddenFill>
            </a:ext>
          </a:extLst>
        </p:spPr>
      </p:pic>
      <p:sp>
        <p:nvSpPr>
          <p:cNvPr id="14" name="Up-Down Arrow 13">
            <a:extLst>
              <a:ext uri="{FF2B5EF4-FFF2-40B4-BE49-F238E27FC236}">
                <a16:creationId xmlns:a16="http://schemas.microsoft.com/office/drawing/2014/main" id="{014322EC-1B47-7494-8DC6-A0EDEB7BFB9D}"/>
              </a:ext>
            </a:extLst>
          </p:cNvPr>
          <p:cNvSpPr/>
          <p:nvPr/>
        </p:nvSpPr>
        <p:spPr>
          <a:xfrm rot="5400000">
            <a:off x="3172597" y="3168191"/>
            <a:ext cx="477078" cy="683086"/>
          </a:xfrm>
          <a:prstGeom prst="upDownArrow">
            <a:avLst/>
          </a:prstGeom>
          <a:solidFill>
            <a:schemeClr val="bg2">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D2C270-E570-003E-4F51-4818EFFD5F7F}"/>
              </a:ext>
            </a:extLst>
          </p:cNvPr>
          <p:cNvSpPr/>
          <p:nvPr/>
        </p:nvSpPr>
        <p:spPr>
          <a:xfrm>
            <a:off x="8295856" y="1102019"/>
            <a:ext cx="477078" cy="2813400"/>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C00000"/>
                </a:solidFill>
              </a:rPr>
              <a:t>用户体验界面</a:t>
            </a:r>
            <a:endParaRPr lang="en-US" dirty="0">
              <a:solidFill>
                <a:srgbClr val="C00000"/>
              </a:solidFill>
            </a:endParaRPr>
          </a:p>
        </p:txBody>
      </p:sp>
      <p:sp>
        <p:nvSpPr>
          <p:cNvPr id="16" name="Up-Down Arrow 15">
            <a:extLst>
              <a:ext uri="{FF2B5EF4-FFF2-40B4-BE49-F238E27FC236}">
                <a16:creationId xmlns:a16="http://schemas.microsoft.com/office/drawing/2014/main" id="{ECB8EDDD-8F36-88FF-A2C0-21B643E2CC85}"/>
              </a:ext>
            </a:extLst>
          </p:cNvPr>
          <p:cNvSpPr/>
          <p:nvPr/>
        </p:nvSpPr>
        <p:spPr>
          <a:xfrm rot="18812717">
            <a:off x="7372655" y="3892579"/>
            <a:ext cx="477078" cy="683086"/>
          </a:xfrm>
          <a:prstGeom prst="upDownArrow">
            <a:avLst/>
          </a:prstGeom>
          <a:solidFill>
            <a:schemeClr val="bg2">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82D74BB-C7F0-BDBF-D24D-80B39DA0CAA2}"/>
              </a:ext>
            </a:extLst>
          </p:cNvPr>
          <p:cNvSpPr/>
          <p:nvPr/>
        </p:nvSpPr>
        <p:spPr>
          <a:xfrm>
            <a:off x="7808163" y="4566171"/>
            <a:ext cx="3028762" cy="577070"/>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可连接到区块链</a:t>
            </a:r>
            <a:r>
              <a:rPr lang="en-US" altLang="zh-CN" dirty="0">
                <a:solidFill>
                  <a:srgbClr val="C00000"/>
                </a:solidFill>
              </a:rPr>
              <a:t>1</a:t>
            </a:r>
            <a:r>
              <a:rPr lang="zh-CN" altLang="en-US" dirty="0">
                <a:solidFill>
                  <a:srgbClr val="C00000"/>
                </a:solidFill>
              </a:rPr>
              <a:t>、</a:t>
            </a:r>
            <a:r>
              <a:rPr lang="en-US" altLang="zh-CN" dirty="0">
                <a:solidFill>
                  <a:srgbClr val="C00000"/>
                </a:solidFill>
              </a:rPr>
              <a:t>2</a:t>
            </a:r>
            <a:r>
              <a:rPr lang="zh-CN" altLang="en-US" dirty="0">
                <a:solidFill>
                  <a:srgbClr val="C00000"/>
                </a:solidFill>
              </a:rPr>
              <a:t>、</a:t>
            </a:r>
            <a:r>
              <a:rPr lang="en-US" altLang="zh-CN" dirty="0">
                <a:solidFill>
                  <a:srgbClr val="C00000"/>
                </a:solidFill>
              </a:rPr>
              <a:t>3…</a:t>
            </a:r>
            <a:endParaRPr lang="en-US" dirty="0">
              <a:solidFill>
                <a:srgbClr val="C00000"/>
              </a:solidFill>
            </a:endParaRPr>
          </a:p>
        </p:txBody>
      </p:sp>
      <p:sp>
        <p:nvSpPr>
          <p:cNvPr id="18" name="Up-Down Arrow 17">
            <a:extLst>
              <a:ext uri="{FF2B5EF4-FFF2-40B4-BE49-F238E27FC236}">
                <a16:creationId xmlns:a16="http://schemas.microsoft.com/office/drawing/2014/main" id="{744E0E7F-0754-ADB6-D6B3-4E8296A5C28C}"/>
              </a:ext>
            </a:extLst>
          </p:cNvPr>
          <p:cNvSpPr/>
          <p:nvPr/>
        </p:nvSpPr>
        <p:spPr>
          <a:xfrm rot="5400000">
            <a:off x="9013191" y="2279261"/>
            <a:ext cx="477078" cy="683086"/>
          </a:xfrm>
          <a:prstGeom prst="upDownArrow">
            <a:avLst/>
          </a:prstGeom>
          <a:solidFill>
            <a:schemeClr val="bg2">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0BA4F63-CBB9-B91A-9232-2BB6BEE5AF05}"/>
              </a:ext>
            </a:extLst>
          </p:cNvPr>
          <p:cNvSpPr txBox="1"/>
          <p:nvPr/>
        </p:nvSpPr>
        <p:spPr>
          <a:xfrm>
            <a:off x="591208" y="1330031"/>
            <a:ext cx="2709396" cy="646331"/>
          </a:xfrm>
          <a:prstGeom prst="rect">
            <a:avLst/>
          </a:prstGeom>
          <a:noFill/>
        </p:spPr>
        <p:txBody>
          <a:bodyPr wrap="none" rtlCol="0">
            <a:spAutoFit/>
          </a:bodyPr>
          <a:lstStyle/>
          <a:p>
            <a:r>
              <a:rPr lang="en-US" altLang="zh-CN" dirty="0"/>
              <a:t>+</a:t>
            </a:r>
            <a:r>
              <a:rPr lang="zh-CN" altLang="en-US" dirty="0"/>
              <a:t> </a:t>
            </a:r>
            <a:r>
              <a:rPr lang="en-US" dirty="0" err="1"/>
              <a:t>其他上游开源软件社区</a:t>
            </a:r>
            <a:endParaRPr lang="en-US" dirty="0"/>
          </a:p>
          <a:p>
            <a:r>
              <a:rPr lang="en-US" altLang="zh-CN" dirty="0"/>
              <a:t>+</a:t>
            </a:r>
            <a:r>
              <a:rPr lang="zh-CN" altLang="en-US" dirty="0"/>
              <a:t> 国内外相关标准</a:t>
            </a:r>
            <a:endParaRPr lang="en-US" dirty="0"/>
          </a:p>
        </p:txBody>
      </p:sp>
      <p:pic>
        <p:nvPicPr>
          <p:cNvPr id="1030" name="Picture 6" descr="Sony Corporation Joins C2PA as Steering Committee Member | Business Wire">
            <a:extLst>
              <a:ext uri="{FF2B5EF4-FFF2-40B4-BE49-F238E27FC236}">
                <a16:creationId xmlns:a16="http://schemas.microsoft.com/office/drawing/2014/main" id="{A2742A8A-C28A-1EC9-78C6-98A706DC6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31" y="2183187"/>
            <a:ext cx="1545575" cy="7727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yperledger Adds New Members">
            <a:extLst>
              <a:ext uri="{FF2B5EF4-FFF2-40B4-BE49-F238E27FC236}">
                <a16:creationId xmlns:a16="http://schemas.microsoft.com/office/drawing/2014/main" id="{799273E3-1B76-4540-7474-95C542FEB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435" y="2135579"/>
            <a:ext cx="970450" cy="9704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DCC2F4CD-997C-7B00-533E-5C30FEE728B1}"/>
              </a:ext>
            </a:extLst>
          </p:cNvPr>
          <p:cNvSpPr/>
          <p:nvPr/>
        </p:nvSpPr>
        <p:spPr>
          <a:xfrm>
            <a:off x="9728785" y="2341762"/>
            <a:ext cx="2138040" cy="558084"/>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C00000"/>
                </a:solidFill>
              </a:rPr>
              <a:t>用户类型</a:t>
            </a:r>
            <a:r>
              <a:rPr lang="en-US" altLang="zh-CN" dirty="0">
                <a:solidFill>
                  <a:srgbClr val="C00000"/>
                </a:solidFill>
              </a:rPr>
              <a:t>1</a:t>
            </a:r>
            <a:r>
              <a:rPr lang="zh-CN" altLang="en-US" dirty="0">
                <a:solidFill>
                  <a:srgbClr val="C00000"/>
                </a:solidFill>
              </a:rPr>
              <a:t>、</a:t>
            </a:r>
            <a:r>
              <a:rPr lang="en-US" altLang="zh-CN" dirty="0">
                <a:solidFill>
                  <a:srgbClr val="C00000"/>
                </a:solidFill>
              </a:rPr>
              <a:t>2</a:t>
            </a:r>
            <a:r>
              <a:rPr lang="zh-CN" altLang="en-US" dirty="0">
                <a:solidFill>
                  <a:srgbClr val="C00000"/>
                </a:solidFill>
              </a:rPr>
              <a:t>、</a:t>
            </a:r>
            <a:r>
              <a:rPr lang="en-US" altLang="zh-CN" dirty="0">
                <a:solidFill>
                  <a:srgbClr val="C00000"/>
                </a:solidFill>
              </a:rPr>
              <a:t>3…</a:t>
            </a:r>
            <a:endParaRPr lang="en-US" dirty="0">
              <a:solidFill>
                <a:srgbClr val="C00000"/>
              </a:solidFill>
            </a:endParaRPr>
          </a:p>
        </p:txBody>
      </p:sp>
      <p:sp>
        <p:nvSpPr>
          <p:cNvPr id="24" name="Rectangle 23">
            <a:extLst>
              <a:ext uri="{FF2B5EF4-FFF2-40B4-BE49-F238E27FC236}">
                <a16:creationId xmlns:a16="http://schemas.microsoft.com/office/drawing/2014/main" id="{A59F3455-4E6D-9EEA-9612-D2A9F4C2C1D8}"/>
              </a:ext>
            </a:extLst>
          </p:cNvPr>
          <p:cNvSpPr/>
          <p:nvPr/>
        </p:nvSpPr>
        <p:spPr>
          <a:xfrm>
            <a:off x="1355075" y="4607997"/>
            <a:ext cx="3028762" cy="577070"/>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可连接到传统系统</a:t>
            </a:r>
            <a:r>
              <a:rPr lang="en-US" altLang="zh-CN" dirty="0">
                <a:solidFill>
                  <a:srgbClr val="C00000"/>
                </a:solidFill>
              </a:rPr>
              <a:t>1</a:t>
            </a:r>
            <a:r>
              <a:rPr lang="zh-CN" altLang="en-US" dirty="0">
                <a:solidFill>
                  <a:srgbClr val="C00000"/>
                </a:solidFill>
              </a:rPr>
              <a:t>、</a:t>
            </a:r>
            <a:r>
              <a:rPr lang="en-US" altLang="zh-CN" dirty="0">
                <a:solidFill>
                  <a:srgbClr val="C00000"/>
                </a:solidFill>
              </a:rPr>
              <a:t>2</a:t>
            </a:r>
            <a:r>
              <a:rPr lang="zh-CN" altLang="en-US" dirty="0">
                <a:solidFill>
                  <a:srgbClr val="C00000"/>
                </a:solidFill>
              </a:rPr>
              <a:t>、</a:t>
            </a:r>
            <a:r>
              <a:rPr lang="en-US" altLang="zh-CN" dirty="0">
                <a:solidFill>
                  <a:srgbClr val="C00000"/>
                </a:solidFill>
              </a:rPr>
              <a:t>3…</a:t>
            </a:r>
            <a:endParaRPr lang="en-US" dirty="0">
              <a:solidFill>
                <a:srgbClr val="C00000"/>
              </a:solidFill>
            </a:endParaRPr>
          </a:p>
        </p:txBody>
      </p:sp>
      <p:sp>
        <p:nvSpPr>
          <p:cNvPr id="25" name="Up-Down Arrow 24">
            <a:extLst>
              <a:ext uri="{FF2B5EF4-FFF2-40B4-BE49-F238E27FC236}">
                <a16:creationId xmlns:a16="http://schemas.microsoft.com/office/drawing/2014/main" id="{A1A00891-314C-4E9B-4021-6606962225C7}"/>
              </a:ext>
            </a:extLst>
          </p:cNvPr>
          <p:cNvSpPr/>
          <p:nvPr/>
        </p:nvSpPr>
        <p:spPr>
          <a:xfrm rot="2730879">
            <a:off x="4398918" y="3885208"/>
            <a:ext cx="477078" cy="683086"/>
          </a:xfrm>
          <a:prstGeom prst="upDownArrow">
            <a:avLst/>
          </a:prstGeom>
          <a:solidFill>
            <a:schemeClr val="bg2">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623251"/>
      </p:ext>
    </p:extLst>
  </p:cSld>
  <p:clrMapOvr>
    <a:masterClrMapping/>
  </p:clrMapOvr>
  <p:transition spd="med"/>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alpha val="3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74458</TotalTime>
  <Words>1052</Words>
  <Application>Microsoft Macintosh PowerPoint</Application>
  <PresentationFormat>Widescreen</PresentationFormat>
  <Paragraphs>84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等线</vt:lpstr>
      <vt:lpstr>仿宋</vt:lpstr>
      <vt:lpstr>微软雅黑</vt:lpstr>
      <vt:lpstr>方正粗黑宋简体</vt:lpstr>
      <vt:lpstr>阿里巴巴普惠体</vt:lpstr>
      <vt:lpstr>Arial</vt:lpstr>
      <vt:lpstr>Dosis</vt:lpstr>
      <vt:lpstr>Office 主题​​</vt:lpstr>
      <vt:lpstr>OpenHarmony项目群WEB3 TSG 重点工作对齐</vt:lpstr>
      <vt:lpstr>WEB3 TSG 2022年工作总结</vt:lpstr>
      <vt:lpstr>22年总结一：确立WEB3 TSG愿景及目标</vt:lpstr>
      <vt:lpstr>22年总结二：WEB3 TSG的技术方向</vt:lpstr>
      <vt:lpstr>22年总结三：介绍可信互联网技术新体系架构</vt:lpstr>
      <vt:lpstr>22年总结四：介绍OpenHarmony2生态开放架构</vt:lpstr>
      <vt:lpstr>22年总结五：提出两个技术难题</vt:lpstr>
      <vt:lpstr>WEB3 TSG 2023年工作规划</vt:lpstr>
      <vt:lpstr>23年工作方向讨论</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刘石</dc:creator>
  <cp:lastModifiedBy>Wenjing Chu</cp:lastModifiedBy>
  <cp:revision>536</cp:revision>
  <dcterms:created xsi:type="dcterms:W3CDTF">2020-10-21T02:01:06Z</dcterms:created>
  <dcterms:modified xsi:type="dcterms:W3CDTF">2023-03-23T19:23:31Z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(3)lK3RUVv9ipnMfrrrMg6vUYTcOo1c/vcyzLpj7p2QvKwrffSr6qCG8nU81eXT8peyur0wZf3G
WhOCbwev99TL/C3u+9atNQNUez9QICB5nelEXwjl/xmmmSFYuVe/N8kJ9IbQVNmg6oRNvFZL
MYvY+4FgfAJ8QzabB8GQducLjskp373iJ0Ajwl58rTVwa2m4ia54MjrDUcTSdqVRcuN9Eh1b
kO0osxB0yg9ek9tlI+</vt:lpwstr>
  </property>
  <property fmtid="{D5CDD505-2E9C-101B-9397-08002B2CF9AE}" pid="3" name="_2015_ms_pID_7253431">
    <vt:lpwstr>ZPMH0fhfHr0JSsbQHfgkEfyV1StlHlOT5S6r6NSUY39tSCgIGpLWKN
5AFTIUHe8HwLr1XKkROVJTfXpjC/hRjv9yBchRuB2+BH4ip3sUj5qmd+bbO5GCKttxtoKN8t
1HYVbAENRrsL1WbxVsRkqKGkxwSuqmAbspVUcvW5yllYJmmp6hJmIsI+qQPolMqHtHmOsmPi
5IapmeJRjequA81XyCyOZvJ4P1YDaxA1vT2Q</vt:lpwstr>
  </property>
  <property fmtid="{D5CDD505-2E9C-101B-9397-08002B2CF9AE}" pid="4" name="_2015_ms_pID_7253432">
    <vt:lpwstr>3Q==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1656931375</vt:lpwstr>
  </property>
</Properties>
</file>