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92" r:id="rId3"/>
    <p:sldId id="264" r:id="rId4"/>
    <p:sldId id="272" r:id="rId5"/>
    <p:sldId id="268" r:id="rId6"/>
    <p:sldId id="295" r:id="rId7"/>
    <p:sldId id="293" r:id="rId8"/>
    <p:sldId id="2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tao" initials="lt" lastIdx="1" clrIdx="0">
    <p:extLst>
      <p:ext uri="{19B8F6BF-5375-455C-9EA6-DF929625EA0E}">
        <p15:presenceInfo xmlns:p15="http://schemas.microsoft.com/office/powerpoint/2012/main" userId="1c8b976fad9823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66FF"/>
    <a:srgbClr val="9966FF"/>
    <a:srgbClr val="CCFF66"/>
    <a:srgbClr val="0052D9"/>
    <a:srgbClr val="00A3FF"/>
    <a:srgbClr val="0A1E2F"/>
    <a:srgbClr val="FFFFFF"/>
    <a:srgbClr val="422B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8" autoAdjust="0"/>
    <p:restoredTop sz="91364" autoAdjust="0"/>
  </p:normalViewPr>
  <p:slideViewPr>
    <p:cSldViewPr snapToGrid="0">
      <p:cViewPr varScale="1">
        <p:scale>
          <a:sx n="104" d="100"/>
          <a:sy n="104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25C-19B4-4ADF-80FC-483B79C24E82}" type="datetimeFigureOut">
              <a:rPr lang="zh-CN" altLang="en-US" smtClean="0"/>
              <a:t>2023/8/21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52873-9DAF-4140-80BB-03C9B8641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7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Chu</a:t>
            </a:r>
            <a:r>
              <a:rPr lang="zh-CN" altLang="en-US" dirty="0"/>
              <a:t>老师目前是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Primary Member</a:t>
            </a:r>
            <a:r>
              <a:rPr lang="zh-CN" altLang="en-US" dirty="0"/>
              <a:t>之一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2873-9DAF-4140-80BB-03C9B8641A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7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58CCE-AE84-4D69-9176-39E2DDF15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A82338-52E1-4715-A547-378DB7D5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392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1703F8F9-62BC-49CC-9502-B05666899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82FA7E1-DBC7-4906-8DB9-8F26D59B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FEC237-18F2-4C21-B998-CDF18CA308BF}"/>
              </a:ext>
            </a:extLst>
          </p:cNvPr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BB53C5AC-57B8-4C68-BC5E-210D80877063}"/>
              </a:ext>
            </a:extLst>
          </p:cNvPr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98B30738-1DFA-4805-BF51-F8676863F97D}"/>
              </a:ext>
            </a:extLst>
          </p:cNvPr>
          <p:cNvSpPr/>
          <p:nvPr userDrawn="1"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36BEAE4-A8BA-45CC-AD42-AD21FD8A9B16}"/>
              </a:ext>
            </a:extLst>
          </p:cNvPr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5E1B9EFF-0BEA-43C3-AE74-1CEBF45112A0}"/>
              </a:ext>
            </a:extLst>
          </p:cNvPr>
          <p:cNvSpPr/>
          <p:nvPr userDrawn="1"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EC2258-2F22-4C1F-A6B6-073026D05621}"/>
              </a:ext>
            </a:extLst>
          </p:cNvPr>
          <p:cNvSpPr/>
          <p:nvPr userDrawn="1"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554A5D-E895-4B33-AC38-E71262AD3803}"/>
              </a:ext>
            </a:extLst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3A625C3-176A-4DFE-B580-CA68DECCC904}"/>
              </a:ext>
            </a:extLst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25D20A53-3232-4E1F-A435-CBEB6699DA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8428" y="6287707"/>
            <a:ext cx="1612362" cy="344840"/>
          </a:xfrm>
          <a:prstGeom prst="rect">
            <a:avLst/>
          </a:prstGeom>
        </p:spPr>
      </p:pic>
      <p:sp>
        <p:nvSpPr>
          <p:cNvPr id="27" name="页脚占位符 4">
            <a:extLst>
              <a:ext uri="{FF2B5EF4-FFF2-40B4-BE49-F238E27FC236}">
                <a16:creationId xmlns:a16="http://schemas.microsoft.com/office/drawing/2014/main" id="{8AD09A63-EFDB-422D-B4F1-AEDAA7C09FA3}"/>
              </a:ext>
            </a:extLst>
          </p:cNvPr>
          <p:cNvSpPr txBox="1"/>
          <p:nvPr userDrawn="1"/>
        </p:nvSpPr>
        <p:spPr>
          <a:xfrm>
            <a:off x="4038600" y="62906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OPENATOM FOUNDATION CONFIDENTIAL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583DF9C-55AC-45C5-8067-0C1F8E029D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31" y="319396"/>
            <a:ext cx="635969" cy="6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3721"/>
            <a:ext cx="10515600" cy="696559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95555"/>
            <a:ext cx="10515600" cy="508140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685800" indent="-228600">
              <a:lnSpc>
                <a:spcPct val="150000"/>
              </a:lnSpc>
              <a:buFont typeface="仿宋" panose="02010609060101010101" pitchFamily="49" charset="-122"/>
              <a:buChar char="-"/>
              <a:defRPr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2pPr>
            <a:lvl3pPr marL="1371600" indent="-457200">
              <a:lnSpc>
                <a:spcPct val="150000"/>
              </a:lnSpc>
              <a:buFont typeface="+mj-lt"/>
              <a:buAutoNum type="arabicPeriod"/>
              <a:defRPr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714500" indent="-342900">
              <a:lnSpc>
                <a:spcPct val="150000"/>
              </a:lnSpc>
              <a:buFont typeface="+mj-lt"/>
              <a:buAutoNum type="alphaLcParenR"/>
              <a:defRPr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4pPr>
            <a:lvl5pPr marL="2171700" indent="-342900">
              <a:lnSpc>
                <a:spcPct val="150000"/>
              </a:lnSpc>
              <a:buFont typeface="+mj-ea"/>
              <a:buAutoNum type="circleNumDbPlain"/>
              <a:defRPr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926-F4FD-4E8D-B34F-C052AEF14152}" type="datetimeFigureOut">
              <a:rPr lang="zh-CN" altLang="en-US" smtClean="0"/>
              <a:t>2023/8/21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OPENATOM FOUNDATION CONFIDENTIAL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3759-0FE4-4AB7-AB62-4BCD08A25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日期占位符 3"/>
          <p:cNvSpPr txBox="1"/>
          <p:nvPr userDrawn="1"/>
        </p:nvSpPr>
        <p:spPr>
          <a:xfrm>
            <a:off x="835332" y="63534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69926-F4FD-4E8D-B34F-C052AEF14152}" type="datetimeFigureOut">
              <a:rPr lang="zh-CN" altLang="en-US" smtClean="0"/>
              <a:t>2023/8/21</a:t>
            </a:fld>
            <a:endParaRPr lang="zh-CN" altLang="en-US"/>
          </a:p>
        </p:txBody>
      </p:sp>
      <p:sp>
        <p:nvSpPr>
          <p:cNvPr id="15" name="灯片编号占位符 5"/>
          <p:cNvSpPr txBox="1"/>
          <p:nvPr userDrawn="1"/>
        </p:nvSpPr>
        <p:spPr>
          <a:xfrm>
            <a:off x="8607732" y="63534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543759-0FE4-4AB7-AB62-4BCD08A25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页脚占位符 4"/>
          <p:cNvSpPr txBox="1"/>
          <p:nvPr userDrawn="1"/>
        </p:nvSpPr>
        <p:spPr>
          <a:xfrm>
            <a:off x="4034300" y="63534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OPENATOM FOUNDATION CONFIDENTIAL</a:t>
            </a:r>
            <a:endParaRPr lang="zh-CN" altLang="en-US" dirty="0"/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114113" y="243721"/>
            <a:ext cx="609975" cy="609975"/>
          </a:xfrm>
          <a:custGeom>
            <a:avLst/>
            <a:gdLst>
              <a:gd name="connsiteX0" fmla="*/ 3243583 w 6035716"/>
              <a:gd name="connsiteY0" fmla="*/ 3243582 h 6035716"/>
              <a:gd name="connsiteX1" fmla="*/ 3243583 w 6035716"/>
              <a:gd name="connsiteY1" fmla="*/ 5582443 h 6035716"/>
              <a:gd name="connsiteX2" fmla="*/ 3281238 w 6035716"/>
              <a:gd name="connsiteY2" fmla="*/ 5580542 h 6035716"/>
              <a:gd name="connsiteX3" fmla="*/ 4839353 w 6035716"/>
              <a:gd name="connsiteY3" fmla="*/ 4839353 h 6035716"/>
              <a:gd name="connsiteX4" fmla="*/ 4956669 w 6035716"/>
              <a:gd name="connsiteY4" fmla="*/ 4710273 h 6035716"/>
              <a:gd name="connsiteX5" fmla="*/ 4109875 w 6035716"/>
              <a:gd name="connsiteY5" fmla="*/ 3243582 h 6035716"/>
              <a:gd name="connsiteX6" fmla="*/ 1925843 w 6035716"/>
              <a:gd name="connsiteY6" fmla="*/ 3243582 h 6035716"/>
              <a:gd name="connsiteX7" fmla="*/ 1079047 w 6035716"/>
              <a:gd name="connsiteY7" fmla="*/ 4710274 h 6035716"/>
              <a:gd name="connsiteX8" fmla="*/ 1196363 w 6035716"/>
              <a:gd name="connsiteY8" fmla="*/ 4839353 h 6035716"/>
              <a:gd name="connsiteX9" fmla="*/ 2754479 w 6035716"/>
              <a:gd name="connsiteY9" fmla="*/ 5580542 h 6035716"/>
              <a:gd name="connsiteX10" fmla="*/ 2792135 w 6035716"/>
              <a:gd name="connsiteY10" fmla="*/ 5582443 h 6035716"/>
              <a:gd name="connsiteX11" fmla="*/ 2792135 w 6035716"/>
              <a:gd name="connsiteY11" fmla="*/ 3243582 h 6035716"/>
              <a:gd name="connsiteX12" fmla="*/ 3017859 w 6035716"/>
              <a:gd name="connsiteY12" fmla="*/ 1352155 h 6035716"/>
              <a:gd name="connsiteX13" fmla="*/ 2186487 w 6035716"/>
              <a:gd name="connsiteY13" fmla="*/ 2792134 h 6035716"/>
              <a:gd name="connsiteX14" fmla="*/ 3849231 w 6035716"/>
              <a:gd name="connsiteY14" fmla="*/ 2792134 h 6035716"/>
              <a:gd name="connsiteX15" fmla="*/ 3020810 w 6035716"/>
              <a:gd name="connsiteY15" fmla="*/ 442024 h 6035716"/>
              <a:gd name="connsiteX16" fmla="*/ 3185968 w 6035716"/>
              <a:gd name="connsiteY16" fmla="*/ 740549 h 6035716"/>
              <a:gd name="connsiteX17" fmla="*/ 3186018 w 6035716"/>
              <a:gd name="connsiteY17" fmla="*/ 740520 h 6035716"/>
              <a:gd name="connsiteX18" fmla="*/ 5245409 w 6035716"/>
              <a:gd name="connsiteY18" fmla="*/ 4307492 h 6035716"/>
              <a:gd name="connsiteX19" fmla="*/ 5282934 w 6035716"/>
              <a:gd name="connsiteY19" fmla="*/ 4245725 h 6035716"/>
              <a:gd name="connsiteX20" fmla="*/ 5593841 w 6035716"/>
              <a:gd name="connsiteY20" fmla="*/ 3017858 h 6035716"/>
              <a:gd name="connsiteX21" fmla="*/ 3281238 w 6035716"/>
              <a:gd name="connsiteY21" fmla="*/ 455175 h 6035716"/>
              <a:gd name="connsiteX22" fmla="*/ 3015670 w 6035716"/>
              <a:gd name="connsiteY22" fmla="*/ 441986 h 6035716"/>
              <a:gd name="connsiteX23" fmla="*/ 2754479 w 6035716"/>
              <a:gd name="connsiteY23" fmla="*/ 455175 h 6035716"/>
              <a:gd name="connsiteX24" fmla="*/ 441875 w 6035716"/>
              <a:gd name="connsiteY24" fmla="*/ 3017858 h 6035716"/>
              <a:gd name="connsiteX25" fmla="*/ 752782 w 6035716"/>
              <a:gd name="connsiteY25" fmla="*/ 4245725 h 6035716"/>
              <a:gd name="connsiteX26" fmla="*/ 790307 w 6035716"/>
              <a:gd name="connsiteY26" fmla="*/ 4307492 h 6035716"/>
              <a:gd name="connsiteX27" fmla="*/ 2849700 w 6035716"/>
              <a:gd name="connsiteY27" fmla="*/ 740520 h 6035716"/>
              <a:gd name="connsiteX28" fmla="*/ 2850312 w 6035716"/>
              <a:gd name="connsiteY28" fmla="*/ 740873 h 6035716"/>
              <a:gd name="connsiteX29" fmla="*/ 3017858 w 6035716"/>
              <a:gd name="connsiteY29" fmla="*/ 0 h 6035716"/>
              <a:gd name="connsiteX30" fmla="*/ 6035716 w 6035716"/>
              <a:gd name="connsiteY30" fmla="*/ 3017858 h 6035716"/>
              <a:gd name="connsiteX31" fmla="*/ 3017858 w 6035716"/>
              <a:gd name="connsiteY31" fmla="*/ 6035716 h 6035716"/>
              <a:gd name="connsiteX32" fmla="*/ 0 w 6035716"/>
              <a:gd name="connsiteY32" fmla="*/ 3017858 h 6035716"/>
              <a:gd name="connsiteX33" fmla="*/ 3017858 w 6035716"/>
              <a:gd name="connsiteY33" fmla="*/ 0 h 603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5716" h="6035716">
                <a:moveTo>
                  <a:pt x="3243583" y="3243582"/>
                </a:moveTo>
                <a:lnTo>
                  <a:pt x="3243583" y="5582443"/>
                </a:lnTo>
                <a:lnTo>
                  <a:pt x="3281238" y="5580542"/>
                </a:lnTo>
                <a:cubicBezTo>
                  <a:pt x="3887417" y="5518981"/>
                  <a:pt x="4431462" y="5247244"/>
                  <a:pt x="4839353" y="4839353"/>
                </a:cubicBezTo>
                <a:lnTo>
                  <a:pt x="4956669" y="4710273"/>
                </a:lnTo>
                <a:lnTo>
                  <a:pt x="4109875" y="3243582"/>
                </a:lnTo>
                <a:close/>
                <a:moveTo>
                  <a:pt x="1925843" y="3243582"/>
                </a:moveTo>
                <a:lnTo>
                  <a:pt x="1079047" y="4710274"/>
                </a:lnTo>
                <a:lnTo>
                  <a:pt x="1196363" y="4839353"/>
                </a:lnTo>
                <a:cubicBezTo>
                  <a:pt x="1604254" y="5247244"/>
                  <a:pt x="2148300" y="5518981"/>
                  <a:pt x="2754479" y="5580542"/>
                </a:cubicBezTo>
                <a:lnTo>
                  <a:pt x="2792135" y="5582443"/>
                </a:lnTo>
                <a:lnTo>
                  <a:pt x="2792135" y="3243582"/>
                </a:lnTo>
                <a:close/>
                <a:moveTo>
                  <a:pt x="3017859" y="1352155"/>
                </a:moveTo>
                <a:lnTo>
                  <a:pt x="2186487" y="2792134"/>
                </a:lnTo>
                <a:lnTo>
                  <a:pt x="3849231" y="2792134"/>
                </a:lnTo>
                <a:close/>
                <a:moveTo>
                  <a:pt x="3020810" y="442024"/>
                </a:moveTo>
                <a:lnTo>
                  <a:pt x="3185968" y="740549"/>
                </a:lnTo>
                <a:lnTo>
                  <a:pt x="3186018" y="740520"/>
                </a:lnTo>
                <a:lnTo>
                  <a:pt x="5245409" y="4307492"/>
                </a:lnTo>
                <a:lnTo>
                  <a:pt x="5282934" y="4245725"/>
                </a:lnTo>
                <a:cubicBezTo>
                  <a:pt x="5481213" y="3880725"/>
                  <a:pt x="5593841" y="3462444"/>
                  <a:pt x="5593841" y="3017858"/>
                </a:cubicBezTo>
                <a:cubicBezTo>
                  <a:pt x="5593841" y="1684099"/>
                  <a:pt x="4580193" y="587091"/>
                  <a:pt x="3281238" y="455175"/>
                </a:cubicBezTo>
                <a:close/>
                <a:moveTo>
                  <a:pt x="3015670" y="441986"/>
                </a:moveTo>
                <a:lnTo>
                  <a:pt x="2754479" y="455175"/>
                </a:lnTo>
                <a:cubicBezTo>
                  <a:pt x="1455524" y="587091"/>
                  <a:pt x="441875" y="1684099"/>
                  <a:pt x="441875" y="3017858"/>
                </a:cubicBezTo>
                <a:cubicBezTo>
                  <a:pt x="441875" y="3462444"/>
                  <a:pt x="554503" y="3880725"/>
                  <a:pt x="752782" y="4245725"/>
                </a:cubicBezTo>
                <a:lnTo>
                  <a:pt x="790307" y="4307492"/>
                </a:lnTo>
                <a:lnTo>
                  <a:pt x="2849700" y="740520"/>
                </a:lnTo>
                <a:lnTo>
                  <a:pt x="2850312" y="740873"/>
                </a:lnTo>
                <a:close/>
                <a:moveTo>
                  <a:pt x="3017858" y="0"/>
                </a:moveTo>
                <a:cubicBezTo>
                  <a:pt x="4684575" y="0"/>
                  <a:pt x="6035716" y="1351141"/>
                  <a:pt x="6035716" y="3017858"/>
                </a:cubicBezTo>
                <a:cubicBezTo>
                  <a:pt x="6035716" y="4684575"/>
                  <a:pt x="4684575" y="6035716"/>
                  <a:pt x="3017858" y="6035716"/>
                </a:cubicBezTo>
                <a:cubicBezTo>
                  <a:pt x="1351141" y="6035716"/>
                  <a:pt x="0" y="4684575"/>
                  <a:pt x="0" y="3017858"/>
                </a:cubicBezTo>
                <a:cubicBezTo>
                  <a:pt x="0" y="1351141"/>
                  <a:pt x="1351141" y="0"/>
                  <a:pt x="301785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270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B300CA-07F1-4D0A-9B5F-1EE3DB8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365123"/>
            <a:ext cx="10458450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762736-7E7C-441A-8C25-4D201B3A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008" y="1335086"/>
            <a:ext cx="11114791" cy="474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1219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83B7E56D-339B-4114-A59B-B5AF2EA4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93" y="1882380"/>
            <a:ext cx="7965431" cy="1841481"/>
          </a:xfrm>
        </p:spPr>
        <p:txBody>
          <a:bodyPr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WEB3 TSG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年中总结及目标对齐</a:t>
            </a:r>
          </a:p>
        </p:txBody>
      </p:sp>
    </p:spTree>
    <p:extLst>
      <p:ext uri="{BB962C8B-B14F-4D97-AF65-F5344CB8AC3E}">
        <p14:creationId xmlns:p14="http://schemas.microsoft.com/office/powerpoint/2010/main" val="7538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WEB3 TSG 23</a:t>
            </a:r>
            <a:r>
              <a:rPr lang="zh-CN" altLang="en-US" dirty="0"/>
              <a:t>年中总结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2329F74D-01F2-407F-849E-4D1E1D92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29" y="1095555"/>
            <a:ext cx="11422742" cy="508140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2023</a:t>
            </a:r>
            <a:r>
              <a:rPr lang="zh-CN" altLang="en-US" dirty="0"/>
              <a:t>年运作概况</a:t>
            </a:r>
            <a:endParaRPr lang="en-US" altLang="zh-CN" dirty="0"/>
          </a:p>
          <a:p>
            <a:pPr lvl="1"/>
            <a:r>
              <a:rPr lang="en-US" altLang="zh-CN" dirty="0"/>
              <a:t>WEB3</a:t>
            </a:r>
            <a:r>
              <a:rPr lang="zh-CN" altLang="en-US" dirty="0"/>
              <a:t> </a:t>
            </a:r>
            <a:r>
              <a:rPr lang="en-US" altLang="zh-CN" dirty="0"/>
              <a:t>TSG</a:t>
            </a:r>
            <a:r>
              <a:rPr lang="zh-CN" altLang="en-US" dirty="0"/>
              <a:t>于</a:t>
            </a:r>
            <a:r>
              <a:rPr lang="en-US" altLang="zh-CN" dirty="0"/>
              <a:t>22</a:t>
            </a:r>
            <a:r>
              <a:rPr lang="zh-CN" altLang="en-US" dirty="0"/>
              <a:t>年八月正式成立，</a:t>
            </a:r>
            <a:r>
              <a:rPr lang="en-US" altLang="zh-CN" dirty="0"/>
              <a:t>9</a:t>
            </a:r>
            <a:r>
              <a:rPr lang="zh-CN" altLang="en-US" dirty="0"/>
              <a:t>月举行第一次会议，以后每月一次会议。初始成员由</a:t>
            </a:r>
            <a:r>
              <a:rPr lang="en-US" altLang="zh-CN" dirty="0"/>
              <a:t>10+</a:t>
            </a:r>
            <a:r>
              <a:rPr lang="zh-CN" altLang="en-US" dirty="0"/>
              <a:t>名国内外专家组成，来自</a:t>
            </a:r>
            <a:r>
              <a:rPr lang="en-US" altLang="zh-CN" dirty="0"/>
              <a:t>8</a:t>
            </a:r>
            <a:r>
              <a:rPr lang="zh-CN" altLang="en-US" dirty="0"/>
              <a:t>家企业</a:t>
            </a:r>
            <a:r>
              <a:rPr lang="en-US" altLang="zh-CN" dirty="0"/>
              <a:t>/</a:t>
            </a:r>
            <a:r>
              <a:rPr lang="zh-CN" altLang="en-US" dirty="0"/>
              <a:t>大学</a:t>
            </a:r>
            <a:r>
              <a:rPr lang="en-US" altLang="zh-CN" dirty="0"/>
              <a:t>/</a:t>
            </a:r>
            <a:r>
              <a:rPr lang="zh-CN" altLang="en-US" dirty="0"/>
              <a:t>机构。</a:t>
            </a:r>
            <a:endParaRPr lang="en-US" altLang="zh-CN" dirty="0"/>
          </a:p>
          <a:p>
            <a:pPr lvl="1"/>
            <a:r>
              <a:rPr lang="en-US" altLang="zh-CN" dirty="0"/>
              <a:t>23</a:t>
            </a:r>
            <a:r>
              <a:rPr lang="zh-CN" altLang="en-US" dirty="0"/>
              <a:t>年上半年的主要工作总结：</a:t>
            </a:r>
            <a:endParaRPr lang="en-US" altLang="zh-CN" dirty="0"/>
          </a:p>
          <a:p>
            <a:pPr lvl="2"/>
            <a:r>
              <a:rPr lang="zh-CN" altLang="en-US" dirty="0"/>
              <a:t>研讨具体应用场景下的</a:t>
            </a:r>
            <a:r>
              <a:rPr lang="en-US" altLang="zh-CN" dirty="0"/>
              <a:t>WEB3</a:t>
            </a:r>
            <a:r>
              <a:rPr lang="zh-CN" altLang="en-US" dirty="0"/>
              <a:t>技术需求</a:t>
            </a:r>
            <a:r>
              <a:rPr lang="zh-CN" altLang="en-US" dirty="0">
                <a:sym typeface="Wingdings" pitchFamily="2" charset="2"/>
              </a:rPr>
              <a:t>：一、</a:t>
            </a:r>
            <a:r>
              <a:rPr lang="zh-CN" altLang="en-US" dirty="0"/>
              <a:t>针对云端视频</a:t>
            </a:r>
            <a:r>
              <a:rPr lang="en-US" altLang="zh-CN" dirty="0"/>
              <a:t>/</a:t>
            </a:r>
            <a:r>
              <a:rPr lang="zh-CN" altLang="en-US" dirty="0"/>
              <a:t>视联网应用场景讨论蒋晓丽郑黎方老师提出的一些关键需求（</a:t>
            </a:r>
            <a:r>
              <a:rPr lang="en-US" altLang="zh-CN" dirty="0"/>
              <a:t>1</a:t>
            </a:r>
            <a:r>
              <a:rPr lang="zh-CN" altLang="en-US" dirty="0"/>
              <a:t>）自带信任根，（</a:t>
            </a:r>
            <a:r>
              <a:rPr lang="en-US" altLang="zh-CN" dirty="0"/>
              <a:t>2</a:t>
            </a:r>
            <a:r>
              <a:rPr lang="zh-CN" altLang="en-US" dirty="0"/>
              <a:t>）保护隐私，（</a:t>
            </a:r>
            <a:r>
              <a:rPr lang="en-US" altLang="zh-CN" dirty="0"/>
              <a:t>3</a:t>
            </a:r>
            <a:r>
              <a:rPr lang="zh-CN" altLang="en-US" dirty="0"/>
              <a:t>）生产即确权，并研讨了基于</a:t>
            </a:r>
            <a:r>
              <a:rPr lang="en-US" altLang="zh-CN" dirty="0" err="1"/>
              <a:t>ToIP</a:t>
            </a:r>
            <a:r>
              <a:rPr lang="zh-CN" altLang="en-US" dirty="0"/>
              <a:t>、</a:t>
            </a:r>
            <a:r>
              <a:rPr lang="en-US" altLang="zh-CN" dirty="0"/>
              <a:t>W3C</a:t>
            </a:r>
            <a:r>
              <a:rPr lang="zh-CN" altLang="en-US" dirty="0"/>
              <a:t> </a:t>
            </a:r>
            <a:r>
              <a:rPr lang="en-US" altLang="zh-CN" dirty="0"/>
              <a:t>VC</a:t>
            </a:r>
            <a:r>
              <a:rPr lang="zh-CN" altLang="en-US" dirty="0"/>
              <a:t>、</a:t>
            </a:r>
            <a:r>
              <a:rPr lang="en-US" altLang="zh-CN" dirty="0"/>
              <a:t>C2PA</a:t>
            </a:r>
            <a:r>
              <a:rPr lang="zh-CN" altLang="en-US" dirty="0"/>
              <a:t>的技术架构实现。二、讨论了赵峰老师针对</a:t>
            </a:r>
            <a:r>
              <a:rPr lang="en-US" altLang="zh-CN" dirty="0"/>
              <a:t>IoT</a:t>
            </a:r>
            <a:r>
              <a:rPr lang="zh-CN" altLang="en-US" dirty="0"/>
              <a:t>场景安全信任的大规模实时性能问题已经是否</a:t>
            </a:r>
            <a:r>
              <a:rPr lang="en-US" altLang="zh-CN" dirty="0"/>
              <a:t>WEB3</a:t>
            </a:r>
            <a:r>
              <a:rPr lang="zh-CN" altLang="en-US" dirty="0"/>
              <a:t>技术可以突破相关瓶颈。</a:t>
            </a:r>
            <a:endParaRPr lang="en-US" altLang="zh-CN" dirty="0"/>
          </a:p>
          <a:p>
            <a:pPr lvl="2"/>
            <a:r>
              <a:rPr lang="en-US" altLang="zh-CN" dirty="0"/>
              <a:t>Wenjing</a:t>
            </a:r>
            <a:r>
              <a:rPr lang="zh-CN" altLang="en-US" dirty="0"/>
              <a:t>介绍了刚刚成立的开放钱包基金会（</a:t>
            </a:r>
            <a:r>
              <a:rPr lang="en-US" altLang="zh-CN" dirty="0" err="1"/>
              <a:t>OpenWallet</a:t>
            </a:r>
            <a:r>
              <a:rPr lang="en-US" altLang="zh-CN" dirty="0"/>
              <a:t> Foundation),</a:t>
            </a:r>
            <a:r>
              <a:rPr lang="zh-CN" altLang="en-US" dirty="0"/>
              <a:t>致力于开源的、基于标准的、可互通的电子钱包核心模块的开发。介绍了世界各地的实现思路、体系结构和最新动态。讨论了开放钱包与移动</a:t>
            </a:r>
            <a:r>
              <a:rPr lang="en-US" altLang="zh-CN" dirty="0"/>
              <a:t>OS</a:t>
            </a:r>
            <a:r>
              <a:rPr lang="zh-CN" altLang="en-US" dirty="0"/>
              <a:t>、</a:t>
            </a:r>
            <a:r>
              <a:rPr lang="en-US" altLang="zh-CN" dirty="0"/>
              <a:t>WEB/APP</a:t>
            </a:r>
            <a:r>
              <a:rPr lang="zh-CN" altLang="en-US" dirty="0"/>
              <a:t>、及移动生态的相关性。</a:t>
            </a:r>
            <a:endParaRPr lang="en-US" altLang="zh-CN" dirty="0"/>
          </a:p>
          <a:p>
            <a:pPr lvl="2"/>
            <a:r>
              <a:rPr lang="zh-CN" altLang="en-US" dirty="0"/>
              <a:t>根据</a:t>
            </a:r>
            <a:r>
              <a:rPr lang="en-US" altLang="zh-CN" dirty="0"/>
              <a:t>TSC</a:t>
            </a:r>
            <a:r>
              <a:rPr lang="zh-CN" altLang="en-US" dirty="0"/>
              <a:t>的反馈将</a:t>
            </a:r>
            <a:r>
              <a:rPr lang="en-US" altLang="zh-CN" dirty="0"/>
              <a:t>WEB3</a:t>
            </a:r>
            <a:r>
              <a:rPr lang="zh-CN" altLang="en-US" dirty="0"/>
              <a:t> </a:t>
            </a:r>
            <a:r>
              <a:rPr lang="en-US" altLang="zh-CN" dirty="0"/>
              <a:t>TSG</a:t>
            </a:r>
            <a:r>
              <a:rPr lang="zh-CN" altLang="en-US" dirty="0"/>
              <a:t>的关注面扩展到下一代</a:t>
            </a:r>
            <a:r>
              <a:rPr lang="en-US" altLang="zh-CN" dirty="0"/>
              <a:t>WEB</a:t>
            </a:r>
            <a:r>
              <a:rPr lang="zh-CN" altLang="en-US" dirty="0"/>
              <a:t>引擎和平台。由沈惠海联系组织，听取讨论了有关</a:t>
            </a:r>
            <a:r>
              <a:rPr lang="en-US" altLang="zh-CN" dirty="0"/>
              <a:t>Harmony</a:t>
            </a:r>
            <a:r>
              <a:rPr lang="zh-CN" altLang="en-US" dirty="0"/>
              <a:t>的轻量化</a:t>
            </a:r>
            <a:r>
              <a:rPr lang="en-US" altLang="zh-CN" dirty="0"/>
              <a:t>WEB</a:t>
            </a:r>
            <a:r>
              <a:rPr lang="zh-CN" altLang="en-US" dirty="0"/>
              <a:t>引擎的介绍，并讨论了</a:t>
            </a:r>
            <a:r>
              <a:rPr lang="en-US" altLang="zh-CN" dirty="0"/>
              <a:t>WEB3</a:t>
            </a:r>
            <a:r>
              <a:rPr lang="zh-CN" altLang="en-US" dirty="0"/>
              <a:t>的信任技术和钱包嵌入</a:t>
            </a:r>
            <a:r>
              <a:rPr lang="en-US" altLang="zh-CN" dirty="0"/>
              <a:t>WEB</a:t>
            </a:r>
            <a:r>
              <a:rPr lang="zh-CN" altLang="en-US" dirty="0"/>
              <a:t>引擎的可能性以及相互应用的思路及开源实现。由张春辉联系组织，研讨</a:t>
            </a:r>
            <a:r>
              <a:rPr lang="en-US" altLang="zh-CN" dirty="0" err="1"/>
              <a:t>HarmonyOS</a:t>
            </a:r>
            <a:r>
              <a:rPr lang="zh-CN" altLang="en-US" dirty="0"/>
              <a:t>的安全体系如何与开放钱包对接。</a:t>
            </a:r>
            <a:endParaRPr lang="en-US" altLang="zh-CN" dirty="0"/>
          </a:p>
          <a:p>
            <a:pPr lvl="2"/>
            <a:r>
              <a:rPr lang="zh-CN" altLang="en-US" dirty="0"/>
              <a:t>社区互动：利用</a:t>
            </a:r>
            <a:r>
              <a:rPr lang="en-US" altLang="zh-CN" dirty="0" err="1"/>
              <a:t>OpenHarmony</a:t>
            </a:r>
            <a:r>
              <a:rPr lang="zh-CN" altLang="en-US" dirty="0"/>
              <a:t>公众号，由张春辉启动面向社区的</a:t>
            </a:r>
            <a:r>
              <a:rPr lang="en-US" altLang="zh-CN" dirty="0"/>
              <a:t>WEB3</a:t>
            </a:r>
            <a:r>
              <a:rPr lang="zh-CN" altLang="en-US" dirty="0"/>
              <a:t>技术分享系列文章：首篇由李安琪老师介绍</a:t>
            </a:r>
            <a:r>
              <a:rPr lang="en-US" altLang="zh-CN" dirty="0"/>
              <a:t>WEB3</a:t>
            </a:r>
            <a:r>
              <a:rPr lang="zh-CN" altLang="en-US" dirty="0"/>
              <a:t>的由来和发展历史。李安琪、</a:t>
            </a:r>
            <a:r>
              <a:rPr lang="en-US" altLang="zh-CN" dirty="0"/>
              <a:t>Wenjing</a:t>
            </a:r>
            <a:r>
              <a:rPr lang="zh-CN" altLang="en-US" dirty="0"/>
              <a:t>参与了</a:t>
            </a:r>
            <a:r>
              <a:rPr lang="en-US" altLang="zh-CN" dirty="0"/>
              <a:t>W3C</a:t>
            </a:r>
            <a:r>
              <a:rPr lang="zh-CN" altLang="en-US" dirty="0"/>
              <a:t>组织的</a:t>
            </a:r>
            <a:r>
              <a:rPr lang="en-US" altLang="zh-CN" dirty="0"/>
              <a:t>WEB</a:t>
            </a:r>
            <a:r>
              <a:rPr lang="zh-CN" altLang="en-US" dirty="0"/>
              <a:t>前沿技术论坛在北京的活动。</a:t>
            </a:r>
            <a:r>
              <a:rPr lang="en-US" altLang="zh-CN" dirty="0"/>
              <a:t>Wenjing</a:t>
            </a:r>
            <a:r>
              <a:rPr lang="zh-CN" altLang="en-US" dirty="0"/>
              <a:t>将于</a:t>
            </a:r>
            <a:r>
              <a:rPr lang="en-US" altLang="zh-CN" dirty="0"/>
              <a:t>9</a:t>
            </a:r>
            <a:r>
              <a:rPr lang="zh-CN" altLang="en-US" dirty="0"/>
              <a:t>月份</a:t>
            </a:r>
            <a:r>
              <a:rPr lang="en-US" altLang="zh-CN" dirty="0" err="1"/>
              <a:t>KubeCon+OSS</a:t>
            </a:r>
            <a:r>
              <a:rPr lang="en-US" altLang="zh-CN" dirty="0"/>
              <a:t> GOSIM</a:t>
            </a:r>
            <a:r>
              <a:rPr lang="zh-CN" altLang="en-US" dirty="0"/>
              <a:t> </a:t>
            </a:r>
            <a:r>
              <a:rPr lang="en-US" altLang="zh-CN" dirty="0"/>
              <a:t>Conference</a:t>
            </a:r>
            <a:r>
              <a:rPr lang="zh-CN" altLang="en-US" dirty="0"/>
              <a:t>演讲如何利用</a:t>
            </a:r>
            <a:r>
              <a:rPr lang="en-US" altLang="zh-CN" dirty="0"/>
              <a:t>WEB3</a:t>
            </a:r>
            <a:r>
              <a:rPr lang="zh-CN" altLang="en-US" dirty="0"/>
              <a:t>和开放钱包实现开放的移动生态。</a:t>
            </a:r>
            <a:endParaRPr lang="en-US" altLang="zh-CN" dirty="0"/>
          </a:p>
          <a:p>
            <a:pPr lvl="2"/>
            <a:r>
              <a:rPr lang="zh-CN" altLang="en-US" dirty="0"/>
              <a:t>未来工作对齐：</a:t>
            </a:r>
            <a:endParaRPr lang="en-US" altLang="zh-CN" dirty="0"/>
          </a:p>
          <a:p>
            <a:pPr lvl="3"/>
            <a:r>
              <a:rPr lang="zh-CN" altLang="en-US" dirty="0"/>
              <a:t>深入研究分析新一代的互联网信任技术标准和技术栈，继续关注分析各地区发展，提出在</a:t>
            </a:r>
            <a:r>
              <a:rPr lang="en-US" altLang="zh-CN" dirty="0" err="1"/>
              <a:t>OpenHarmony</a:t>
            </a:r>
            <a:r>
              <a:rPr lang="zh-CN" altLang="en-US" dirty="0"/>
              <a:t>联合开拓和创新的建议。</a:t>
            </a:r>
            <a:endParaRPr lang="en-US" altLang="zh-CN" dirty="0"/>
          </a:p>
          <a:p>
            <a:pPr lvl="3"/>
            <a:r>
              <a:rPr lang="zh-CN" altLang="en-US" dirty="0"/>
              <a:t>结合</a:t>
            </a:r>
            <a:r>
              <a:rPr lang="en-US" altLang="zh-CN" dirty="0"/>
              <a:t>TSC</a:t>
            </a:r>
            <a:r>
              <a:rPr lang="zh-CN" altLang="en-US" dirty="0"/>
              <a:t>发布的十大技术挑战提议</a:t>
            </a:r>
            <a:r>
              <a:rPr lang="zh-CN" altLang="en-US" dirty="0">
                <a:sym typeface="Wingdings" pitchFamily="2" charset="2"/>
              </a:rPr>
              <a:t>，在相关的几个主要领域拓展与高校俱乐部的合作。</a:t>
            </a:r>
            <a:endParaRPr lang="en-US" altLang="zh-CN" dirty="0">
              <a:sym typeface="Wingdings" pitchFamily="2" charset="2"/>
            </a:endParaRPr>
          </a:p>
          <a:p>
            <a:pPr lvl="3"/>
            <a:r>
              <a:rPr lang="zh-CN" altLang="en-US" dirty="0">
                <a:sym typeface="Wingdings" pitchFamily="2" charset="2"/>
              </a:rPr>
              <a:t>继续</a:t>
            </a:r>
            <a:r>
              <a:rPr lang="zh-CN" altLang="en-US" dirty="0"/>
              <a:t>利用</a:t>
            </a:r>
            <a:r>
              <a:rPr lang="en-US" altLang="zh-CN" dirty="0" err="1"/>
              <a:t>OpenHarmony</a:t>
            </a:r>
            <a:r>
              <a:rPr lang="zh-CN" altLang="en-US" dirty="0"/>
              <a:t>公众号由专家老师分享系列文章和社区互动。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3652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F6B009D-4990-467B-81F7-87742158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23</a:t>
            </a:r>
            <a:r>
              <a:rPr lang="zh-CN" altLang="en-US" dirty="0"/>
              <a:t>年中总结一：</a:t>
            </a:r>
            <a:r>
              <a:rPr lang="en-US" altLang="zh-CN" dirty="0"/>
              <a:t>WEB3</a:t>
            </a:r>
            <a:r>
              <a:rPr lang="zh-CN" altLang="en-US" dirty="0"/>
              <a:t>技术应用场景研讨系列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9D9C6A-71AD-4A1E-AE66-DFF0A773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5555"/>
            <a:ext cx="10515599" cy="5081408"/>
          </a:xfrm>
        </p:spPr>
        <p:txBody>
          <a:bodyPr>
            <a:normAutofit/>
          </a:bodyPr>
          <a:lstStyle/>
          <a:p>
            <a:r>
              <a:rPr lang="zh-CN" altLang="en-US" sz="2000" i="1" dirty="0"/>
              <a:t>深入关注</a:t>
            </a:r>
            <a:r>
              <a:rPr lang="en-US" altLang="zh-CN" sz="2000" i="1" dirty="0"/>
              <a:t>WEB3</a:t>
            </a:r>
            <a:r>
              <a:rPr lang="zh-CN" altLang="en-US" sz="2000" i="1" dirty="0"/>
              <a:t>应用场景，研讨理解什么才是真正的</a:t>
            </a:r>
            <a:r>
              <a:rPr lang="en-US" altLang="zh-CN" sz="2000" i="1" dirty="0"/>
              <a:t>WEB3</a:t>
            </a:r>
            <a:r>
              <a:rPr lang="zh-CN" altLang="en-US" sz="2000" i="1" dirty="0"/>
              <a:t>技术有别于以往的新需求、新功能、新应用。</a:t>
            </a:r>
            <a:endParaRPr lang="en-US" altLang="zh-CN" sz="2000" i="1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）蒋晓丽郑黎方老师针对云端视频</a:t>
            </a:r>
            <a:r>
              <a:rPr lang="en-US" altLang="zh-CN" sz="2000" dirty="0"/>
              <a:t>/</a:t>
            </a:r>
            <a:r>
              <a:rPr lang="zh-CN" altLang="en-US" sz="2000" dirty="0"/>
              <a:t>视联网应用场景提出了一些关键的技术需求（</a:t>
            </a:r>
            <a:r>
              <a:rPr lang="en-US" altLang="zh-CN" sz="2000" dirty="0"/>
              <a:t>1</a:t>
            </a:r>
            <a:r>
              <a:rPr lang="zh-CN" altLang="en-US" sz="2000" dirty="0"/>
              <a:t>）自带信任根，（</a:t>
            </a:r>
            <a:r>
              <a:rPr lang="en-US" altLang="zh-CN" sz="2000" dirty="0"/>
              <a:t>2</a:t>
            </a:r>
            <a:r>
              <a:rPr lang="zh-CN" altLang="en-US" sz="2000" dirty="0"/>
              <a:t>）保护隐私，（</a:t>
            </a:r>
            <a:r>
              <a:rPr lang="en-US" altLang="zh-CN" sz="2000" dirty="0"/>
              <a:t>3</a:t>
            </a:r>
            <a:r>
              <a:rPr lang="zh-CN" altLang="en-US" sz="2000" dirty="0"/>
              <a:t>）生产即确权。</a:t>
            </a:r>
            <a:r>
              <a:rPr lang="en-US" altLang="zh-CN" sz="2000" dirty="0"/>
              <a:t>Wenjing</a:t>
            </a:r>
            <a:r>
              <a:rPr lang="zh-CN" altLang="en-US" sz="2000" dirty="0"/>
              <a:t>老师提出了基于</a:t>
            </a:r>
            <a:r>
              <a:rPr lang="en-US" altLang="zh-CN" sz="2000" dirty="0" err="1"/>
              <a:t>ToIP</a:t>
            </a:r>
            <a:r>
              <a:rPr lang="zh-CN" altLang="en-US" sz="2000" dirty="0"/>
              <a:t>栈、</a:t>
            </a:r>
            <a:r>
              <a:rPr lang="en-US" altLang="zh-CN" sz="2000" dirty="0"/>
              <a:t>W3C</a:t>
            </a:r>
            <a:r>
              <a:rPr lang="zh-CN" altLang="en-US" sz="2000" dirty="0"/>
              <a:t> </a:t>
            </a:r>
            <a:r>
              <a:rPr lang="en-US" altLang="zh-CN" sz="2000" dirty="0"/>
              <a:t>VC</a:t>
            </a:r>
            <a:r>
              <a:rPr lang="zh-CN" altLang="en-US" sz="2000" dirty="0"/>
              <a:t>、</a:t>
            </a:r>
            <a:r>
              <a:rPr lang="en-US" altLang="zh-CN" sz="2000" dirty="0"/>
              <a:t>C2PA</a:t>
            </a:r>
            <a:r>
              <a:rPr lang="zh-CN" altLang="en-US" sz="2000" dirty="0"/>
              <a:t>的技术架构实现以上需求的可行性和优点。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）赵峰老师针对</a:t>
            </a:r>
            <a:r>
              <a:rPr lang="en-US" altLang="zh-CN" sz="2000" dirty="0"/>
              <a:t>IoT</a:t>
            </a:r>
            <a:r>
              <a:rPr lang="zh-CN" altLang="en-US" sz="2000" dirty="0"/>
              <a:t>场景安全信任的大规模实时性能问题提出是否</a:t>
            </a:r>
            <a:r>
              <a:rPr lang="en-US" altLang="zh-CN" sz="2000" dirty="0"/>
              <a:t>WEB3</a:t>
            </a:r>
            <a:r>
              <a:rPr lang="zh-CN" altLang="en-US" sz="2000" dirty="0"/>
              <a:t>技术可以突破相关瓶颈。大家讨论了分布式系统实现以上要求的优势。</a:t>
            </a:r>
            <a:endParaRPr lang="en-US" altLang="zh-CN" sz="2000" i="1" dirty="0"/>
          </a:p>
        </p:txBody>
      </p:sp>
    </p:spTree>
    <p:extLst>
      <p:ext uri="{BB962C8B-B14F-4D97-AF65-F5344CB8AC3E}">
        <p14:creationId xmlns:p14="http://schemas.microsoft.com/office/powerpoint/2010/main" val="2972503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F6B009D-4990-467B-81F7-87742158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23</a:t>
            </a:r>
            <a:r>
              <a:rPr lang="zh-CN" altLang="en-US" dirty="0"/>
              <a:t>年中总结二：介绍</a:t>
            </a:r>
            <a:r>
              <a:rPr lang="en-US" altLang="zh-CN" dirty="0" err="1"/>
              <a:t>OpenWallet</a:t>
            </a:r>
            <a:r>
              <a:rPr lang="zh-CN" altLang="en-US" dirty="0"/>
              <a:t>和新一代互联网信任技术和相关性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F48AB778-7ABB-7E99-5CDF-52EB7AFC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5555"/>
            <a:ext cx="10515599" cy="191658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Wenjing</a:t>
            </a:r>
            <a:r>
              <a:rPr lang="zh-CN" altLang="en-US" sz="2400" dirty="0"/>
              <a:t>老师介绍了刚刚成立的开放钱包基金会（</a:t>
            </a:r>
            <a:r>
              <a:rPr lang="en-US" altLang="zh-CN" sz="2400" dirty="0" err="1"/>
              <a:t>OpenWallet</a:t>
            </a:r>
            <a:r>
              <a:rPr lang="en-US" altLang="zh-CN" sz="2400" dirty="0"/>
              <a:t> Foundation),</a:t>
            </a:r>
            <a:r>
              <a:rPr lang="zh-CN" altLang="en-US" sz="2400" dirty="0"/>
              <a:t>致力于开源的、基于标准的、可互通的电子钱包核心模块的开发。介绍了世界各地的实现思路、体系结构和最新动态。讨论了开放钱包与移动</a:t>
            </a:r>
            <a:r>
              <a:rPr lang="en-US" altLang="zh-CN" sz="2400" dirty="0"/>
              <a:t>OS</a:t>
            </a:r>
            <a:r>
              <a:rPr lang="zh-CN" altLang="en-US" sz="2400" dirty="0"/>
              <a:t>、</a:t>
            </a:r>
            <a:r>
              <a:rPr lang="en-US" altLang="zh-CN" sz="2400" dirty="0"/>
              <a:t>WEB/APP</a:t>
            </a:r>
            <a:r>
              <a:rPr lang="zh-CN" altLang="en-US" sz="2400" dirty="0"/>
              <a:t>、及移动生态的相关性。</a:t>
            </a:r>
            <a:endParaRPr lang="en-US" altLang="zh-CN" sz="2400" dirty="0"/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0947CC6F-BD56-8A1C-B955-6C870FB9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167415"/>
            <a:ext cx="3409627" cy="1860085"/>
          </a:xfrm>
          <a:prstGeom prst="rect">
            <a:avLst/>
          </a:prstGeom>
        </p:spPr>
      </p:pic>
      <p:pic>
        <p:nvPicPr>
          <p:cNvPr id="23" name="Picture 22" descr="A screen shot of a device&#10;&#10;Description automatically generated">
            <a:extLst>
              <a:ext uri="{FF2B5EF4-FFF2-40B4-BE49-F238E27FC236}">
                <a16:creationId xmlns:a16="http://schemas.microsoft.com/office/drawing/2014/main" id="{317612A2-E8BC-6B7D-8DAA-90199737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51" y="2976446"/>
            <a:ext cx="3409627" cy="1837465"/>
          </a:xfrm>
          <a:prstGeom prst="rect">
            <a:avLst/>
          </a:prstGeom>
        </p:spPr>
      </p:pic>
      <p:pic>
        <p:nvPicPr>
          <p:cNvPr id="25" name="Picture 24" descr="A diagram of a website&#10;&#10;Description automatically generated">
            <a:extLst>
              <a:ext uri="{FF2B5EF4-FFF2-40B4-BE49-F238E27FC236}">
                <a16:creationId xmlns:a16="http://schemas.microsoft.com/office/drawing/2014/main" id="{F4C24A3A-BE1E-0A60-0D8B-FFC3EE214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15" y="3012140"/>
            <a:ext cx="3382015" cy="1916585"/>
          </a:xfrm>
          <a:prstGeom prst="rect">
            <a:avLst/>
          </a:prstGeom>
        </p:spPr>
      </p:pic>
      <p:pic>
        <p:nvPicPr>
          <p:cNvPr id="27" name="Picture 26" descr="A diagram of a mobile ecosystem&#10;&#10;Description automatically generated">
            <a:extLst>
              <a:ext uri="{FF2B5EF4-FFF2-40B4-BE49-F238E27FC236}">
                <a16:creationId xmlns:a16="http://schemas.microsoft.com/office/drawing/2014/main" id="{C86EEBCD-461E-BBC7-0EAC-EC8A66A61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4" y="4949581"/>
            <a:ext cx="3409627" cy="1886106"/>
          </a:xfrm>
          <a:prstGeom prst="rect">
            <a:avLst/>
          </a:prstGeom>
        </p:spPr>
      </p:pic>
      <p:pic>
        <p:nvPicPr>
          <p:cNvPr id="29" name="Picture 28" descr="A screen shot of a diagram&#10;&#10;Description automatically generated">
            <a:extLst>
              <a:ext uri="{FF2B5EF4-FFF2-40B4-BE49-F238E27FC236}">
                <a16:creationId xmlns:a16="http://schemas.microsoft.com/office/drawing/2014/main" id="{E72E59EF-FDF0-528F-6DB9-54AED0B7E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29" y="4949581"/>
            <a:ext cx="3409627" cy="1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49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67193-92EF-48D1-88B8-CD91F73A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23</a:t>
            </a:r>
            <a:r>
              <a:rPr lang="zh-CN" altLang="en-US" dirty="0"/>
              <a:t>年中总结三：轻量化</a:t>
            </a:r>
            <a:r>
              <a:rPr lang="en-US" altLang="zh-CN" dirty="0"/>
              <a:t>WEB</a:t>
            </a:r>
            <a:r>
              <a:rPr lang="zh-CN" altLang="en-US" dirty="0"/>
              <a:t>引擎和</a:t>
            </a:r>
            <a:r>
              <a:rPr lang="en-US" altLang="zh-CN" dirty="0" err="1"/>
              <a:t>OpenHarmony</a:t>
            </a:r>
            <a:r>
              <a:rPr lang="en-US" altLang="zh-CN" dirty="0"/>
              <a:t> OS</a:t>
            </a:r>
            <a:r>
              <a:rPr lang="zh-CN" altLang="en-US" dirty="0"/>
              <a:t>安全能力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CD793-1724-44C3-9264-40CA6FA72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555"/>
            <a:ext cx="10515600" cy="175613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根据</a:t>
            </a:r>
            <a:r>
              <a:rPr lang="en-US" altLang="zh-CN" dirty="0"/>
              <a:t>TSC</a:t>
            </a:r>
            <a:r>
              <a:rPr lang="zh-CN" altLang="en-US" dirty="0"/>
              <a:t>的反馈将</a:t>
            </a:r>
            <a:r>
              <a:rPr lang="en-US" altLang="zh-CN" dirty="0"/>
              <a:t>WEB3</a:t>
            </a:r>
            <a:r>
              <a:rPr lang="zh-CN" altLang="en-US" dirty="0"/>
              <a:t> </a:t>
            </a:r>
            <a:r>
              <a:rPr lang="en-US" altLang="zh-CN" dirty="0"/>
              <a:t>TSG</a:t>
            </a:r>
            <a:r>
              <a:rPr lang="zh-CN" altLang="en-US" dirty="0"/>
              <a:t>的关注面扩展到下一代</a:t>
            </a:r>
            <a:r>
              <a:rPr lang="en-US" altLang="zh-CN" dirty="0"/>
              <a:t>WEB</a:t>
            </a:r>
            <a:r>
              <a:rPr lang="zh-CN" altLang="en-US" dirty="0"/>
              <a:t>引擎和平台。由沈惠海联系组织，听取讨论了有关</a:t>
            </a:r>
            <a:r>
              <a:rPr lang="en-US" altLang="zh-CN" dirty="0"/>
              <a:t>Harmony</a:t>
            </a:r>
            <a:r>
              <a:rPr lang="zh-CN" altLang="en-US" dirty="0"/>
              <a:t>的轻量化</a:t>
            </a:r>
            <a:r>
              <a:rPr lang="en-US" altLang="zh-CN" dirty="0"/>
              <a:t>WEB</a:t>
            </a:r>
            <a:r>
              <a:rPr lang="zh-CN" altLang="en-US" dirty="0"/>
              <a:t>引擎的介绍，并讨论了</a:t>
            </a:r>
            <a:r>
              <a:rPr lang="en-US" altLang="zh-CN" dirty="0"/>
              <a:t>WEB3</a:t>
            </a:r>
            <a:r>
              <a:rPr lang="zh-CN" altLang="en-US" dirty="0"/>
              <a:t>的信任技术和钱包嵌入</a:t>
            </a:r>
            <a:r>
              <a:rPr lang="en-US" altLang="zh-CN" dirty="0"/>
              <a:t>WEB</a:t>
            </a:r>
            <a:r>
              <a:rPr lang="zh-CN" altLang="en-US" dirty="0"/>
              <a:t>引擎的可能性以及相互应用的思路及开源实现。由张春辉联系组织，研讨</a:t>
            </a:r>
            <a:r>
              <a:rPr lang="en-US" altLang="zh-CN" dirty="0" err="1"/>
              <a:t>HarmonyOS</a:t>
            </a:r>
            <a:r>
              <a:rPr lang="zh-CN" altLang="en-US" dirty="0"/>
              <a:t>的安全体系如何与开放钱包对接。</a:t>
            </a:r>
            <a:endParaRPr lang="en-US" altLang="zh-CN" dirty="0"/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F806D5E-C2A8-66FC-58D4-1BEF149A9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2" y="2917903"/>
            <a:ext cx="5081908" cy="3295233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C001D886-BC52-A870-EE49-6CEA830D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15" y="2790905"/>
            <a:ext cx="4383935" cy="1802121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3E5E9C-5ECF-E96E-9DD6-E3BA38129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32" y="4331051"/>
            <a:ext cx="3009900" cy="18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84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67193-92EF-48D1-88B8-CD91F73A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23</a:t>
            </a:r>
            <a:r>
              <a:rPr lang="zh-CN" altLang="en-US" dirty="0"/>
              <a:t>年中总结四：社区互动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BDC5602-0477-D4CF-354F-24D7FE6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5555"/>
            <a:ext cx="8321299" cy="508140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社区互动：</a:t>
            </a:r>
            <a:endParaRPr lang="en-US" altLang="zh-CN" sz="2400" dirty="0"/>
          </a:p>
          <a:p>
            <a:pPr lvl="1"/>
            <a:r>
              <a:rPr lang="zh-CN" altLang="en-US" sz="2000" dirty="0"/>
              <a:t>利用</a:t>
            </a:r>
            <a:r>
              <a:rPr lang="en-US" altLang="zh-CN" sz="2000" dirty="0" err="1"/>
              <a:t>OpenHarmony</a:t>
            </a:r>
            <a:r>
              <a:rPr lang="zh-CN" altLang="en-US" sz="2000" dirty="0"/>
              <a:t>公众号，由张春辉启动面向社区的</a:t>
            </a:r>
            <a:r>
              <a:rPr lang="en-US" altLang="zh-CN" sz="2000" dirty="0"/>
              <a:t>WEB3</a:t>
            </a:r>
            <a:r>
              <a:rPr lang="zh-CN" altLang="en-US" sz="2000" dirty="0"/>
              <a:t>技术分享系列文章：首篇由李安琪老师介绍</a:t>
            </a:r>
            <a:r>
              <a:rPr lang="en-US" altLang="zh-CN" sz="2000" dirty="0"/>
              <a:t>WEB3</a:t>
            </a:r>
            <a:r>
              <a:rPr lang="zh-CN" altLang="en-US" sz="2000" dirty="0"/>
              <a:t>的由来和发展历史：“</a:t>
            </a:r>
            <a:r>
              <a:rPr lang="en-US" altLang="zh-CN" sz="2000" dirty="0"/>
              <a:t>Web3.0</a:t>
            </a:r>
            <a:r>
              <a:rPr lang="zh-CN" altLang="en-US" sz="2000" dirty="0"/>
              <a:t>：一段历史”。</a:t>
            </a:r>
            <a:endParaRPr lang="en-US" altLang="zh-CN" sz="2000" dirty="0"/>
          </a:p>
          <a:p>
            <a:pPr lvl="1"/>
            <a:r>
              <a:rPr lang="zh-CN" altLang="en-US" sz="2000" dirty="0"/>
              <a:t>李安琪、</a:t>
            </a:r>
            <a:r>
              <a:rPr lang="en-US" altLang="zh-CN" sz="2000" dirty="0"/>
              <a:t>Wenjing</a:t>
            </a:r>
            <a:r>
              <a:rPr lang="zh-CN" altLang="en-US" sz="2000" dirty="0"/>
              <a:t>参与了</a:t>
            </a:r>
            <a:r>
              <a:rPr lang="en-US" altLang="zh-CN" sz="2000" dirty="0"/>
              <a:t>W3C</a:t>
            </a:r>
            <a:r>
              <a:rPr lang="zh-CN" altLang="en-US" sz="2000" dirty="0"/>
              <a:t>组织的</a:t>
            </a:r>
            <a:r>
              <a:rPr lang="en-US" altLang="zh-CN" sz="2000" dirty="0"/>
              <a:t>WEB</a:t>
            </a:r>
            <a:r>
              <a:rPr lang="zh-CN" altLang="en-US" sz="2000" dirty="0"/>
              <a:t>前沿技术论坛在北京的活动。</a:t>
            </a:r>
            <a:endParaRPr lang="en-US" altLang="zh-CN" sz="2000" dirty="0"/>
          </a:p>
          <a:p>
            <a:pPr lvl="1"/>
            <a:r>
              <a:rPr lang="en-US" altLang="zh-CN" sz="2000" dirty="0"/>
              <a:t>Wenjing</a:t>
            </a:r>
            <a:r>
              <a:rPr lang="zh-CN" altLang="en-US" sz="2000" dirty="0"/>
              <a:t>将于</a:t>
            </a:r>
            <a:r>
              <a:rPr lang="en-US" altLang="zh-CN" sz="2000" dirty="0"/>
              <a:t>9</a:t>
            </a:r>
            <a:r>
              <a:rPr lang="zh-CN" altLang="en-US" sz="2000" dirty="0"/>
              <a:t>月份上海举行的</a:t>
            </a:r>
            <a:r>
              <a:rPr lang="en-US" altLang="zh-CN" sz="2000" dirty="0" err="1"/>
              <a:t>KubeCon+OSS</a:t>
            </a:r>
            <a:r>
              <a:rPr lang="zh-CN" altLang="en-US" sz="2000" dirty="0"/>
              <a:t>开源峰会</a:t>
            </a:r>
            <a:r>
              <a:rPr lang="en-US" altLang="zh-CN" sz="2000" dirty="0"/>
              <a:t>GOSIM</a:t>
            </a:r>
            <a:r>
              <a:rPr lang="zh-CN" altLang="en-US" sz="2000" dirty="0"/>
              <a:t> </a:t>
            </a:r>
            <a:r>
              <a:rPr lang="en-US" altLang="zh-CN" sz="2000" dirty="0"/>
              <a:t>Conference</a:t>
            </a:r>
            <a:r>
              <a:rPr lang="zh-CN" altLang="en-US" sz="2000" dirty="0"/>
              <a:t>上演讲如何实现开放的移动生态，题为：“实现具有信任和互操作性的开放移动生态”。</a:t>
            </a:r>
            <a:endParaRPr lang="en-US" altLang="zh-CN" sz="2000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7F6083AB-3B57-6C45-51C0-5CDA855A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1980058"/>
            <a:ext cx="1500976" cy="28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5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ECF76-EE54-4823-B897-F2C17431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WEB3 TSG 2023</a:t>
            </a:r>
            <a:r>
              <a:rPr lang="zh-CN" altLang="en-US" dirty="0"/>
              <a:t>年工作对齐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0C17FF-6165-4C33-8360-84C96698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29" y="1095555"/>
            <a:ext cx="11422742" cy="233344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23</a:t>
            </a:r>
            <a:r>
              <a:rPr lang="zh-CN" altLang="en-US" dirty="0"/>
              <a:t>年工作对齐：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深入研究分析新一代的互联网信任技术标准和技术栈，继续关注分析各地区发展，提出在</a:t>
            </a:r>
            <a:r>
              <a:rPr lang="en-US" altLang="zh-CN" dirty="0" err="1"/>
              <a:t>OpenHarmony</a:t>
            </a:r>
            <a:r>
              <a:rPr lang="zh-CN" altLang="en-US" dirty="0"/>
              <a:t>联合开拓和创新的建议。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结合</a:t>
            </a:r>
            <a:r>
              <a:rPr lang="en-US" altLang="zh-CN" dirty="0"/>
              <a:t>TSC</a:t>
            </a:r>
            <a:r>
              <a:rPr lang="zh-CN" altLang="en-US" dirty="0"/>
              <a:t>发布的十大技术挑战</a:t>
            </a:r>
            <a:r>
              <a:rPr lang="zh-CN" altLang="en-US" dirty="0">
                <a:sym typeface="Wingdings" pitchFamily="2" charset="2"/>
              </a:rPr>
              <a:t>，在相关的几个主要领域拓展与高校俱乐部的合作。</a:t>
            </a:r>
            <a:endParaRPr lang="en-US" altLang="zh-CN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>
                <a:sym typeface="Wingdings" pitchFamily="2" charset="2"/>
              </a:rPr>
              <a:t>继续</a:t>
            </a:r>
            <a:r>
              <a:rPr lang="zh-CN" altLang="en-US" dirty="0"/>
              <a:t>利用</a:t>
            </a:r>
            <a:r>
              <a:rPr lang="en-US" altLang="zh-CN" dirty="0" err="1"/>
              <a:t>OpenHarmony</a:t>
            </a:r>
            <a:r>
              <a:rPr lang="zh-CN" altLang="en-US" dirty="0"/>
              <a:t>公众号由专家老师分享系列文章和社区互动。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3FCD296-C18E-ECB9-3687-6DF4D060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5346915" cy="29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41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1F914F2-2148-4176-8032-37752F5CE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Thanks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alpha val="3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74730</TotalTime>
  <Words>972</Words>
  <Application>Microsoft Macintosh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仿宋</vt:lpstr>
      <vt:lpstr>微软雅黑</vt:lpstr>
      <vt:lpstr>方正粗黑宋简体</vt:lpstr>
      <vt:lpstr>阿里巴巴普惠体</vt:lpstr>
      <vt:lpstr>Arial</vt:lpstr>
      <vt:lpstr>Office 主题​​</vt:lpstr>
      <vt:lpstr>WEB3 TSG  23年中总结及目标对齐</vt:lpstr>
      <vt:lpstr>WEB3 TSG 23年中总结</vt:lpstr>
      <vt:lpstr>23年中总结一：WEB3技术应用场景研讨系列</vt:lpstr>
      <vt:lpstr>23年中总结二：介绍OpenWallet和新一代互联网信任技术和相关性</vt:lpstr>
      <vt:lpstr>23年中总结三：轻量化WEB引擎和OpenHarmony OS安全能力</vt:lpstr>
      <vt:lpstr>23年中总结四：社区互动</vt:lpstr>
      <vt:lpstr>WEB3 TSG 2023年工作对齐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刘石</dc:creator>
  <cp:lastModifiedBy>Wenjing Chu</cp:lastModifiedBy>
  <cp:revision>554</cp:revision>
  <dcterms:created xsi:type="dcterms:W3CDTF">2020-10-21T02:01:06Z</dcterms:created>
  <dcterms:modified xsi:type="dcterms:W3CDTF">2023-08-21T19:13:55Z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(3)+pGQw11j0ZiIlD3LAkmMa3FyDkShQvFxUSx+GFTM32kOm5pEwTDzKy5qSDN76ZhnY5MTbQIy
XDVxPy/VkKZ5yYS7sU+kkbTaSHcnToRS45dVdfuqNXnVOvEhor7hmMc86+4JKWBz29ERl/EE
d4wg/EzRULCFePlfnPaI7o9iHhNvrkQw1V4y1xHemvB+WJS1YH+mTfc2hk5RvaL2arsdLDfp
6utqzLma7QP+4EDFZx</vt:lpwstr>
  </property>
  <property fmtid="{D5CDD505-2E9C-101B-9397-08002B2CF9AE}" pid="3" name="_2015_ms_pID_7253431">
    <vt:lpwstr>Pqvk8etl81BH6LFk3QSER5mC/1Vs6a/hElRkHrcbqXyOaA1uMaCdGD
D6qETVaPBGGDQS459cO+8Afu8BeUNwZbTsUp2E8zHlhf5wIX+CE1i77MC4S8+qRntRX+Ryuj
mavdbchUmsnQW2AWK5u+6MJXiOzRSsCwnrI7d8Jj37ve5WsIMQLiOUSAxF4t+g4ErYaFvool
+6i1N99jXU5HLo91kJwley+dVaGlrMTzS9P8</vt:lpwstr>
  </property>
  <property fmtid="{D5CDD505-2E9C-101B-9397-08002B2CF9AE}" pid="4" name="_2015_ms_pID_7253432">
    <vt:lpwstr>og==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1656931375</vt:lpwstr>
  </property>
</Properties>
</file>